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FF618-CCDA-4B8D-BA3A-F97461A0DF99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AAD4A-7D8F-4CF7-BC81-24D513766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9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0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87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1/27/17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Belomestnykh | SRF roadmap and synergy with NCRF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3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2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3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7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8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2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0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9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DA0C5-44E6-42FE-B3D9-8279D67D3E1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4F24F-C879-40B5-928E-D5FE2072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7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Introduction to Cost Reduction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3497"/>
            <a:ext cx="8036885" cy="53056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Goal of session</a:t>
            </a:r>
          </a:p>
          <a:p>
            <a:pPr lvl="1"/>
            <a:r>
              <a:rPr lang="en-US" dirty="0"/>
              <a:t>Pathways for future cost reduction</a:t>
            </a:r>
          </a:p>
          <a:p>
            <a:r>
              <a:rPr lang="en-US" dirty="0"/>
              <a:t>Context for cost reduction</a:t>
            </a:r>
          </a:p>
          <a:p>
            <a:pPr lvl="1"/>
            <a:r>
              <a:rPr lang="en-US" dirty="0"/>
              <a:t>Impact to HEP accelerators at the energy and intensity frontiers</a:t>
            </a:r>
          </a:p>
          <a:p>
            <a:pPr lvl="1"/>
            <a:r>
              <a:rPr lang="en-US" dirty="0"/>
              <a:t>Near term (5-10 year), Medium term (10 - 15 year) , Long term (20 + year). </a:t>
            </a:r>
          </a:p>
          <a:p>
            <a:r>
              <a:rPr lang="en-US" dirty="0"/>
              <a:t>Energy Frontier </a:t>
            </a:r>
            <a:r>
              <a:rPr lang="en-US" dirty="0" err="1"/>
              <a:t>e+e</a:t>
            </a:r>
            <a:r>
              <a:rPr lang="en-US" dirty="0"/>
              <a:t>-</a:t>
            </a:r>
          </a:p>
          <a:p>
            <a:pPr lvl="1"/>
            <a:r>
              <a:rPr lang="en-US" dirty="0"/>
              <a:t>ILC 250 GeV – 1 </a:t>
            </a:r>
            <a:r>
              <a:rPr lang="en-US" dirty="0" err="1"/>
              <a:t>TeV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FCC (90 GeV - 350 GeV </a:t>
            </a:r>
            <a:r>
              <a:rPr lang="en-US" dirty="0" err="1"/>
              <a:t>e+e</a:t>
            </a:r>
            <a:r>
              <a:rPr lang="en-US" dirty="0"/>
              <a:t>-),  CEPC (240 GeV)</a:t>
            </a:r>
          </a:p>
          <a:p>
            <a:r>
              <a:rPr lang="en-US" dirty="0"/>
              <a:t>Energy Frontier </a:t>
            </a:r>
            <a:r>
              <a:rPr lang="en-US" dirty="0" err="1"/>
              <a:t>hh</a:t>
            </a:r>
            <a:endParaRPr lang="en-US" dirty="0"/>
          </a:p>
          <a:p>
            <a:pPr lvl="1"/>
            <a:r>
              <a:rPr lang="en-US" dirty="0"/>
              <a:t> FCC (100 </a:t>
            </a:r>
            <a:r>
              <a:rPr lang="en-US" dirty="0" err="1"/>
              <a:t>TeV</a:t>
            </a:r>
            <a:r>
              <a:rPr lang="en-US" dirty="0"/>
              <a:t>), CEPC (50 – 70 </a:t>
            </a:r>
            <a:r>
              <a:rPr lang="en-US" dirty="0" err="1"/>
              <a:t>TeV</a:t>
            </a:r>
            <a:r>
              <a:rPr lang="en-US" dirty="0"/>
              <a:t>)</a:t>
            </a:r>
          </a:p>
          <a:p>
            <a:r>
              <a:rPr lang="en-US" dirty="0"/>
              <a:t>Intensity Frontier: Neutrinos</a:t>
            </a:r>
          </a:p>
          <a:p>
            <a:pPr lvl="1"/>
            <a:r>
              <a:rPr lang="en-US" dirty="0"/>
              <a:t>PIP-II (0.8 GeV, 1.2 MW)</a:t>
            </a:r>
          </a:p>
          <a:p>
            <a:pPr lvl="1"/>
            <a:r>
              <a:rPr lang="en-US" dirty="0"/>
              <a:t>PIP-III (0.8 – 3 GeV, 3 – 8 GeV, 2. 5 MW+) </a:t>
            </a:r>
          </a:p>
          <a:p>
            <a:pPr lvl="1"/>
            <a:r>
              <a:rPr lang="en-US" dirty="0"/>
              <a:t>3 – 8 GeV mostly ILC-like 1.3 GHz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047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Promising Paths, Present Status</a:t>
            </a:r>
            <a:br>
              <a:rPr lang="en-US" sz="2800" dirty="0"/>
            </a:br>
            <a:r>
              <a:rPr lang="en-US" sz="2800" dirty="0"/>
              <a:t>Short &amp; Mid-Term, Gradient, Q,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1467"/>
            <a:ext cx="7886700" cy="4351338"/>
          </a:xfrm>
        </p:spPr>
        <p:txBody>
          <a:bodyPr>
            <a:noAutofit/>
          </a:bodyPr>
          <a:lstStyle/>
          <a:p>
            <a:r>
              <a:rPr lang="en-US" sz="1800" dirty="0"/>
              <a:t>High Gradient, High Q, Niobium</a:t>
            </a:r>
          </a:p>
          <a:p>
            <a:pPr lvl="1"/>
            <a:r>
              <a:rPr lang="en-US" sz="1600" dirty="0"/>
              <a:t>Prospect for cost reduction  @ 35 MV/m, Q = 2x10</a:t>
            </a:r>
            <a:r>
              <a:rPr lang="en-US" sz="1600" baseline="30000" dirty="0"/>
              <a:t>10</a:t>
            </a:r>
            <a:r>
              <a:rPr lang="en-US" sz="1600" dirty="0"/>
              <a:t>, 10% below TDR-ILC</a:t>
            </a:r>
          </a:p>
          <a:p>
            <a:pPr lvl="1"/>
            <a:r>
              <a:rPr lang="en-US" sz="1600" dirty="0"/>
              <a:t>Prospect for cost reduction @  40 MV/m, Q = 2-3x10</a:t>
            </a:r>
            <a:r>
              <a:rPr lang="en-US" sz="1600" baseline="30000" dirty="0"/>
              <a:t>10</a:t>
            </a:r>
            <a:r>
              <a:rPr lang="en-US" sz="1600" dirty="0"/>
              <a:t>, 15%</a:t>
            </a:r>
          </a:p>
          <a:p>
            <a:pPr lvl="1"/>
            <a:r>
              <a:rPr lang="en-US" sz="1600" dirty="0"/>
              <a:t>N-infusion</a:t>
            </a:r>
          </a:p>
          <a:p>
            <a:pPr lvl="2"/>
            <a:r>
              <a:rPr lang="en-US" sz="1400" dirty="0"/>
              <a:t>Proof-of-Principle: 45 MV/m, Q =  2x 10</a:t>
            </a:r>
            <a:r>
              <a:rPr lang="en-US" sz="1400" baseline="30000" dirty="0"/>
              <a:t>10</a:t>
            </a:r>
            <a:r>
              <a:rPr lang="en-US" sz="1400" dirty="0"/>
              <a:t> , Single Cells, </a:t>
            </a:r>
            <a:r>
              <a:rPr lang="en-US" sz="1400" dirty="0" err="1"/>
              <a:t>Nb</a:t>
            </a:r>
            <a:endParaRPr lang="en-US" sz="1400" dirty="0"/>
          </a:p>
          <a:p>
            <a:pPr lvl="2"/>
            <a:r>
              <a:rPr lang="en-US" sz="1400" dirty="0" err="1"/>
              <a:t>Multicells</a:t>
            </a:r>
            <a:r>
              <a:rPr lang="en-US" sz="1400" dirty="0"/>
              <a:t> next</a:t>
            </a:r>
          </a:p>
          <a:p>
            <a:pPr lvl="1"/>
            <a:r>
              <a:rPr lang="en-US" sz="1600" dirty="0"/>
              <a:t>Advanced shapes: Low-Loss (Ichiro), Low-Surface-Field (LSF), Re-entrant</a:t>
            </a:r>
          </a:p>
          <a:p>
            <a:pPr lvl="2"/>
            <a:r>
              <a:rPr lang="en-US" sz="1400" dirty="0"/>
              <a:t>Proof-of-Principle: 50 – 55 MV/m, Q = 10</a:t>
            </a:r>
            <a:r>
              <a:rPr lang="en-US" sz="1400" baseline="30000" dirty="0"/>
              <a:t>10</a:t>
            </a:r>
            <a:r>
              <a:rPr lang="en-US" sz="1400" dirty="0"/>
              <a:t> , Single Cells, </a:t>
            </a:r>
            <a:r>
              <a:rPr lang="en-US" sz="1400" dirty="0" err="1"/>
              <a:t>Nb</a:t>
            </a:r>
            <a:endParaRPr lang="en-US" sz="1400" dirty="0"/>
          </a:p>
          <a:p>
            <a:pPr lvl="2"/>
            <a:r>
              <a:rPr lang="en-US" sz="1400" dirty="0" err="1"/>
              <a:t>Multicell</a:t>
            </a:r>
            <a:r>
              <a:rPr lang="en-US" sz="1400" dirty="0"/>
              <a:t> </a:t>
            </a:r>
            <a:endParaRPr lang="en-US" sz="1200" dirty="0"/>
          </a:p>
          <a:p>
            <a:pPr lvl="3"/>
            <a:r>
              <a:rPr lang="en-US" sz="1200" dirty="0"/>
              <a:t>Low-Loss, </a:t>
            </a:r>
            <a:r>
              <a:rPr lang="en-US" sz="1200" dirty="0" err="1"/>
              <a:t>Jlab</a:t>
            </a:r>
            <a:r>
              <a:rPr lang="en-US" sz="1200" dirty="0"/>
              <a:t> upgrade cavity) 43 MV/m, limited by FE</a:t>
            </a:r>
          </a:p>
          <a:p>
            <a:pPr lvl="3"/>
            <a:r>
              <a:rPr lang="en-US" sz="1200" dirty="0"/>
              <a:t>Ichiro 9-cell limited to 40 MV/m, limited by FE</a:t>
            </a:r>
          </a:p>
          <a:p>
            <a:r>
              <a:rPr lang="en-US" sz="1800" dirty="0"/>
              <a:t>Field Emission Reduction</a:t>
            </a:r>
            <a:endParaRPr lang="en-US" sz="1600" dirty="0"/>
          </a:p>
          <a:p>
            <a:pPr lvl="1"/>
            <a:r>
              <a:rPr lang="en-US" sz="1600" dirty="0"/>
              <a:t>High gradient=&gt; High </a:t>
            </a:r>
            <a:r>
              <a:rPr lang="en-US" sz="1600" dirty="0" err="1"/>
              <a:t>Epk</a:t>
            </a:r>
            <a:endParaRPr lang="en-US" sz="1600" dirty="0"/>
          </a:p>
          <a:p>
            <a:pPr lvl="1"/>
            <a:r>
              <a:rPr lang="en-US" sz="1600" dirty="0"/>
              <a:t>FE increases exponentially with </a:t>
            </a:r>
            <a:r>
              <a:rPr lang="en-US" sz="1600" dirty="0" err="1"/>
              <a:t>Epk</a:t>
            </a:r>
            <a:endParaRPr lang="en-US" sz="1600" dirty="0"/>
          </a:p>
          <a:p>
            <a:pPr lvl="1"/>
            <a:r>
              <a:rPr lang="en-US" sz="1600" dirty="0"/>
              <a:t>Need improved surface treatments?</a:t>
            </a:r>
          </a:p>
          <a:p>
            <a:pPr lvl="2"/>
            <a:r>
              <a:rPr lang="en-US" sz="1400" dirty="0"/>
              <a:t>Improved HPR, Plasma processing?, High Power Pulsed RF processing (HPP)</a:t>
            </a:r>
          </a:p>
          <a:p>
            <a:pPr lvl="2"/>
            <a:r>
              <a:rPr lang="en-US" sz="1400" dirty="0"/>
              <a:t>Proof of Principle HPP 10 =&gt; 25 MV/m</a:t>
            </a:r>
          </a:p>
          <a:p>
            <a:pPr lvl="1"/>
            <a:r>
              <a:rPr lang="en-US" sz="1600" dirty="0"/>
              <a:t>Recovery in </a:t>
            </a:r>
            <a:r>
              <a:rPr lang="en-US" sz="1600" dirty="0" err="1"/>
              <a:t>cryomodules</a:t>
            </a:r>
            <a:endParaRPr lang="en-US" sz="1600" dirty="0"/>
          </a:p>
          <a:p>
            <a:pPr lvl="2"/>
            <a:r>
              <a:rPr lang="en-US" sz="1400" dirty="0"/>
              <a:t>HPP regularly used with available beam power to condition modules</a:t>
            </a:r>
          </a:p>
          <a:p>
            <a:pPr lvl="2"/>
            <a:r>
              <a:rPr lang="en-US" sz="1400" dirty="0"/>
              <a:t>Improvement needs to be cataloged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3179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868101"/>
            <a:ext cx="8672513" cy="4932075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1800" dirty="0"/>
              <a:t>A cost model based on the ILC TDR and new progress in the SRF technology on cavity achievable efficiency (</a:t>
            </a:r>
            <a:r>
              <a:rPr lang="en-US" sz="1800" i="1" dirty="0"/>
              <a:t>Q</a:t>
            </a:r>
            <a:r>
              <a:rPr lang="en-US" sz="1800" dirty="0"/>
              <a:t>) and acceleration (</a:t>
            </a:r>
            <a:r>
              <a:rPr lang="en-US" sz="1800" i="1" dirty="0" err="1"/>
              <a:t>E</a:t>
            </a:r>
            <a:r>
              <a:rPr lang="en-US" sz="1800" i="1" baseline="-25000" dirty="0" err="1"/>
              <a:t>acc</a:t>
            </a:r>
            <a:r>
              <a:rPr lang="en-US" sz="1800" dirty="0"/>
              <a:t>), showing potential cost reduction up to 20%.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ILC cost reduction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1/27/17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Belomestnykh | SRF roadmap and synergy with NCRF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" name="Picture 9"/>
          <p:cNvPicPr/>
          <p:nvPr/>
        </p:nvPicPr>
        <p:blipFill rotWithShape="1">
          <a:blip r:embed="rId3"/>
          <a:srcRect l="7146" t="3544" r="3718" b="8002"/>
          <a:stretch/>
        </p:blipFill>
        <p:spPr bwMode="auto">
          <a:xfrm>
            <a:off x="1750522" y="1990844"/>
            <a:ext cx="5645611" cy="4080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141919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Cost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14130"/>
            <a:ext cx="8153844" cy="526311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Material Cost Reduction</a:t>
            </a:r>
          </a:p>
          <a:p>
            <a:pPr lvl="1"/>
            <a:r>
              <a:rPr lang="en-US" dirty="0"/>
              <a:t>Large Grain </a:t>
            </a:r>
            <a:r>
              <a:rPr lang="en-US" dirty="0" err="1"/>
              <a:t>Nb</a:t>
            </a:r>
            <a:endParaRPr lang="en-US" dirty="0"/>
          </a:p>
          <a:p>
            <a:pPr lvl="2"/>
            <a:r>
              <a:rPr lang="en-US" dirty="0"/>
              <a:t>Savings Prospects 30 - 50% x sheet material cost</a:t>
            </a:r>
          </a:p>
          <a:p>
            <a:pPr lvl="2"/>
            <a:r>
              <a:rPr lang="en-US" dirty="0"/>
              <a:t>Proof-of-Principle, 9-cell @ 45 MV/m , Q= 10</a:t>
            </a:r>
            <a:r>
              <a:rPr lang="en-US" baseline="30000" dirty="0"/>
              <a:t>10</a:t>
            </a:r>
          </a:p>
          <a:p>
            <a:pPr lvl="2"/>
            <a:r>
              <a:rPr lang="en-US" dirty="0"/>
              <a:t>Many 9-cells, 7 in </a:t>
            </a:r>
            <a:r>
              <a:rPr lang="en-US" dirty="0" err="1"/>
              <a:t>Cryomodule</a:t>
            </a:r>
            <a:r>
              <a:rPr lang="en-US" dirty="0"/>
              <a:t> tested in FLASH </a:t>
            </a:r>
          </a:p>
          <a:p>
            <a:pPr lvl="1"/>
            <a:r>
              <a:rPr lang="en-US" dirty="0"/>
              <a:t>Niobium-Copper composite material, plus spinning or </a:t>
            </a:r>
            <a:r>
              <a:rPr lang="en-US" dirty="0" err="1"/>
              <a:t>hydrforming</a:t>
            </a:r>
            <a:endParaRPr lang="en-US" dirty="0"/>
          </a:p>
          <a:p>
            <a:pPr lvl="2"/>
            <a:r>
              <a:rPr lang="en-US" dirty="0"/>
              <a:t>Savings prospects: </a:t>
            </a:r>
            <a:r>
              <a:rPr lang="en-US" dirty="0" err="1"/>
              <a:t>Nb</a:t>
            </a:r>
            <a:r>
              <a:rPr lang="en-US" dirty="0"/>
              <a:t> cavity cost reduced by x 3</a:t>
            </a:r>
          </a:p>
          <a:p>
            <a:pPr lvl="2"/>
            <a:r>
              <a:rPr lang="en-US" dirty="0"/>
              <a:t>Proof-of-Principle: Single cells, 40 MV/m, Q= 10</a:t>
            </a:r>
            <a:r>
              <a:rPr lang="en-US" baseline="30000" dirty="0"/>
              <a:t>10</a:t>
            </a:r>
          </a:p>
          <a:p>
            <a:pPr lvl="1"/>
            <a:r>
              <a:rPr lang="en-US" dirty="0"/>
              <a:t>Niobium Films on Copper</a:t>
            </a:r>
          </a:p>
          <a:p>
            <a:pPr lvl="2"/>
            <a:r>
              <a:rPr lang="en-US" dirty="0"/>
              <a:t>Proof of principle 15 – 20 MV/m, Q-slope</a:t>
            </a:r>
          </a:p>
          <a:p>
            <a:r>
              <a:rPr lang="en-US" dirty="0"/>
              <a:t>Fabrication Cost Reduction</a:t>
            </a:r>
          </a:p>
          <a:p>
            <a:pPr lvl="1"/>
            <a:r>
              <a:rPr lang="en-US" dirty="0"/>
              <a:t>Seamless cavities via Hydroforming, Spinning, Hydroforming/welding</a:t>
            </a:r>
          </a:p>
          <a:p>
            <a:pPr lvl="1"/>
            <a:r>
              <a:rPr lang="en-US" dirty="0"/>
              <a:t>Proof of principle, 3 cell </a:t>
            </a:r>
            <a:r>
              <a:rPr lang="en-US" dirty="0" err="1"/>
              <a:t>Nb</a:t>
            </a:r>
            <a:r>
              <a:rPr lang="en-US" dirty="0"/>
              <a:t>, 9-cell (3x3-cell), 35 MV/m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9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Component Cost Reduction (</a:t>
            </a:r>
            <a:r>
              <a:rPr lang="en-US" sz="4000" dirty="0" err="1"/>
              <a:t>Con’t</a:t>
            </a:r>
            <a:r>
              <a:rPr lang="en-US" sz="4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Simplify Chemical treatment</a:t>
            </a:r>
          </a:p>
          <a:p>
            <a:pPr lvl="1"/>
            <a:r>
              <a:rPr lang="en-US" dirty="0"/>
              <a:t>Prospects 30% reduction</a:t>
            </a:r>
          </a:p>
          <a:p>
            <a:pPr lvl="1"/>
            <a:r>
              <a:rPr lang="en-US" dirty="0"/>
              <a:t>Vertical EP</a:t>
            </a:r>
          </a:p>
          <a:p>
            <a:pPr lvl="2"/>
            <a:r>
              <a:rPr lang="en-US" dirty="0"/>
              <a:t>Proof of Principle 30 – 35 MV/m for 9-cells</a:t>
            </a:r>
          </a:p>
          <a:p>
            <a:pPr lvl="1"/>
            <a:r>
              <a:rPr lang="en-US" dirty="0"/>
              <a:t>HF-Free EP</a:t>
            </a:r>
          </a:p>
          <a:p>
            <a:pPr lvl="2"/>
            <a:r>
              <a:rPr lang="en-US" dirty="0"/>
              <a:t> Proof of principle 30 – 40 MV/m for single cell</a:t>
            </a:r>
          </a:p>
          <a:p>
            <a:r>
              <a:rPr lang="en-US" dirty="0"/>
              <a:t>Reduce cost of auxiliary components</a:t>
            </a:r>
          </a:p>
          <a:p>
            <a:pPr lvl="1"/>
            <a:r>
              <a:rPr lang="en-US" dirty="0"/>
              <a:t>Input coupler</a:t>
            </a:r>
          </a:p>
          <a:p>
            <a:pPr lvl="2"/>
            <a:r>
              <a:rPr lang="en-US" dirty="0"/>
              <a:t>Prospect 30% reduction</a:t>
            </a:r>
          </a:p>
          <a:p>
            <a:pPr lvl="2"/>
            <a:r>
              <a:rPr lang="en-US" dirty="0"/>
              <a:t>Separate Working Group</a:t>
            </a:r>
          </a:p>
          <a:p>
            <a:pPr lvl="1"/>
            <a:r>
              <a:rPr lang="en-US" dirty="0" err="1"/>
              <a:t>Cryomodule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9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Summary of Overall Potential ILC cost reduction (relative to TDR value)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Gradient &amp; Q:  10 - 15%</a:t>
            </a:r>
          </a:p>
          <a:p>
            <a:r>
              <a:rPr lang="en-US" dirty="0"/>
              <a:t>Material Large Grain: 2-3 % </a:t>
            </a:r>
          </a:p>
          <a:p>
            <a:r>
              <a:rPr lang="en-US" dirty="0"/>
              <a:t>(Material </a:t>
            </a:r>
            <a:r>
              <a:rPr lang="en-US" dirty="0" err="1"/>
              <a:t>Nb</a:t>
            </a:r>
            <a:r>
              <a:rPr lang="en-US" dirty="0"/>
              <a:t>-Cu: 3 - 4%)</a:t>
            </a:r>
          </a:p>
          <a:p>
            <a:r>
              <a:rPr lang="en-US" dirty="0"/>
              <a:t>Chemical Processing:  1.5%</a:t>
            </a:r>
          </a:p>
          <a:p>
            <a:r>
              <a:rPr lang="en-US" dirty="0"/>
              <a:t>Coupler 1.5%</a:t>
            </a:r>
          </a:p>
          <a:p>
            <a:r>
              <a:rPr lang="en-US" dirty="0"/>
              <a:t>Total 15 – 22%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5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Promising Paths,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Nb3Sn</a:t>
            </a:r>
          </a:p>
          <a:p>
            <a:pPr lvl="1"/>
            <a:r>
              <a:rPr lang="en-US" dirty="0"/>
              <a:t>Prospects: 80 MV/m</a:t>
            </a:r>
          </a:p>
          <a:p>
            <a:pPr lvl="1"/>
            <a:r>
              <a:rPr lang="en-US" dirty="0"/>
              <a:t>Proof of Principle: 18 MV/m</a:t>
            </a:r>
          </a:p>
          <a:p>
            <a:r>
              <a:rPr lang="en-US" dirty="0"/>
              <a:t>Multi-Layers</a:t>
            </a:r>
          </a:p>
          <a:p>
            <a:r>
              <a:rPr lang="en-US" dirty="0"/>
              <a:t>Other Transformational SRF R&amp;D </a:t>
            </a:r>
          </a:p>
          <a:p>
            <a:pPr lvl="1"/>
            <a:r>
              <a:rPr lang="en-US" dirty="0"/>
              <a:t>Separate 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19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572</Words>
  <Application>Microsoft Office PowerPoint</Application>
  <PresentationFormat>On-screen Show (4:3)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Helvetica</vt:lpstr>
      <vt:lpstr>Wingdings</vt:lpstr>
      <vt:lpstr>Office Theme</vt:lpstr>
      <vt:lpstr>Introduction to Cost Reduction Session</vt:lpstr>
      <vt:lpstr>Promising Paths, Present Status Short &amp; Mid-Term, Gradient, Q, </vt:lpstr>
      <vt:lpstr>Potential ILC cost reduction</vt:lpstr>
      <vt:lpstr>Component Cost Reduction</vt:lpstr>
      <vt:lpstr>Component Cost Reduction (Con’t)</vt:lpstr>
      <vt:lpstr>Summary of Overall Potential ILC cost reduction (relative to TDR value)</vt:lpstr>
      <vt:lpstr>Promising Paths, Long-Term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Cost Reduction Session</dc:title>
  <dc:creator>Hasan</dc:creator>
  <cp:lastModifiedBy>Hasan</cp:lastModifiedBy>
  <cp:revision>1</cp:revision>
  <dcterms:created xsi:type="dcterms:W3CDTF">2017-02-07T18:24:15Z</dcterms:created>
  <dcterms:modified xsi:type="dcterms:W3CDTF">2017-02-07T18:26:29Z</dcterms:modified>
</cp:coreProperties>
</file>