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4124" r:id="rId2"/>
  </p:sldMasterIdLst>
  <p:notesMasterIdLst>
    <p:notesMasterId r:id="rId11"/>
  </p:notesMasterIdLst>
  <p:handoutMasterIdLst>
    <p:handoutMasterId r:id="rId12"/>
  </p:handoutMasterIdLst>
  <p:sldIdLst>
    <p:sldId id="294" r:id="rId3"/>
    <p:sldId id="319" r:id="rId4"/>
    <p:sldId id="318" r:id="rId5"/>
    <p:sldId id="324" r:id="rId6"/>
    <p:sldId id="317" r:id="rId7"/>
    <p:sldId id="297" r:id="rId8"/>
    <p:sldId id="320" r:id="rId9"/>
    <p:sldId id="322" r:id="rId10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87"/>
    <a:srgbClr val="000000"/>
    <a:srgbClr val="004C97"/>
    <a:srgbClr val="50504E"/>
    <a:srgbClr val="4E4E4E"/>
    <a:srgbClr val="404040"/>
    <a:srgbClr val="63666A"/>
    <a:srgbClr val="99D6EA"/>
    <a:srgbClr val="505050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46" autoAdjust="0"/>
    <p:restoredTop sz="97319"/>
  </p:normalViewPr>
  <p:slideViewPr>
    <p:cSldViewPr snapToGrid="0" snapToObjects="1" showGuides="1">
      <p:cViewPr varScale="1">
        <p:scale>
          <a:sx n="83" d="100"/>
          <a:sy n="83" d="100"/>
        </p:scale>
        <p:origin x="792" y="8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35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2/8/2017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982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2/8/2017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900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2/8/2017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938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2/8/2017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420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LCWS'16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N. Solyak | R&amp;D on ILC cost reduction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LCWS'16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N. Solyak | R&amp;D on ILC cost reduction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LCWS'16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N. Solyak | R&amp;D on ILC cost reduction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LCWS'16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N. Solyak | R&amp;D on ILC cost reduction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LCWS'16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N. Solyak | R&amp;D on ILC cost reduction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LCWS'16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N. Solyak | R&amp;D on ILC cost reduction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2/8/2017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885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5570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LCWS'16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N. Solyak | R&amp;D on ILC cost reduction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2/8/2017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41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 err="1"/>
              <a:t>N.Solyak</a:t>
            </a:r>
            <a:r>
              <a:rPr lang="en-US" dirty="0"/>
              <a:t>, </a:t>
            </a:r>
          </a:p>
          <a:p>
            <a:r>
              <a:rPr lang="en-US" dirty="0"/>
              <a:t>SRF workshop, FNAL, Feb. 9-10,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ILC cost reduction (question #4)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491389"/>
          </a:xfrm>
        </p:spPr>
        <p:txBody>
          <a:bodyPr/>
          <a:lstStyle/>
          <a:p>
            <a:r>
              <a:rPr lang="en-US" dirty="0"/>
              <a:t>ILC cost distribution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889BEA-2B91-403F-ADA4-053DEE04721E}" type="datetime1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2/8/2017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Presenter | Presentation Title</a:t>
            </a: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9C158-AEF1-41A2-A6CE-6F0BAB305EFD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911689"/>
            <a:ext cx="4197694" cy="26024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8119" y="745403"/>
            <a:ext cx="8845826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" panose="020406040505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The cost is dominated by the SCRF components and related systems, together with the conventional facilities. These two elements account for 73% of the total.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" panose="020406040505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The main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" panose="020406040505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linac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" panose="020406040505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itself corresponds to 67% of the total project. Thus investing in a carefully selected main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" panose="020406040505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linac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" panose="020406040505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R&amp;D should be most efficient in bringing the ILC cost down.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" panose="020406040505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694" y="2457166"/>
            <a:ext cx="4856251" cy="37404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Oval 2"/>
          <p:cNvSpPr/>
          <p:nvPr/>
        </p:nvSpPr>
        <p:spPr>
          <a:xfrm>
            <a:off x="3865185" y="4924401"/>
            <a:ext cx="5188760" cy="102523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31709" y="4091664"/>
            <a:ext cx="683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68654" y="3426754"/>
            <a:ext cx="683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7462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77" y="226805"/>
            <a:ext cx="8718221" cy="49353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E092C4-48F6-48C5-B2B3-815670E99CE7}" type="datetime1">
              <a:rPr lang="en-US" altLang="en-US" smtClean="0"/>
              <a:pPr/>
              <a:t>2/8/2017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BC038B-CA57-479E-BFA9-9E819877A5DF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326628" y="5260395"/>
            <a:ext cx="83709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</a:rPr>
              <a:t>Distribution of the ILC value estimate by system and common infrastructure, in ILC Units. The numbers give the TDR estimate for each system in MILCU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6879" y="2271580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30602" y="1089317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54%</a:t>
            </a:r>
          </a:p>
        </p:txBody>
      </p:sp>
    </p:spTree>
    <p:extLst>
      <p:ext uri="{BB962C8B-B14F-4D97-AF65-F5344CB8AC3E}">
        <p14:creationId xmlns:p14="http://schemas.microsoft.com/office/powerpoint/2010/main" val="251166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01849" y="655783"/>
            <a:ext cx="2076514" cy="148025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Cryogenic heat load and system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Distribution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(ILC TDR)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E092C4-48F6-48C5-B2B3-815670E99CE7}" type="datetime1">
              <a:rPr lang="en-US" altLang="en-US" smtClean="0"/>
              <a:pPr/>
              <a:t>2/8/2017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BC038B-CA57-479E-BFA9-9E819877A5DF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107" y="397916"/>
            <a:ext cx="6677893" cy="33488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928" y="3746782"/>
            <a:ext cx="6631709" cy="237057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8340436" y="637310"/>
            <a:ext cx="618837" cy="51723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04" y="3112515"/>
            <a:ext cx="2076514" cy="300483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6119091" y="4456395"/>
            <a:ext cx="974436" cy="51723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49818" y="5683244"/>
            <a:ext cx="974436" cy="43410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24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6588" y="251752"/>
            <a:ext cx="8278812" cy="389976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Linac</a:t>
            </a:r>
            <a:r>
              <a:rPr lang="en-US" dirty="0"/>
              <a:t> systems scales with gradient (length) for fixed Energy</a:t>
            </a:r>
          </a:p>
          <a:p>
            <a:endParaRPr lang="en-US" dirty="0"/>
          </a:p>
          <a:p>
            <a:r>
              <a:rPr lang="en-US" sz="2000" dirty="0">
                <a:solidFill>
                  <a:srgbClr val="003087"/>
                </a:solidFill>
              </a:rPr>
              <a:t>Cavities and CM (incl. materials) = 35.4%</a:t>
            </a:r>
          </a:p>
          <a:p>
            <a:r>
              <a:rPr lang="en-US" sz="2000" dirty="0">
                <a:solidFill>
                  <a:srgbClr val="C00000"/>
                </a:solidFill>
              </a:rPr>
              <a:t>Cryogenic (~90% of total) 		   = 8 %   </a:t>
            </a:r>
            <a:r>
              <a:rPr lang="en-US" sz="2000" dirty="0" err="1">
                <a:solidFill>
                  <a:srgbClr val="C00000"/>
                </a:solidFill>
              </a:rPr>
              <a:t>cryo</a:t>
            </a:r>
            <a:r>
              <a:rPr lang="en-US" sz="2000" dirty="0">
                <a:solidFill>
                  <a:srgbClr val="C00000"/>
                </a:solidFill>
              </a:rPr>
              <a:t>-power    G </a:t>
            </a:r>
          </a:p>
          <a:p>
            <a:r>
              <a:rPr lang="en-US" sz="2000" dirty="0">
                <a:solidFill>
                  <a:srgbClr val="003087"/>
                </a:solidFill>
              </a:rPr>
              <a:t>CFS (x55% of total)           	         = 9%</a:t>
            </a:r>
          </a:p>
          <a:p>
            <a:r>
              <a:rPr lang="en-US" sz="2000" dirty="0">
                <a:solidFill>
                  <a:srgbClr val="003087"/>
                </a:solidFill>
              </a:rPr>
              <a:t>HLRF (x10% of total -PDS ?)          = 1.1 %</a:t>
            </a:r>
          </a:p>
          <a:p>
            <a:r>
              <a:rPr lang="en-US" sz="2000" dirty="0">
                <a:solidFill>
                  <a:srgbClr val="003087"/>
                </a:solidFill>
              </a:rPr>
              <a:t>LLRF (50%)				   	         = 2.3%</a:t>
            </a:r>
          </a:p>
          <a:p>
            <a:r>
              <a:rPr lang="en-US" sz="2000" dirty="0">
                <a:solidFill>
                  <a:srgbClr val="003087"/>
                </a:solidFill>
              </a:rPr>
              <a:t>Other (</a:t>
            </a:r>
            <a:r>
              <a:rPr lang="en-US" sz="2000" dirty="0" err="1">
                <a:solidFill>
                  <a:srgbClr val="003087"/>
                </a:solidFill>
              </a:rPr>
              <a:t>instr</a:t>
            </a:r>
            <a:r>
              <a:rPr lang="en-US" sz="2000" dirty="0">
                <a:solidFill>
                  <a:srgbClr val="003087"/>
                </a:solidFill>
              </a:rPr>
              <a:t>, vacuum, install, ~50%) ~2.2%</a:t>
            </a:r>
          </a:p>
          <a:p>
            <a:pPr marL="0" indent="0">
              <a:buNone/>
            </a:pPr>
            <a:r>
              <a:rPr lang="en-US" dirty="0"/>
              <a:t>					</a:t>
            </a:r>
            <a:r>
              <a:rPr lang="en-US" sz="2000" dirty="0"/>
              <a:t>--------------------------------------------------------------</a:t>
            </a:r>
          </a:p>
          <a:p>
            <a:pPr marL="0" indent="0">
              <a:buNone/>
            </a:pPr>
            <a:r>
              <a:rPr lang="en-US" sz="2000" dirty="0"/>
              <a:t>									Total  ~ 58% = </a:t>
            </a:r>
            <a:r>
              <a:rPr lang="en-US" sz="2000" dirty="0">
                <a:solidFill>
                  <a:srgbClr val="003087"/>
                </a:solidFill>
              </a:rPr>
              <a:t>50 %</a:t>
            </a:r>
            <a:r>
              <a:rPr lang="en-US" sz="2000" dirty="0"/>
              <a:t>   + </a:t>
            </a:r>
            <a:r>
              <a:rPr lang="en-US" sz="2000" dirty="0">
                <a:solidFill>
                  <a:srgbClr val="C00000"/>
                </a:solidFill>
              </a:rPr>
              <a:t>8 %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LCWS'16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N. Solyak | R&amp;D on ILC cost reduction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Up Arrow 6"/>
          <p:cNvSpPr/>
          <p:nvPr/>
        </p:nvSpPr>
        <p:spPr>
          <a:xfrm>
            <a:off x="7125127" y="1437964"/>
            <a:ext cx="123370" cy="278676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73783" y="2065822"/>
            <a:ext cx="3155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sz="1800" dirty="0"/>
              <a:t>possible saving on PDS)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967219"/>
              </p:ext>
            </p:extLst>
          </p:nvPr>
        </p:nvGraphicFramePr>
        <p:xfrm>
          <a:off x="101599" y="3518659"/>
          <a:ext cx="4461165" cy="2418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71783">
                  <a:extLst>
                    <a:ext uri="{9D8B030D-6E8A-4147-A177-3AD203B41FA5}">
                      <a16:colId xmlns:a16="http://schemas.microsoft.com/office/drawing/2014/main" val="2436794674"/>
                    </a:ext>
                  </a:extLst>
                </a:gridCol>
                <a:gridCol w="1717963">
                  <a:extLst>
                    <a:ext uri="{9D8B030D-6E8A-4147-A177-3AD203B41FA5}">
                      <a16:colId xmlns:a16="http://schemas.microsoft.com/office/drawing/2014/main" val="4051312135"/>
                    </a:ext>
                  </a:extLst>
                </a:gridCol>
                <a:gridCol w="1071419">
                  <a:extLst>
                    <a:ext uri="{9D8B030D-6E8A-4147-A177-3AD203B41FA5}">
                      <a16:colId xmlns:a16="http://schemas.microsoft.com/office/drawing/2014/main" val="73904546"/>
                    </a:ext>
                  </a:extLst>
                </a:gridCol>
              </a:tblGrid>
              <a:tr h="271524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dirty="0" err="1"/>
                        <a:t>Other+ML+cryo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dirty="0"/>
                        <a:t>Total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703712"/>
                  </a:ext>
                </a:extLst>
              </a:tr>
              <a:tr h="271524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dirty="0"/>
                        <a:t>Gx1; Q0x1,nom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dirty="0"/>
                        <a:t>42</a:t>
                      </a:r>
                      <a:r>
                        <a:rPr lang="en-US" baseline="0" dirty="0"/>
                        <a:t> + 50 + 8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dirty="0"/>
                        <a:t>100 %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494370"/>
                  </a:ext>
                </a:extLst>
              </a:tr>
              <a:tr h="271524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dirty="0"/>
                        <a:t>Gx1; Q0x2, 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dirty="0"/>
                        <a:t>42</a:t>
                      </a:r>
                      <a:r>
                        <a:rPr lang="en-US" baseline="0" dirty="0"/>
                        <a:t> + 50 + 4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dirty="0"/>
                        <a:t>96 %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462258"/>
                  </a:ext>
                </a:extLst>
              </a:tr>
              <a:tr h="271524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dirty="0"/>
                        <a:t>Gx2; Q0</a:t>
                      </a:r>
                      <a:r>
                        <a:rPr lang="en-US" baseline="0" dirty="0"/>
                        <a:t>x1, grad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42</a:t>
                      </a:r>
                      <a:r>
                        <a:rPr lang="en-US" baseline="0" dirty="0"/>
                        <a:t> + 25 + 16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dirty="0"/>
                        <a:t>83 %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619822"/>
                  </a:ext>
                </a:extLst>
              </a:tr>
              <a:tr h="271524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dirty="0"/>
                        <a:t>Gx2;</a:t>
                      </a:r>
                      <a:r>
                        <a:rPr lang="en-US" baseline="0" dirty="0"/>
                        <a:t> Q0x2,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42</a:t>
                      </a:r>
                      <a:r>
                        <a:rPr lang="en-US" baseline="0" dirty="0"/>
                        <a:t> + 25 + 8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dirty="0"/>
                        <a:t>75 %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634886"/>
                  </a:ext>
                </a:extLst>
              </a:tr>
              <a:tr h="271524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dirty="0"/>
                        <a:t>Gx2;</a:t>
                      </a:r>
                      <a:r>
                        <a:rPr lang="en-US" baseline="0" dirty="0"/>
                        <a:t> Q0x4,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42</a:t>
                      </a:r>
                      <a:r>
                        <a:rPr lang="en-US" baseline="0" dirty="0"/>
                        <a:t> + 25 + 4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dirty="0"/>
                        <a:t>73 %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755317"/>
                  </a:ext>
                </a:extLst>
              </a:tr>
              <a:tr h="271524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dirty="0"/>
                        <a:t>Gx2;</a:t>
                      </a:r>
                      <a:r>
                        <a:rPr lang="en-US" baseline="0" dirty="0"/>
                        <a:t> Q0:2,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42</a:t>
                      </a:r>
                      <a:r>
                        <a:rPr lang="en-US" baseline="0" dirty="0"/>
                        <a:t> + 25+ 32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dirty="0"/>
                        <a:t>99 %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36645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45891" y="4419983"/>
            <a:ext cx="4482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C00000"/>
                </a:solidFill>
              </a:rPr>
              <a:t>Assumption: </a:t>
            </a:r>
          </a:p>
          <a:p>
            <a:r>
              <a:rPr lang="en-US" dirty="0">
                <a:solidFill>
                  <a:srgbClr val="C00000"/>
                </a:solidFill>
              </a:rPr>
              <a:t>HLRF –same req. (not true – need modification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 cost</a:t>
            </a:r>
            <a:r>
              <a:rPr lang="en-US" dirty="0">
                <a:solidFill>
                  <a:srgbClr val="C00000"/>
                </a:solidFill>
              </a:rPr>
              <a:t>~2-5% up)</a:t>
            </a:r>
          </a:p>
        </p:txBody>
      </p:sp>
      <p:sp>
        <p:nvSpPr>
          <p:cNvPr id="11" name="Up Arrow 10"/>
          <p:cNvSpPr/>
          <p:nvPr/>
        </p:nvSpPr>
        <p:spPr>
          <a:xfrm>
            <a:off x="7988233" y="3769411"/>
            <a:ext cx="123370" cy="278676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 flipV="1">
            <a:off x="7056245" y="3769411"/>
            <a:ext cx="128191" cy="288538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0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629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1489" y="679629"/>
            <a:ext cx="8897451" cy="5059363"/>
          </a:xfrm>
        </p:spPr>
        <p:txBody>
          <a:bodyPr/>
          <a:lstStyle/>
          <a:p>
            <a:r>
              <a:rPr lang="en-US" sz="1800" dirty="0"/>
              <a:t>A simplified cost model has been developed based on the ILC TDR and new progress in the SRF technology on cavity achievable efficiency (Q0) and acceleration (</a:t>
            </a:r>
            <a:r>
              <a:rPr lang="en-US" sz="1800" dirty="0" err="1"/>
              <a:t>E</a:t>
            </a:r>
            <a:r>
              <a:rPr lang="en-US" sz="1800" baseline="-25000" dirty="0" err="1"/>
              <a:t>acc</a:t>
            </a:r>
            <a:r>
              <a:rPr lang="en-US" sz="1800" dirty="0"/>
              <a:t>), showing potential cost reduction estimated to be in the range from 10% (35 MV/m) to 20% (45 MV/m) in ILC operation (with 20% spread).</a:t>
            </a:r>
          </a:p>
          <a:p>
            <a:r>
              <a:rPr lang="en-US" sz="1800" dirty="0"/>
              <a:t>This recent progress in raising Q of SRF cavities has been driven by large R&amp;D efforts at FNAL and other US labs, and further boosted by the LCLS-II project.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9419" y="92755"/>
            <a:ext cx="8686800" cy="427877"/>
          </a:xfrm>
        </p:spPr>
        <p:txBody>
          <a:bodyPr/>
          <a:lstStyle/>
          <a:p>
            <a:r>
              <a:rPr lang="en-US" sz="2400" dirty="0"/>
              <a:t>ILC cost reduction – cost model developed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LCWS'16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N. Solyak | R&amp;D on ILC cost reduction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" name="Picture 9"/>
          <p:cNvPicPr/>
          <p:nvPr/>
        </p:nvPicPr>
        <p:blipFill rotWithShape="1">
          <a:blip r:embed="rId3"/>
          <a:srcRect l="7146" t="3544" r="3718" b="8002"/>
          <a:stretch/>
        </p:blipFill>
        <p:spPr bwMode="auto">
          <a:xfrm>
            <a:off x="296953" y="2492758"/>
            <a:ext cx="5002599" cy="38081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01070" y="2796949"/>
            <a:ext cx="3157869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u="sng" dirty="0"/>
              <a:t>Assumptions:</a:t>
            </a:r>
          </a:p>
          <a:p>
            <a:pPr algn="ctr"/>
            <a:endParaRPr lang="en-US" sz="1800" u="sng" dirty="0"/>
          </a:p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ML tunnel length and number of CM’s scales as 1/</a:t>
            </a:r>
            <a:r>
              <a:rPr lang="en-US" sz="1800" dirty="0" err="1"/>
              <a:t>E</a:t>
            </a:r>
            <a:r>
              <a:rPr lang="en-US" sz="1800" baseline="-25000" dirty="0" err="1"/>
              <a:t>acc</a:t>
            </a:r>
            <a:endParaRPr lang="en-US" sz="1800" baseline="-25000" dirty="0"/>
          </a:p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Part of cryogenic ~ </a:t>
            </a:r>
            <a:r>
              <a:rPr lang="en-US" sz="1800" dirty="0" err="1"/>
              <a:t>E</a:t>
            </a:r>
            <a:r>
              <a:rPr lang="en-US" sz="1800" baseline="-25000" dirty="0" err="1"/>
              <a:t>acc</a:t>
            </a:r>
            <a:r>
              <a:rPr lang="el-GR" sz="1800" baseline="30000" dirty="0"/>
              <a:t>α</a:t>
            </a:r>
            <a:r>
              <a:rPr lang="en-US" sz="1800" baseline="30000" dirty="0"/>
              <a:t>  =(0.6-1)</a:t>
            </a:r>
          </a:p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HLRF – same cost (possible saving on distr. system ?)</a:t>
            </a:r>
          </a:p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Other systems – same cost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5527765" y="4102340"/>
            <a:ext cx="210019" cy="177519"/>
          </a:xfrm>
          <a:prstGeom prst="star5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5571890" y="5457478"/>
            <a:ext cx="210019" cy="177519"/>
          </a:xfrm>
          <a:prstGeom prst="star5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237105" y="3789611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Q0/2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61150" y="5611493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2xQ0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76154" y="481902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Q0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5577662" y="5083188"/>
            <a:ext cx="210019" cy="177519"/>
          </a:xfrm>
          <a:prstGeom prst="star5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066903" y="3222171"/>
            <a:ext cx="1297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Hi-G Q-slope</a:t>
            </a:r>
          </a:p>
        </p:txBody>
      </p:sp>
    </p:spTree>
    <p:extLst>
      <p:ext uri="{BB962C8B-B14F-4D97-AF65-F5344CB8AC3E}">
        <p14:creationId xmlns:p14="http://schemas.microsoft.com/office/powerpoint/2010/main" val="1051019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LCWS'16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N. Solyak | R&amp;D on ILC cost reduction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19" y="182975"/>
            <a:ext cx="7755980" cy="59797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82158" y="2438398"/>
            <a:ext cx="1497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C.Adolphsen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617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07910" y="832111"/>
            <a:ext cx="5400228" cy="1936179"/>
          </a:xfrm>
        </p:spPr>
        <p:txBody>
          <a:bodyPr/>
          <a:lstStyle/>
          <a:p>
            <a:pPr marL="227013" indent="-227013"/>
            <a:r>
              <a:rPr lang="en-US" sz="2000" b="1" i="1" dirty="0"/>
              <a:t>Longer RF pulse: QL ~</a:t>
            </a:r>
            <a:r>
              <a:rPr lang="en-US" sz="2000" b="1" i="1" dirty="0" err="1"/>
              <a:t>E</a:t>
            </a:r>
            <a:r>
              <a:rPr lang="en-US" sz="2000" b="1" i="1" baseline="-25000" dirty="0" err="1"/>
              <a:t>acc</a:t>
            </a:r>
            <a:r>
              <a:rPr lang="en-US" sz="2000" b="1" i="1" dirty="0"/>
              <a:t>;  T</a:t>
            </a:r>
            <a:r>
              <a:rPr lang="en-US" sz="2000" b="1" i="1" baseline="-25000" dirty="0"/>
              <a:t>fill</a:t>
            </a:r>
            <a:r>
              <a:rPr lang="en-US" sz="2000" b="1" i="1" dirty="0"/>
              <a:t>~1/QL</a:t>
            </a:r>
          </a:p>
          <a:p>
            <a:pPr marL="627063" lvl="1" indent="-287338"/>
            <a:r>
              <a:rPr lang="en-US" sz="2000" i="1" dirty="0">
                <a:latin typeface="Calibri" panose="020F0502020204030204" pitchFamily="34" charset="0"/>
              </a:rPr>
              <a:t>1.65 µs </a:t>
            </a:r>
            <a:r>
              <a:rPr lang="en-US" sz="2000" i="1" dirty="0">
                <a:latin typeface="Calibri" panose="020F0502020204030204" pitchFamily="34" charset="0"/>
                <a:sym typeface="Wingdings" panose="05000000000000000000" pitchFamily="2" charset="2"/>
              </a:rPr>
              <a:t> 2.58 </a:t>
            </a:r>
            <a:r>
              <a:rPr lang="en-US" sz="2000" i="1" dirty="0">
                <a:latin typeface="Calibri" panose="020F0502020204030204" pitchFamily="34" charset="0"/>
              </a:rPr>
              <a:t>µs for 2xE</a:t>
            </a:r>
            <a:r>
              <a:rPr lang="en-US" sz="2000" i="1" baseline="-25000" dirty="0">
                <a:latin typeface="Calibri" panose="020F0502020204030204" pitchFamily="34" charset="0"/>
              </a:rPr>
              <a:t>acc</a:t>
            </a:r>
          </a:p>
          <a:p>
            <a:pPr marL="627063" lvl="1" indent="-287338"/>
            <a:r>
              <a:rPr lang="en-US" sz="2000" i="1" dirty="0">
                <a:latin typeface="Calibri" panose="020F0502020204030204" pitchFamily="34" charset="0"/>
              </a:rPr>
              <a:t>New </a:t>
            </a:r>
            <a:r>
              <a:rPr lang="en-US" sz="2000" i="1" dirty="0" err="1">
                <a:latin typeface="Calibri" panose="020F0502020204030204" pitchFamily="34" charset="0"/>
              </a:rPr>
              <a:t>reqs</a:t>
            </a:r>
            <a:r>
              <a:rPr lang="en-US" sz="2000" i="1" dirty="0">
                <a:latin typeface="Calibri" panose="020F0502020204030204" pitchFamily="34" charset="0"/>
              </a:rPr>
              <a:t>  for klystron and modulator</a:t>
            </a:r>
          </a:p>
          <a:p>
            <a:pPr marL="227013" indent="-227013"/>
            <a:r>
              <a:rPr lang="en-US" sz="2000" b="1" i="1" dirty="0"/>
              <a:t>FPC power requirements</a:t>
            </a:r>
          </a:p>
          <a:p>
            <a:pPr marL="627063" lvl="1" indent="-227013"/>
            <a:r>
              <a:rPr lang="en-US" sz="1800" i="1" dirty="0"/>
              <a:t>P (pulse)~ </a:t>
            </a:r>
            <a:r>
              <a:rPr lang="en-US" sz="1800" i="1" dirty="0" err="1"/>
              <a:t>E</a:t>
            </a:r>
            <a:r>
              <a:rPr lang="en-US" sz="1800" i="1" baseline="-25000" dirty="0" err="1"/>
              <a:t>acc</a:t>
            </a:r>
            <a:r>
              <a:rPr lang="en-US" sz="1800" i="1" dirty="0"/>
              <a:t>;  P (</a:t>
            </a:r>
            <a:r>
              <a:rPr lang="en-US" sz="1800" i="1" dirty="0" err="1"/>
              <a:t>avrg</a:t>
            </a:r>
            <a:r>
              <a:rPr lang="en-US" sz="1800" i="1" dirty="0"/>
              <a:t>)~</a:t>
            </a:r>
            <a:r>
              <a:rPr lang="en-US" sz="1800" i="1" dirty="0" err="1"/>
              <a:t>E</a:t>
            </a:r>
            <a:r>
              <a:rPr lang="en-US" sz="1800" i="1" baseline="-25000" dirty="0" err="1"/>
              <a:t>acc</a:t>
            </a:r>
            <a:r>
              <a:rPr lang="en-US" sz="1800" i="1" dirty="0"/>
              <a:t>*Pulse </a:t>
            </a:r>
          </a:p>
          <a:p>
            <a:pPr marL="227013" indent="-227013"/>
            <a:endParaRPr lang="en-US" sz="20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modifications of RF components</a:t>
            </a:r>
            <a:r>
              <a:rPr lang="en-US" dirty="0">
                <a:sym typeface="Wingdings" panose="05000000000000000000" pitchFamily="2" charset="2"/>
              </a:rPr>
              <a:t> Cost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0E092C4-48F6-48C5-B2B3-815670E99CE7}" type="datetime1">
              <a:rPr lang="en-US" altLang="en-US" smtClean="0"/>
              <a:pPr/>
              <a:t>2/8/2017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C038B-CA57-479E-BFA9-9E819877A5DF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3" y="3903021"/>
            <a:ext cx="3844636" cy="2357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520" y="808533"/>
            <a:ext cx="3495880" cy="30459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987" y="3902444"/>
            <a:ext cx="4451927" cy="23910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6827" y="2726121"/>
            <a:ext cx="2367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Cost increase ???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7933" y="3121293"/>
            <a:ext cx="5011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Strategy:  increase beam current ~</a:t>
            </a:r>
            <a:r>
              <a:rPr lang="en-US" dirty="0" err="1"/>
              <a:t>Eacc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51696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FNAL_plan_ILC_cost_reduction_Solyak</Template>
  <TotalTime>632</TotalTime>
  <Words>460</Words>
  <Application>Microsoft Office PowerPoint</Application>
  <PresentationFormat>On-screen Show (4:3)</PresentationFormat>
  <Paragraphs>92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MS Mincho</vt:lpstr>
      <vt:lpstr>MS PGothic</vt:lpstr>
      <vt:lpstr>MS PGothic</vt:lpstr>
      <vt:lpstr>Arial</vt:lpstr>
      <vt:lpstr>Calibri</vt:lpstr>
      <vt:lpstr>Century</vt:lpstr>
      <vt:lpstr>Geneva</vt:lpstr>
      <vt:lpstr>Helvetica</vt:lpstr>
      <vt:lpstr>Times New Roman</vt:lpstr>
      <vt:lpstr>Wingdings</vt:lpstr>
      <vt:lpstr>Fermilab_PPT_090815</vt:lpstr>
      <vt:lpstr>FNAL_TemplateMac_060514</vt:lpstr>
      <vt:lpstr>PowerPoint Presentation</vt:lpstr>
      <vt:lpstr>ILC cost distribution</vt:lpstr>
      <vt:lpstr>PowerPoint Presentation</vt:lpstr>
      <vt:lpstr>PowerPoint Presentation</vt:lpstr>
      <vt:lpstr>  </vt:lpstr>
      <vt:lpstr>ILC cost reduction – cost model developed</vt:lpstr>
      <vt:lpstr>PowerPoint Presentation</vt:lpstr>
      <vt:lpstr>Required modifications of RF components Cost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Nikolay A Solyak</dc:creator>
  <cp:lastModifiedBy>Nikolay A Solyak</cp:lastModifiedBy>
  <cp:revision>32</cp:revision>
  <cp:lastPrinted>2016-12-05T20:07:50Z</cp:lastPrinted>
  <dcterms:created xsi:type="dcterms:W3CDTF">2017-02-07T22:37:45Z</dcterms:created>
  <dcterms:modified xsi:type="dcterms:W3CDTF">2017-02-09T00:22:38Z</dcterms:modified>
</cp:coreProperties>
</file>