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1" r:id="rId4"/>
    <p:sldId id="262" r:id="rId5"/>
    <p:sldId id="265" r:id="rId6"/>
    <p:sldId id="259" r:id="rId7"/>
    <p:sldId id="257" r:id="rId8"/>
    <p:sldId id="264" r:id="rId9"/>
    <p:sldId id="266" r:id="rId10"/>
    <p:sldId id="267" r:id="rId11"/>
    <p:sldId id="269" r:id="rId12"/>
    <p:sldId id="268" r:id="rId13"/>
    <p:sldId id="271" r:id="rId14"/>
    <p:sldId id="272" r:id="rId15"/>
    <p:sldId id="260" r:id="rId16"/>
    <p:sldId id="258" r:id="rId1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hmae\Documents\CFF\KEK-2\20161117_VT4\QoEacc-Data_20161117_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908567389996"/>
          <c:y val="0.0336744163623435"/>
          <c:w val="0.809024683925346"/>
          <c:h val="0.831581878005568"/>
        </c:manualLayout>
      </c:layout>
      <c:scatterChart>
        <c:scatterStyle val="lineMarker"/>
        <c:varyColors val="0"/>
        <c:ser>
          <c:idx val="3"/>
          <c:order val="0"/>
          <c:tx>
            <c:v>KEK-2(1.5~1.95K)</c:v>
          </c:tx>
          <c:spPr>
            <a:ln w="25400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'pi(2nd)'!$L$2:$L$39</c:f>
              <c:numCache>
                <c:formatCode>General</c:formatCode>
                <c:ptCount val="38"/>
                <c:pt idx="0">
                  <c:v>1.01</c:v>
                </c:pt>
                <c:pt idx="1">
                  <c:v>1.98</c:v>
                </c:pt>
                <c:pt idx="2">
                  <c:v>3.01</c:v>
                </c:pt>
                <c:pt idx="3">
                  <c:v>4.04</c:v>
                </c:pt>
                <c:pt idx="4">
                  <c:v>5.04</c:v>
                </c:pt>
                <c:pt idx="5">
                  <c:v>6.34</c:v>
                </c:pt>
                <c:pt idx="6">
                  <c:v>7.07</c:v>
                </c:pt>
                <c:pt idx="7">
                  <c:v>8.08</c:v>
                </c:pt>
                <c:pt idx="8">
                  <c:v>9.08</c:v>
                </c:pt>
                <c:pt idx="9">
                  <c:v>10.01</c:v>
                </c:pt>
                <c:pt idx="10">
                  <c:v>11.03</c:v>
                </c:pt>
                <c:pt idx="11">
                  <c:v>12.03</c:v>
                </c:pt>
                <c:pt idx="12">
                  <c:v>13.05</c:v>
                </c:pt>
                <c:pt idx="13">
                  <c:v>14.01</c:v>
                </c:pt>
                <c:pt idx="14">
                  <c:v>15.04</c:v>
                </c:pt>
                <c:pt idx="15">
                  <c:v>16.02</c:v>
                </c:pt>
                <c:pt idx="16">
                  <c:v>17.03</c:v>
                </c:pt>
                <c:pt idx="17">
                  <c:v>18.05</c:v>
                </c:pt>
                <c:pt idx="18">
                  <c:v>19.05</c:v>
                </c:pt>
                <c:pt idx="19">
                  <c:v>20.02</c:v>
                </c:pt>
                <c:pt idx="20">
                  <c:v>21.19</c:v>
                </c:pt>
                <c:pt idx="21">
                  <c:v>22.04</c:v>
                </c:pt>
                <c:pt idx="22">
                  <c:v>23.03</c:v>
                </c:pt>
                <c:pt idx="23">
                  <c:v>24.04</c:v>
                </c:pt>
                <c:pt idx="24">
                  <c:v>25.0</c:v>
                </c:pt>
                <c:pt idx="25">
                  <c:v>26.13</c:v>
                </c:pt>
                <c:pt idx="26">
                  <c:v>27.0</c:v>
                </c:pt>
                <c:pt idx="27">
                  <c:v>28.0</c:v>
                </c:pt>
                <c:pt idx="28">
                  <c:v>29.01</c:v>
                </c:pt>
                <c:pt idx="29">
                  <c:v>30.04</c:v>
                </c:pt>
                <c:pt idx="30">
                  <c:v>31.02</c:v>
                </c:pt>
                <c:pt idx="31">
                  <c:v>31.99</c:v>
                </c:pt>
                <c:pt idx="32">
                  <c:v>32.99</c:v>
                </c:pt>
                <c:pt idx="33">
                  <c:v>34.01</c:v>
                </c:pt>
                <c:pt idx="34">
                  <c:v>35.01</c:v>
                </c:pt>
                <c:pt idx="35">
                  <c:v>35.98</c:v>
                </c:pt>
                <c:pt idx="36">
                  <c:v>36.91</c:v>
                </c:pt>
                <c:pt idx="37">
                  <c:v>37.77</c:v>
                </c:pt>
              </c:numCache>
            </c:numRef>
          </c:xVal>
          <c:yVal>
            <c:numRef>
              <c:f>'pi(2nd)'!$N$2:$N$39</c:f>
              <c:numCache>
                <c:formatCode>0.00E+00</c:formatCode>
                <c:ptCount val="38"/>
                <c:pt idx="0">
                  <c:v>2.55E10</c:v>
                </c:pt>
                <c:pt idx="1">
                  <c:v>3.1E10</c:v>
                </c:pt>
                <c:pt idx="2">
                  <c:v>3.44E10</c:v>
                </c:pt>
                <c:pt idx="3">
                  <c:v>3.61E10</c:v>
                </c:pt>
                <c:pt idx="4">
                  <c:v>3.71E10</c:v>
                </c:pt>
                <c:pt idx="5">
                  <c:v>3.75E10</c:v>
                </c:pt>
                <c:pt idx="6">
                  <c:v>3.76E10</c:v>
                </c:pt>
                <c:pt idx="7">
                  <c:v>3.75E10</c:v>
                </c:pt>
                <c:pt idx="8">
                  <c:v>3.72E10</c:v>
                </c:pt>
                <c:pt idx="9">
                  <c:v>3.68E10</c:v>
                </c:pt>
                <c:pt idx="10">
                  <c:v>3.61E10</c:v>
                </c:pt>
                <c:pt idx="11">
                  <c:v>3.52E10</c:v>
                </c:pt>
                <c:pt idx="12">
                  <c:v>3.44E10</c:v>
                </c:pt>
                <c:pt idx="13">
                  <c:v>3.34E10</c:v>
                </c:pt>
                <c:pt idx="14">
                  <c:v>3.24E10</c:v>
                </c:pt>
                <c:pt idx="15">
                  <c:v>3.13E10</c:v>
                </c:pt>
                <c:pt idx="16">
                  <c:v>2.93E10</c:v>
                </c:pt>
                <c:pt idx="17">
                  <c:v>2.83E10</c:v>
                </c:pt>
                <c:pt idx="18">
                  <c:v>2.73E10</c:v>
                </c:pt>
                <c:pt idx="19">
                  <c:v>2.63E10</c:v>
                </c:pt>
                <c:pt idx="20">
                  <c:v>2.52E10</c:v>
                </c:pt>
                <c:pt idx="21">
                  <c:v>2.44E10</c:v>
                </c:pt>
                <c:pt idx="22">
                  <c:v>2.35E10</c:v>
                </c:pt>
                <c:pt idx="23">
                  <c:v>2.24E10</c:v>
                </c:pt>
                <c:pt idx="24">
                  <c:v>2.15E10</c:v>
                </c:pt>
                <c:pt idx="25">
                  <c:v>1.98E10</c:v>
                </c:pt>
                <c:pt idx="26">
                  <c:v>1.9E10</c:v>
                </c:pt>
                <c:pt idx="27">
                  <c:v>1.81E10</c:v>
                </c:pt>
                <c:pt idx="28">
                  <c:v>1.72E10</c:v>
                </c:pt>
                <c:pt idx="29">
                  <c:v>1.66E10</c:v>
                </c:pt>
                <c:pt idx="30">
                  <c:v>1.52E10</c:v>
                </c:pt>
                <c:pt idx="31">
                  <c:v>1.45E10</c:v>
                </c:pt>
                <c:pt idx="32">
                  <c:v>1.37E10</c:v>
                </c:pt>
                <c:pt idx="33">
                  <c:v>1.29E10</c:v>
                </c:pt>
                <c:pt idx="34">
                  <c:v>1.22E10</c:v>
                </c:pt>
                <c:pt idx="35">
                  <c:v>1.09E10</c:v>
                </c:pt>
                <c:pt idx="36">
                  <c:v>9.98E9</c:v>
                </c:pt>
                <c:pt idx="37">
                  <c:v>8.94E9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297-4C7B-8337-ED5C268B300A}"/>
            </c:ext>
          </c:extLst>
        </c:ser>
        <c:ser>
          <c:idx val="0"/>
          <c:order val="1"/>
          <c:tx>
            <c:v>KEK-1(1.6-1.8K)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'[1]QoEacc-Data_20140501_a1_0'!$L$11:$L$50</c:f>
              <c:numCache>
                <c:formatCode>General</c:formatCode>
                <c:ptCount val="40"/>
                <c:pt idx="0">
                  <c:v>0.98</c:v>
                </c:pt>
                <c:pt idx="1">
                  <c:v>2.0</c:v>
                </c:pt>
                <c:pt idx="2">
                  <c:v>3.01</c:v>
                </c:pt>
                <c:pt idx="3">
                  <c:v>3.95</c:v>
                </c:pt>
                <c:pt idx="4">
                  <c:v>5.03</c:v>
                </c:pt>
                <c:pt idx="5">
                  <c:v>5.94</c:v>
                </c:pt>
                <c:pt idx="6">
                  <c:v>6.97</c:v>
                </c:pt>
                <c:pt idx="7">
                  <c:v>8.07</c:v>
                </c:pt>
                <c:pt idx="8">
                  <c:v>9.06</c:v>
                </c:pt>
                <c:pt idx="9">
                  <c:v>10.02</c:v>
                </c:pt>
                <c:pt idx="10">
                  <c:v>11.03</c:v>
                </c:pt>
                <c:pt idx="11">
                  <c:v>12.15</c:v>
                </c:pt>
                <c:pt idx="12">
                  <c:v>13.05</c:v>
                </c:pt>
                <c:pt idx="13">
                  <c:v>14.0</c:v>
                </c:pt>
                <c:pt idx="14">
                  <c:v>15.07</c:v>
                </c:pt>
                <c:pt idx="15">
                  <c:v>16.06</c:v>
                </c:pt>
                <c:pt idx="16">
                  <c:v>17.03</c:v>
                </c:pt>
                <c:pt idx="17">
                  <c:v>18.06</c:v>
                </c:pt>
                <c:pt idx="18">
                  <c:v>18.96</c:v>
                </c:pt>
                <c:pt idx="19">
                  <c:v>19.98</c:v>
                </c:pt>
                <c:pt idx="20">
                  <c:v>21.0</c:v>
                </c:pt>
                <c:pt idx="21">
                  <c:v>21.94</c:v>
                </c:pt>
                <c:pt idx="22">
                  <c:v>23.02</c:v>
                </c:pt>
                <c:pt idx="23">
                  <c:v>24.04</c:v>
                </c:pt>
                <c:pt idx="24">
                  <c:v>24.89</c:v>
                </c:pt>
                <c:pt idx="25">
                  <c:v>26.03</c:v>
                </c:pt>
                <c:pt idx="26">
                  <c:v>27.07</c:v>
                </c:pt>
                <c:pt idx="27">
                  <c:v>27.79</c:v>
                </c:pt>
                <c:pt idx="28">
                  <c:v>29.22</c:v>
                </c:pt>
                <c:pt idx="29">
                  <c:v>30.01</c:v>
                </c:pt>
                <c:pt idx="30">
                  <c:v>31.15</c:v>
                </c:pt>
                <c:pt idx="31">
                  <c:v>31.48</c:v>
                </c:pt>
                <c:pt idx="32">
                  <c:v>31.92</c:v>
                </c:pt>
                <c:pt idx="33">
                  <c:v>32.96</c:v>
                </c:pt>
                <c:pt idx="34">
                  <c:v>33.59</c:v>
                </c:pt>
                <c:pt idx="35">
                  <c:v>33.93</c:v>
                </c:pt>
                <c:pt idx="36">
                  <c:v>35.06</c:v>
                </c:pt>
                <c:pt idx="37">
                  <c:v>35.97</c:v>
                </c:pt>
                <c:pt idx="38">
                  <c:v>36.76</c:v>
                </c:pt>
                <c:pt idx="39">
                  <c:v>37.01</c:v>
                </c:pt>
              </c:numCache>
            </c:numRef>
          </c:xVal>
          <c:yVal>
            <c:numRef>
              <c:f>'[1]QoEacc-Data_20140501_a1_0'!$N$11:$N$50</c:f>
              <c:numCache>
                <c:formatCode>General</c:formatCode>
                <c:ptCount val="40"/>
                <c:pt idx="0">
                  <c:v>1.59E10</c:v>
                </c:pt>
                <c:pt idx="1">
                  <c:v>1.73E10</c:v>
                </c:pt>
                <c:pt idx="2">
                  <c:v>1.77E10</c:v>
                </c:pt>
                <c:pt idx="3">
                  <c:v>1.79E10</c:v>
                </c:pt>
                <c:pt idx="4">
                  <c:v>1.79E10</c:v>
                </c:pt>
                <c:pt idx="5">
                  <c:v>1.77E10</c:v>
                </c:pt>
                <c:pt idx="6">
                  <c:v>1.76E10</c:v>
                </c:pt>
                <c:pt idx="7">
                  <c:v>1.73E10</c:v>
                </c:pt>
                <c:pt idx="8">
                  <c:v>1.7E10</c:v>
                </c:pt>
                <c:pt idx="9">
                  <c:v>1.66E10</c:v>
                </c:pt>
                <c:pt idx="10">
                  <c:v>1.61E10</c:v>
                </c:pt>
                <c:pt idx="11">
                  <c:v>1.55E10</c:v>
                </c:pt>
                <c:pt idx="12">
                  <c:v>1.51E10</c:v>
                </c:pt>
                <c:pt idx="13">
                  <c:v>1.48E10</c:v>
                </c:pt>
                <c:pt idx="14">
                  <c:v>1.43E10</c:v>
                </c:pt>
                <c:pt idx="15">
                  <c:v>1.4E10</c:v>
                </c:pt>
                <c:pt idx="16">
                  <c:v>1.38E10</c:v>
                </c:pt>
                <c:pt idx="17">
                  <c:v>1.35E10</c:v>
                </c:pt>
                <c:pt idx="18">
                  <c:v>1.33E10</c:v>
                </c:pt>
                <c:pt idx="19">
                  <c:v>1.3E10</c:v>
                </c:pt>
                <c:pt idx="20">
                  <c:v>1.27E10</c:v>
                </c:pt>
                <c:pt idx="21">
                  <c:v>1.24E10</c:v>
                </c:pt>
                <c:pt idx="22">
                  <c:v>1.2E10</c:v>
                </c:pt>
                <c:pt idx="23">
                  <c:v>1.16E10</c:v>
                </c:pt>
                <c:pt idx="24">
                  <c:v>1.12E10</c:v>
                </c:pt>
                <c:pt idx="25">
                  <c:v>1.09E10</c:v>
                </c:pt>
                <c:pt idx="26">
                  <c:v>1.05E10</c:v>
                </c:pt>
                <c:pt idx="27">
                  <c:v>1.02E10</c:v>
                </c:pt>
                <c:pt idx="28">
                  <c:v>9.68E9</c:v>
                </c:pt>
                <c:pt idx="29">
                  <c:v>9.25E9</c:v>
                </c:pt>
                <c:pt idx="30">
                  <c:v>8.84E9</c:v>
                </c:pt>
                <c:pt idx="31">
                  <c:v>8.7E9</c:v>
                </c:pt>
                <c:pt idx="32">
                  <c:v>8.48E9</c:v>
                </c:pt>
                <c:pt idx="33">
                  <c:v>7.96E9</c:v>
                </c:pt>
                <c:pt idx="34">
                  <c:v>7.63E9</c:v>
                </c:pt>
                <c:pt idx="35">
                  <c:v>7.46E9</c:v>
                </c:pt>
                <c:pt idx="36">
                  <c:v>7.05E9</c:v>
                </c:pt>
                <c:pt idx="37">
                  <c:v>6.64E9</c:v>
                </c:pt>
                <c:pt idx="38">
                  <c:v>6.17E9</c:v>
                </c:pt>
                <c:pt idx="39">
                  <c:v>5.95E9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297-4C7B-8337-ED5C268B3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1542072"/>
        <c:axId val="-2031582296"/>
      </c:scatterChart>
      <c:valAx>
        <c:axId val="-2031542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Eacc[MV/m]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-2031582296"/>
        <c:crosses val="autoZero"/>
        <c:crossBetween val="midCat"/>
      </c:valAx>
      <c:valAx>
        <c:axId val="-2031582296"/>
        <c:scaling>
          <c:logBase val="10.0"/>
          <c:orientation val="minMax"/>
          <c:min val="1.0E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Q0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0304806478639478"/>
              <c:y val="0.17382725149834"/>
            </c:manualLayout>
          </c:layout>
          <c:overlay val="0"/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-2031542072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695593801533911"/>
          <c:y val="0.68072700100035"/>
          <c:w val="0.199689291416904"/>
          <c:h val="0.1038652059153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984AA-86EC-4B4A-A235-67BAE25375A0}" type="datetimeFigureOut">
              <a:rPr kumimoji="1" lang="ja-JP" altLang="en-US" smtClean="0"/>
              <a:t>17/02/08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CF509-7A5D-ED43-8BB0-B153A0DC77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635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895743"/>
            <a:fld id="{F9DFA183-AFDA-0D43-9BE6-B53B85C62947}" type="slidenum">
              <a:rPr lang="en-US"/>
              <a:pPr defTabSz="895743"/>
              <a:t>10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6049"/>
          </a:xfrm>
          <a:noFill/>
        </p:spPr>
        <p:txBody>
          <a:bodyPr/>
          <a:lstStyle/>
          <a:p>
            <a:pPr eaLnBrk="1" hangingPunct="1"/>
            <a:endParaRPr lang="ja-JP" altLang="en-US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8EEC-26AD-DB4E-BB65-3A45219224C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74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0780-92B6-8942-94EC-C93C8F0FCC83}" type="datetimeFigureOut">
              <a:rPr kumimoji="1" lang="ja-JP" altLang="en-US" smtClean="0"/>
              <a:t>17/02/08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2061-4B90-1448-93A9-946BC3C8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46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0780-92B6-8942-94EC-C93C8F0FCC83}" type="datetimeFigureOut">
              <a:rPr kumimoji="1" lang="ja-JP" altLang="en-US" smtClean="0"/>
              <a:t>17/02/08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2061-4B90-1448-93A9-946BC3C8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23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0780-92B6-8942-94EC-C93C8F0FCC83}" type="datetimeFigureOut">
              <a:rPr kumimoji="1" lang="ja-JP" altLang="en-US" smtClean="0"/>
              <a:t>17/02/08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2061-4B90-1448-93A9-946BC3C8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47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3405" y="1443550"/>
            <a:ext cx="8177747" cy="4659556"/>
          </a:xfrm>
          <a:prstGeom prst="rect">
            <a:avLst/>
          </a:prstGeom>
        </p:spPr>
        <p:txBody>
          <a:bodyPr lIns="0" rIns="0"/>
          <a:lstStyle>
            <a:lvl2pPr marL="415428" indent="-415428">
              <a:defRPr sz="2200">
                <a:latin typeface="+mj-lt"/>
                <a:cs typeface="Arial"/>
              </a:defRPr>
            </a:lvl2pPr>
            <a:lvl3pPr marL="731327" indent="-315900">
              <a:defRPr sz="1800">
                <a:latin typeface="+mj-lt"/>
                <a:cs typeface="Arial"/>
              </a:defRPr>
            </a:lvl3pPr>
            <a:lvl4pPr marL="1038572" indent="-307247">
              <a:buFont typeface="Lucida Grande"/>
              <a:buChar char="‒"/>
              <a:defRPr sz="1600">
                <a:latin typeface="+mj-lt"/>
                <a:cs typeface="Arial"/>
              </a:defRPr>
            </a:lvl4pPr>
            <a:lvl5pPr marL="1246284" indent="-207716">
              <a:defRPr sz="1600">
                <a:latin typeface="+mj-lt"/>
                <a:cs typeface="Arial"/>
              </a:defRPr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1790" y="6383758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7F7F7F"/>
                </a:solidFill>
                <a:latin typeface="+mn-lt"/>
                <a:cs typeface="Arial"/>
              </a:defRPr>
            </a:lvl1pPr>
          </a:lstStyle>
          <a:p>
            <a:pPr algn="r"/>
            <a:fld id="{AAB6FA28-7AEC-3F43-9C2D-3DB969CFEC6A}" type="slidenum">
              <a:rPr lang="en-US" smtClean="0">
                <a:latin typeface="Calibri"/>
              </a:rPr>
              <a:pPr algn="r"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1277" y="773550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08270" y="6383758"/>
            <a:ext cx="21034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7F7F7F"/>
                </a:solidFill>
                <a:latin typeface="+mn-lt"/>
                <a:cs typeface="Arial"/>
              </a:defRPr>
            </a:lvl1pPr>
          </a:lstStyle>
          <a:p>
            <a:r>
              <a:rPr lang="en-US" smtClean="0">
                <a:latin typeface="Calibri"/>
              </a:rPr>
              <a:t>A. Yamamoto, 170123</a:t>
            </a:r>
            <a:endParaRPr lang="en-US" dirty="0">
              <a:latin typeface="Calibri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6722" y="6383758"/>
            <a:ext cx="16394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7F7F7F"/>
                </a:solidFill>
                <a:latin typeface="+mn-lt"/>
                <a:cs typeface="Arial"/>
              </a:defRPr>
            </a:lvl1pPr>
          </a:lstStyle>
          <a:p>
            <a:r>
              <a:rPr lang="en-US" smtClean="0">
                <a:latin typeface="Calibri"/>
              </a:rPr>
              <a:t>IILC 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7682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0780-92B6-8942-94EC-C93C8F0FCC83}" type="datetimeFigureOut">
              <a:rPr kumimoji="1" lang="ja-JP" altLang="en-US" smtClean="0"/>
              <a:t>17/02/08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2061-4B90-1448-93A9-946BC3C8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9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0780-92B6-8942-94EC-C93C8F0FCC83}" type="datetimeFigureOut">
              <a:rPr kumimoji="1" lang="ja-JP" altLang="en-US" smtClean="0"/>
              <a:t>17/02/08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2061-4B90-1448-93A9-946BC3C8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70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0780-92B6-8942-94EC-C93C8F0FCC83}" type="datetimeFigureOut">
              <a:rPr kumimoji="1" lang="ja-JP" altLang="en-US" smtClean="0"/>
              <a:t>17/02/08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2061-4B90-1448-93A9-946BC3C8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24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0780-92B6-8942-94EC-C93C8F0FCC83}" type="datetimeFigureOut">
              <a:rPr kumimoji="1" lang="ja-JP" altLang="en-US" smtClean="0"/>
              <a:t>17/02/08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2061-4B90-1448-93A9-946BC3C8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28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0780-92B6-8942-94EC-C93C8F0FCC83}" type="datetimeFigureOut">
              <a:rPr kumimoji="1" lang="ja-JP" altLang="en-US" smtClean="0"/>
              <a:t>17/02/08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2061-4B90-1448-93A9-946BC3C8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48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0780-92B6-8942-94EC-C93C8F0FCC83}" type="datetimeFigureOut">
              <a:rPr kumimoji="1" lang="ja-JP" altLang="en-US" smtClean="0"/>
              <a:t>17/02/08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2061-4B90-1448-93A9-946BC3C8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98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0780-92B6-8942-94EC-C93C8F0FCC83}" type="datetimeFigureOut">
              <a:rPr kumimoji="1" lang="ja-JP" altLang="en-US" smtClean="0"/>
              <a:t>17/02/08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2061-4B90-1448-93A9-946BC3C8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0780-92B6-8942-94EC-C93C8F0FCC83}" type="datetimeFigureOut">
              <a:rPr kumimoji="1" lang="ja-JP" altLang="en-US" smtClean="0"/>
              <a:t>17/02/08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2061-4B90-1448-93A9-946BC3C8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01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0780-92B6-8942-94EC-C93C8F0FCC83}" type="datetimeFigureOut">
              <a:rPr kumimoji="1" lang="ja-JP" altLang="en-US" smtClean="0"/>
              <a:t>17/02/08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72061-4B90-1448-93A9-946BC3C8D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23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4" Type="http://schemas.openxmlformats.org/officeDocument/2006/relationships/image" Target="../media/image6.tmp"/><Relationship Id="rId5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230795"/>
            <a:ext cx="7772400" cy="2089886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Contribution to </a:t>
            </a:r>
            <a:br>
              <a:rPr kumimoji="1" lang="en-US" altLang="ja-JP" b="1" dirty="0" smtClean="0"/>
            </a:br>
            <a:r>
              <a:rPr kumimoji="1" lang="en-US" altLang="ja-JP" b="1" dirty="0" smtClean="0"/>
              <a:t>Round Table Discussions</a:t>
            </a:r>
            <a:br>
              <a:rPr kumimoji="1" lang="en-US" altLang="ja-JP" b="1" dirty="0" smtClean="0"/>
            </a:br>
            <a:r>
              <a:rPr kumimoji="1" lang="en-US" altLang="ja-JP" b="1" dirty="0" smtClean="0"/>
              <a:t>- </a:t>
            </a:r>
            <a:r>
              <a:rPr lang="en-US" altLang="ja-JP" b="1" i="1" dirty="0" smtClean="0">
                <a:solidFill>
                  <a:srgbClr val="008000"/>
                </a:solidFill>
              </a:rPr>
              <a:t>preliminary draft -</a:t>
            </a:r>
            <a:endParaRPr kumimoji="1" lang="ja-JP" altLang="en-US" b="1" i="1" dirty="0">
              <a:solidFill>
                <a:srgbClr val="0080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Akira Yamamoto</a:t>
            </a: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GARD-SRF Workshop, held at 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Fermilab</a:t>
            </a:r>
            <a:r>
              <a:rPr kumimoji="1" lang="en-US" altLang="ja-JP" dirty="0" smtClean="0">
                <a:solidFill>
                  <a:schemeClr val="tx1"/>
                </a:solidFill>
              </a:rPr>
              <a:t>, </a:t>
            </a: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9-10 Feb. 2017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4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58032"/>
            <a:ext cx="495040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457676"/>
            <a:ext cx="3024336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17982" y="129863"/>
            <a:ext cx="6738775" cy="483970"/>
          </a:xfrm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Helvetica"/>
                <a:ea typeface="ＭＳ Ｐゴシック" pitchFamily="1" charset="-128"/>
                <a:cs typeface="Helvetica"/>
              </a:rPr>
              <a:t>FG-</a:t>
            </a:r>
            <a:r>
              <a:rPr lang="en-US" altLang="ja-JP" sz="2400" dirty="0" err="1" smtClean="0">
                <a:solidFill>
                  <a:schemeClr val="tx1"/>
                </a:solidFill>
                <a:latin typeface="Helvetica"/>
                <a:ea typeface="ＭＳ Ｐゴシック" pitchFamily="1" charset="-128"/>
                <a:cs typeface="Helvetica"/>
              </a:rPr>
              <a:t>Nb</a:t>
            </a:r>
            <a:r>
              <a:rPr lang="en-US" altLang="ja-JP" sz="2400" dirty="0" smtClean="0">
                <a:solidFill>
                  <a:schemeClr val="tx1"/>
                </a:solidFill>
                <a:latin typeface="Helvetica"/>
                <a:ea typeface="ＭＳ Ｐゴシック" pitchFamily="1" charset="-128"/>
                <a:cs typeface="Helvetica"/>
              </a:rPr>
              <a:t> </a:t>
            </a:r>
            <a:r>
              <a:rPr lang="en-US" altLang="ja-JP" sz="2400" dirty="0">
                <a:solidFill>
                  <a:schemeClr val="tx1"/>
                </a:solidFill>
                <a:latin typeface="Helvetica"/>
                <a:ea typeface="ＭＳ Ｐゴシック" pitchFamily="1" charset="-128"/>
                <a:cs typeface="Helvetica"/>
              </a:rPr>
              <a:t>rolled </a:t>
            </a:r>
            <a:r>
              <a:rPr lang="en-US" altLang="ja-JP" sz="2400" dirty="0" smtClean="0">
                <a:solidFill>
                  <a:schemeClr val="tx1"/>
                </a:solidFill>
                <a:latin typeface="Helvetica"/>
                <a:ea typeface="ＭＳ Ｐゴシック" pitchFamily="1" charset="-128"/>
                <a:cs typeface="Helvetica"/>
              </a:rPr>
              <a:t>or  LG-</a:t>
            </a:r>
            <a:r>
              <a:rPr lang="en-US" altLang="ja-JP" sz="2400" dirty="0" err="1" smtClean="0">
                <a:solidFill>
                  <a:schemeClr val="tx1"/>
                </a:solidFill>
                <a:latin typeface="Helvetica"/>
                <a:ea typeface="ＭＳ Ｐゴシック" pitchFamily="1" charset="-128"/>
                <a:cs typeface="Helvetica"/>
              </a:rPr>
              <a:t>Nb</a:t>
            </a:r>
            <a:r>
              <a:rPr lang="en-US" altLang="ja-JP" sz="2400" dirty="0" smtClean="0">
                <a:solidFill>
                  <a:schemeClr val="tx1"/>
                </a:solidFill>
                <a:latin typeface="Helvetica"/>
                <a:ea typeface="ＭＳ Ｐゴシック" pitchFamily="1" charset="-128"/>
                <a:cs typeface="Helvetica"/>
              </a:rPr>
              <a:t> </a:t>
            </a:r>
            <a:r>
              <a:rPr lang="en-US" altLang="ja-JP" sz="2400" dirty="0">
                <a:solidFill>
                  <a:schemeClr val="tx1"/>
                </a:solidFill>
                <a:latin typeface="Helvetica"/>
                <a:ea typeface="ＭＳ Ｐゴシック" pitchFamily="1" charset="-128"/>
                <a:cs typeface="Helvetica"/>
              </a:rPr>
              <a:t>sliced from Ingot</a:t>
            </a:r>
            <a:endParaRPr kumimoji="1" lang="ja-JP" altLang="en-US" sz="2000" dirty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473266" y="5793244"/>
            <a:ext cx="2110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rgbClr val="7F7F7F"/>
                </a:solidFill>
                <a:latin typeface="Helvetica"/>
                <a:cs typeface="Helvetica"/>
              </a:rPr>
              <a:t>Cleanness highly secured  </a:t>
            </a:r>
            <a:endParaRPr lang="en-US" sz="1200" b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6757" y="0"/>
            <a:ext cx="1587243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3399"/>
                </a:solidFill>
                <a:latin typeface="Helvetica"/>
                <a:cs typeface="Helvetica"/>
              </a:rPr>
              <a:t>Courtesy: G. </a:t>
            </a:r>
            <a:r>
              <a:rPr kumimoji="1" lang="en-US" altLang="ja-JP" sz="1200" dirty="0" err="1" smtClean="0">
                <a:solidFill>
                  <a:srgbClr val="003399"/>
                </a:solidFill>
                <a:latin typeface="Helvetica"/>
                <a:cs typeface="Helvetica"/>
              </a:rPr>
              <a:t>Myneni</a:t>
            </a:r>
            <a:endParaRPr kumimoji="1" lang="ja-JP" altLang="en-US" sz="1200" dirty="0">
              <a:solidFill>
                <a:srgbClr val="003399"/>
              </a:solidFill>
              <a:latin typeface="Helvetica"/>
              <a:cs typeface="Helvetica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5345945" y="3160328"/>
            <a:ext cx="522199" cy="4101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下カーブ矢印 1"/>
          <p:cNvSpPr/>
          <p:nvPr/>
        </p:nvSpPr>
        <p:spPr>
          <a:xfrm>
            <a:off x="2386762" y="1257494"/>
            <a:ext cx="4467298" cy="1013867"/>
          </a:xfrm>
          <a:prstGeom prst="curved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乗算記号 3"/>
          <p:cNvSpPr/>
          <p:nvPr/>
        </p:nvSpPr>
        <p:spPr>
          <a:xfrm>
            <a:off x="2125575" y="3838643"/>
            <a:ext cx="423313" cy="459377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乗算記号 12"/>
          <p:cNvSpPr/>
          <p:nvPr/>
        </p:nvSpPr>
        <p:spPr>
          <a:xfrm>
            <a:off x="2125575" y="4450420"/>
            <a:ext cx="423313" cy="459377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乗算記号 13"/>
          <p:cNvSpPr/>
          <p:nvPr/>
        </p:nvSpPr>
        <p:spPr>
          <a:xfrm>
            <a:off x="3719751" y="1859848"/>
            <a:ext cx="423313" cy="459377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乗算記号 14"/>
          <p:cNvSpPr/>
          <p:nvPr/>
        </p:nvSpPr>
        <p:spPr>
          <a:xfrm>
            <a:off x="3719751" y="2611017"/>
            <a:ext cx="423313" cy="459377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乗算記号 15"/>
          <p:cNvSpPr/>
          <p:nvPr/>
        </p:nvSpPr>
        <p:spPr>
          <a:xfrm>
            <a:off x="3719751" y="3340763"/>
            <a:ext cx="423313" cy="459377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乗算記号 16"/>
          <p:cNvSpPr/>
          <p:nvPr/>
        </p:nvSpPr>
        <p:spPr>
          <a:xfrm>
            <a:off x="3719751" y="4068331"/>
            <a:ext cx="423313" cy="459377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乗算記号 17"/>
          <p:cNvSpPr/>
          <p:nvPr/>
        </p:nvSpPr>
        <p:spPr>
          <a:xfrm>
            <a:off x="4772817" y="1811984"/>
            <a:ext cx="423313" cy="459377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乗算記号 18"/>
          <p:cNvSpPr/>
          <p:nvPr/>
        </p:nvSpPr>
        <p:spPr>
          <a:xfrm>
            <a:off x="4772817" y="2611017"/>
            <a:ext cx="423313" cy="459377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乗算記号 19"/>
          <p:cNvSpPr/>
          <p:nvPr/>
        </p:nvSpPr>
        <p:spPr>
          <a:xfrm>
            <a:off x="4772817" y="3340763"/>
            <a:ext cx="423313" cy="459377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A. Yamamoto, 170123</a:t>
            </a:r>
            <a:endParaRPr lang="en-US" dirty="0">
              <a:latin typeface="Calibri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AAB6FA28-7AEC-3F43-9C2D-3DB969CFEC6A}" type="slidenum">
              <a:rPr lang="en-US" smtClean="0">
                <a:latin typeface="Calibri"/>
              </a:rPr>
              <a:pPr algn="r"/>
              <a:t>10</a:t>
            </a:fld>
            <a:endParaRPr lang="en-US" dirty="0">
              <a:latin typeface="Calibri"/>
            </a:endParaRPr>
          </a:p>
        </p:txBody>
      </p:sp>
      <p:grpSp>
        <p:nvGrpSpPr>
          <p:cNvPr id="21" name="図形グループ 20"/>
          <p:cNvGrpSpPr/>
          <p:nvPr/>
        </p:nvGrpSpPr>
        <p:grpSpPr>
          <a:xfrm>
            <a:off x="6384457" y="3985600"/>
            <a:ext cx="2198813" cy="1807644"/>
            <a:chOff x="3627673" y="3929179"/>
            <a:chExt cx="2525912" cy="2248784"/>
          </a:xfrm>
        </p:grpSpPr>
        <p:pic>
          <p:nvPicPr>
            <p:cNvPr id="22" name="図 21" descr="DSC_0249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34131" y="3822721"/>
              <a:ext cx="2248784" cy="2461699"/>
            </a:xfrm>
            <a:prstGeom prst="rect">
              <a:avLst/>
            </a:prstGeom>
          </p:spPr>
        </p:pic>
        <p:cxnSp>
          <p:nvCxnSpPr>
            <p:cNvPr id="23" name="直線矢印コネクタ 22"/>
            <p:cNvCxnSpPr/>
            <p:nvPr/>
          </p:nvCxnSpPr>
          <p:spPr>
            <a:xfrm rot="16200000">
              <a:off x="5812069" y="5872076"/>
              <a:ext cx="14270" cy="42334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5459502" y="5761570"/>
              <a:ext cx="6940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0000"/>
                  </a:solidFill>
                </a:rPr>
                <a:t>50</a:t>
              </a:r>
              <a:r>
                <a:rPr kumimoji="1" lang="en-US" altLang="ja-JP" sz="1400" dirty="0">
                  <a:solidFill>
                    <a:srgbClr val="FF0000"/>
                  </a:solidFill>
                </a:rPr>
                <a:t> </a:t>
              </a:r>
              <a:r>
                <a:rPr kumimoji="1" lang="en-US" altLang="ja-JP" sz="1400" dirty="0" smtClean="0">
                  <a:solidFill>
                    <a:srgbClr val="FF0000"/>
                  </a:solidFill>
                </a:rPr>
                <a:t>mm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6641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6605" y="50269"/>
            <a:ext cx="7965612" cy="5445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kumimoji="1" lang="en-US" altLang="ja-JP" sz="4000" b="1" dirty="0" smtClean="0"/>
              <a:t>Gradient </a:t>
            </a:r>
            <a:r>
              <a:rPr kumimoji="1" lang="en-US" altLang="ja-JP" sz="4000" b="1" dirty="0" smtClean="0"/>
              <a:t>Reached </a:t>
            </a:r>
            <a:r>
              <a:rPr kumimoji="1" lang="en-US" altLang="ja-JP" sz="4000" b="1" dirty="0" smtClean="0"/>
              <a:t>w/ </a:t>
            </a:r>
            <a:r>
              <a:rPr kumimoji="1" lang="en-US" altLang="ja-JP" sz="4000" b="1" dirty="0" err="1" smtClean="0"/>
              <a:t>Nb</a:t>
            </a:r>
            <a:r>
              <a:rPr kumimoji="1" lang="en-US" altLang="ja-JP" sz="4000" b="1" dirty="0" smtClean="0"/>
              <a:t>-Ingot Sliced</a:t>
            </a:r>
            <a:endParaRPr kumimoji="1" lang="ja-JP" altLang="en-US" sz="4000" b="1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/>
          <a:srcRect t="3256" b="3256"/>
          <a:stretch>
            <a:fillRect/>
          </a:stretch>
        </p:blipFill>
        <p:spPr>
          <a:xfrm>
            <a:off x="3593350" y="1257015"/>
            <a:ext cx="5335692" cy="3227889"/>
          </a:xfrm>
        </p:spPr>
      </p:pic>
      <p:grpSp>
        <p:nvGrpSpPr>
          <p:cNvPr id="4" name="図形グループ 3"/>
          <p:cNvGrpSpPr/>
          <p:nvPr/>
        </p:nvGrpSpPr>
        <p:grpSpPr>
          <a:xfrm>
            <a:off x="528257" y="1031924"/>
            <a:ext cx="1926133" cy="1599201"/>
            <a:chOff x="3627673" y="3929179"/>
            <a:chExt cx="2525912" cy="2248784"/>
          </a:xfrm>
        </p:grpSpPr>
        <p:pic>
          <p:nvPicPr>
            <p:cNvPr id="5" name="図 4" descr="DSC_0249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34131" y="3822721"/>
              <a:ext cx="2248784" cy="2461699"/>
            </a:xfrm>
            <a:prstGeom prst="rect">
              <a:avLst/>
            </a:prstGeom>
          </p:spPr>
        </p:pic>
        <p:cxnSp>
          <p:nvCxnSpPr>
            <p:cNvPr id="6" name="直線矢印コネクタ 5"/>
            <p:cNvCxnSpPr/>
            <p:nvPr/>
          </p:nvCxnSpPr>
          <p:spPr>
            <a:xfrm rot="16200000">
              <a:off x="5812069" y="5872076"/>
              <a:ext cx="14270" cy="42334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5459502" y="5761570"/>
              <a:ext cx="6940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0000"/>
                  </a:solidFill>
                </a:rPr>
                <a:t>50</a:t>
              </a:r>
              <a:r>
                <a:rPr kumimoji="1" lang="en-US" altLang="ja-JP" sz="1400" dirty="0">
                  <a:solidFill>
                    <a:srgbClr val="FF0000"/>
                  </a:solidFill>
                </a:rPr>
                <a:t> </a:t>
              </a:r>
              <a:r>
                <a:rPr kumimoji="1" lang="en-US" altLang="ja-JP" sz="1400" dirty="0" smtClean="0">
                  <a:solidFill>
                    <a:srgbClr val="FF0000"/>
                  </a:solidFill>
                </a:rPr>
                <a:t>mm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5489704" y="2649796"/>
            <a:ext cx="149276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ILC Gradient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59539" y="2997007"/>
            <a:ext cx="145722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Cavity Spec.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33586" y="2825490"/>
            <a:ext cx="119545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45 MV/m </a:t>
            </a:r>
          </a:p>
          <a:p>
            <a:r>
              <a:rPr lang="en-US" altLang="ja-JP" dirty="0" smtClean="0"/>
              <a:t>reached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00759" y="1487743"/>
            <a:ext cx="2428283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Result from </a:t>
            </a:r>
            <a:r>
              <a:rPr kumimoji="1" lang="en-US" altLang="ja-JP" dirty="0" smtClean="0"/>
              <a:t>DESY, 2012</a:t>
            </a:r>
            <a:endParaRPr kumimoji="1" lang="ja-JP" altLang="en-US" dirty="0"/>
          </a:p>
        </p:txBody>
      </p:sp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042874"/>
              </p:ext>
            </p:extLst>
          </p:nvPr>
        </p:nvGraphicFramePr>
        <p:xfrm>
          <a:off x="528257" y="2912529"/>
          <a:ext cx="5018955" cy="363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5132193" y="5289481"/>
            <a:ext cx="3796850" cy="584776"/>
          </a:xfrm>
          <a:prstGeom prst="rect">
            <a:avLst/>
          </a:prstGeom>
          <a:solidFill>
            <a:srgbClr val="FFFF00">
              <a:alpha val="88000"/>
            </a:srgbClr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n>
                  <a:solidFill>
                    <a:srgbClr val="3366FF"/>
                  </a:solidFill>
                </a:ln>
                <a:solidFill>
                  <a:prstClr val="black"/>
                </a:solidFill>
              </a:rPr>
              <a:t>KEK-02 (Ingot-sliced, LG, 2016):  </a:t>
            </a:r>
            <a:r>
              <a:rPr lang="en-US" altLang="ja-JP" sz="1600" dirty="0" smtClean="0">
                <a:solidFill>
                  <a:srgbClr val="FF0000"/>
                </a:solidFill>
              </a:rPr>
              <a:t>38 MV/m</a:t>
            </a:r>
            <a:endParaRPr lang="en-US" altLang="ja-JP" sz="1600" dirty="0" smtClean="0">
              <a:ln>
                <a:solidFill>
                  <a:srgbClr val="3366FF"/>
                </a:solidFill>
              </a:ln>
              <a:solidFill>
                <a:prstClr val="black"/>
              </a:solidFill>
              <a:latin typeface="Calibri"/>
              <a:ea typeface="ＭＳ Ｐゴシック"/>
            </a:endParaRPr>
          </a:p>
          <a:p>
            <a:r>
              <a:rPr lang="en-US" altLang="ja-JP" sz="1600" dirty="0" smtClean="0">
                <a:ln>
                  <a:solidFill>
                    <a:srgbClr val="3366FF"/>
                  </a:solidFill>
                </a:ln>
                <a:solidFill>
                  <a:prstClr val="black"/>
                </a:solidFill>
                <a:latin typeface="Calibri"/>
                <a:ea typeface="ＭＳ Ｐゴシック"/>
              </a:rPr>
              <a:t>KEK</a:t>
            </a:r>
            <a:r>
              <a:rPr lang="en-US" altLang="ja-JP" sz="1600" dirty="0" smtClean="0">
                <a:ln>
                  <a:solidFill>
                    <a:srgbClr val="3366FF"/>
                  </a:solidFill>
                </a:ln>
                <a:solidFill>
                  <a:prstClr val="black"/>
                </a:solidFill>
                <a:latin typeface="Calibri"/>
                <a:ea typeface="ＭＳ Ｐゴシック"/>
              </a:rPr>
              <a:t>-01 (Rolled, FG, 2014): </a:t>
            </a:r>
            <a:r>
              <a:rPr lang="en-US" altLang="ja-JP" sz="1600" dirty="0" smtClean="0">
                <a:ln>
                  <a:solidFill>
                    <a:srgbClr val="3366FF"/>
                  </a:solidFill>
                </a:ln>
                <a:latin typeface="Calibri"/>
                <a:ea typeface="ＭＳ Ｐゴシック"/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36 MV/m </a:t>
            </a:r>
            <a:r>
              <a:rPr lang="en-US" altLang="ja-JP" sz="1600" dirty="0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  <a:latin typeface="Calibri"/>
                <a:ea typeface="ＭＳ Ｐゴシック"/>
              </a:rPr>
              <a:t> </a:t>
            </a:r>
            <a:endParaRPr lang="en-US" altLang="ja-JP" sz="1600" dirty="0">
              <a:ln>
                <a:solidFill>
                  <a:srgbClr val="3366FF"/>
                </a:solidFill>
              </a:ln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817758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4288" y="486317"/>
            <a:ext cx="8229600" cy="1326165"/>
          </a:xfrm>
        </p:spPr>
        <p:txBody>
          <a:bodyPr>
            <a:noAutofit/>
          </a:bodyPr>
          <a:lstStyle/>
          <a:p>
            <a:r>
              <a:rPr lang="en-US" altLang="ja-JP" sz="3200" b="1" dirty="0"/>
              <a:t>Round Table Panel </a:t>
            </a:r>
            <a:r>
              <a:rPr lang="en-US" altLang="ja-JP" sz="3200" b="1" dirty="0" smtClean="0"/>
              <a:t>Discussion and Topics</a:t>
            </a:r>
            <a:r>
              <a:rPr lang="en-US" altLang="ja-JP" sz="3200" u="sng" dirty="0" smtClean="0"/>
              <a:t/>
            </a:r>
            <a:br>
              <a:rPr lang="en-US" altLang="ja-JP" sz="3200" u="sng" dirty="0" smtClean="0"/>
            </a:br>
            <a:r>
              <a:rPr lang="en-US" altLang="ja-JP" sz="3200" u="sng" dirty="0" smtClean="0"/>
              <a:t>Energy </a:t>
            </a:r>
            <a:r>
              <a:rPr lang="en-US" altLang="ja-JP" sz="3200" u="sng" dirty="0"/>
              <a:t>and Luminosity Frontier SRF R&amp;D </a:t>
            </a:r>
            <a:r>
              <a:rPr lang="en-US" altLang="ja-JP" sz="3200" u="sng" dirty="0" smtClean="0"/>
              <a:t/>
            </a:r>
            <a:br>
              <a:rPr lang="en-US" altLang="ja-JP" sz="3200" u="sng" dirty="0" smtClean="0"/>
            </a:br>
            <a:r>
              <a:rPr lang="en-US" altLang="ja-JP" sz="2400" dirty="0" smtClean="0"/>
              <a:t>Session </a:t>
            </a:r>
            <a:r>
              <a:rPr lang="en-US" altLang="ja-JP" sz="2400" dirty="0"/>
              <a:t>1: Cost </a:t>
            </a:r>
            <a:r>
              <a:rPr lang="en-US" altLang="ja-JP" sz="2400" dirty="0" smtClean="0"/>
              <a:t>Round Tables </a:t>
            </a:r>
            <a:r>
              <a:rPr lang="en-US" altLang="ja-JP" sz="2400" dirty="0"/>
              <a:t>– H. </a:t>
            </a:r>
            <a:r>
              <a:rPr lang="en-US" altLang="ja-JP" sz="2400" dirty="0" err="1"/>
              <a:t>Padamsee</a:t>
            </a:r>
            <a:r>
              <a:rPr lang="en-US" altLang="ja-JP" sz="2400" dirty="0"/>
              <a:t> 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71240"/>
            <a:ext cx="8229600" cy="4564283"/>
          </a:xfrm>
          <a:ln>
            <a:solidFill>
              <a:srgbClr val="3366FF"/>
            </a:solidFill>
          </a:ln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10"/>
            </a:pPr>
            <a:r>
              <a:rPr lang="en-US" altLang="ja-JP" dirty="0"/>
              <a:t>What is the expected impact for improved EP technique, such as Vertical EP or HF free EP?) What is the recommended development program</a:t>
            </a:r>
            <a:r>
              <a:rPr lang="en-US" altLang="ja-JP" dirty="0" smtClean="0"/>
              <a:t>?</a:t>
            </a:r>
          </a:p>
          <a:p>
            <a:pPr marL="0" lvl="0" indent="0">
              <a:buNone/>
            </a:pPr>
            <a:r>
              <a:rPr lang="en-US" altLang="ja-JP" dirty="0" smtClean="0">
                <a:sym typeface="Wingdings"/>
              </a:rPr>
              <a:t>    </a:t>
            </a:r>
            <a:r>
              <a:rPr lang="en-US" altLang="ja-JP" dirty="0" smtClean="0"/>
              <a:t> </a:t>
            </a:r>
            <a:r>
              <a:rPr lang="en-US" altLang="ja-JP" b="1" dirty="0"/>
              <a:t>(</a:t>
            </a:r>
            <a:r>
              <a:rPr lang="en-US" altLang="ja-JP" b="1" dirty="0" err="1"/>
              <a:t>Liepe</a:t>
            </a:r>
            <a:r>
              <a:rPr lang="en-US" altLang="ja-JP" b="1" dirty="0"/>
              <a:t>, Yamamoto)</a:t>
            </a:r>
            <a:r>
              <a:rPr lang="en-US" altLang="ja-JP" dirty="0"/>
              <a:t> </a:t>
            </a:r>
            <a:endParaRPr lang="ja-JP" altLang="ja-JP" dirty="0"/>
          </a:p>
          <a:p>
            <a:pPr marL="0" lvl="0" indent="0">
              <a:lnSpc>
                <a:spcPct val="120000"/>
              </a:lnSpc>
              <a:buNone/>
            </a:pPr>
            <a:r>
              <a:rPr lang="en-US" altLang="ja-JP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08214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182029"/>
            <a:ext cx="8229600" cy="904863"/>
          </a:xfrm>
        </p:spPr>
        <p:txBody>
          <a:bodyPr>
            <a:noAutofit/>
          </a:bodyPr>
          <a:lstStyle/>
          <a:p>
            <a:r>
              <a:rPr lang="en-US" altLang="ja-JP" b="1" dirty="0" smtClean="0"/>
              <a:t>Vertical EP R&amp;D by KEK-Marui G.</a:t>
            </a:r>
            <a:endParaRPr kumimoji="1" lang="ja-JP" altLang="en-US" b="1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-1366" b="15244"/>
          <a:stretch/>
        </p:blipFill>
        <p:spPr>
          <a:xfrm>
            <a:off x="166180" y="1375897"/>
            <a:ext cx="4753393" cy="1759565"/>
          </a:xfr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-23" b="-1632"/>
          <a:stretch/>
        </p:blipFill>
        <p:spPr>
          <a:xfrm>
            <a:off x="336905" y="3148693"/>
            <a:ext cx="4331331" cy="3575564"/>
          </a:xfr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213" y="1179501"/>
            <a:ext cx="3389577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45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2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VEP w/ </a:t>
            </a:r>
            <a:r>
              <a:rPr kumimoji="1" lang="en-US" altLang="ja-JP" b="1" dirty="0" err="1" smtClean="0"/>
              <a:t>NaOH</a:t>
            </a:r>
            <a:r>
              <a:rPr kumimoji="1" lang="en-US" altLang="ja-JP" b="1" dirty="0" smtClean="0"/>
              <a:t> and Alternate-Current  </a:t>
            </a:r>
            <a:endParaRPr kumimoji="1" lang="ja-JP" altLang="en-US" b="1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304" b="2611"/>
          <a:stretch/>
        </p:blipFill>
        <p:spPr>
          <a:xfrm>
            <a:off x="5023683" y="1605764"/>
            <a:ext cx="4038600" cy="1958011"/>
          </a:xfrm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-2751" b="-8825"/>
          <a:stretch/>
        </p:blipFill>
        <p:spPr>
          <a:xfrm>
            <a:off x="443972" y="3833332"/>
            <a:ext cx="8444342" cy="3042855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242458" y="1288243"/>
            <a:ext cx="4030254" cy="236988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Motivations: </a:t>
            </a:r>
          </a:p>
          <a:p>
            <a:r>
              <a:rPr lang="en-US" altLang="ja-JP" sz="2400" dirty="0" smtClean="0"/>
              <a:t>VEP: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space-efficient operation</a:t>
            </a:r>
          </a:p>
          <a:p>
            <a:r>
              <a:rPr kumimoji="1" lang="en-US" altLang="ja-JP" sz="2400" dirty="0" smtClean="0"/>
              <a:t>NAOH: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</a:t>
            </a:r>
            <a:r>
              <a:rPr kumimoji="1" lang="en-US" altLang="ja-JP" sz="2400" dirty="0" smtClean="0"/>
              <a:t>Safe surface operation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Low viscosity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6898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900" b="1" dirty="0" smtClean="0"/>
              <a:t>Backup Information</a:t>
            </a:r>
            <a:br>
              <a:rPr kumimoji="1" lang="en-US" altLang="ja-JP" sz="4900" b="1" dirty="0" smtClean="0"/>
            </a:br>
            <a:r>
              <a:rPr kumimoji="1" lang="en-US" altLang="ja-JP" b="1" dirty="0" smtClean="0"/>
              <a:t> </a:t>
            </a:r>
            <a:r>
              <a:rPr kumimoji="1" lang="en-US" altLang="ja-JP" sz="4000" b="1" dirty="0" smtClean="0"/>
              <a:t>(confidential)  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169688"/>
            <a:ext cx="8229600" cy="3956475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Do not upload </a:t>
            </a:r>
            <a:r>
              <a:rPr kumimoji="1" lang="en-US" altLang="ja-JP" b="1" dirty="0" smtClean="0">
                <a:solidFill>
                  <a:srgbClr val="000000"/>
                </a:solidFill>
              </a:rPr>
              <a:t>and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do not distribute </a:t>
            </a:r>
            <a:r>
              <a:rPr kumimoji="1" lang="en-US" altLang="ja-JP" b="1" dirty="0" smtClean="0"/>
              <a:t>!</a:t>
            </a:r>
          </a:p>
          <a:p>
            <a:endParaRPr lang="en-US" altLang="ja-JP" b="1" dirty="0" smtClean="0"/>
          </a:p>
          <a:p>
            <a:r>
              <a:rPr lang="en-US" altLang="ja-JP" b="1" dirty="0" smtClean="0"/>
              <a:t>Sent to panel </a:t>
            </a:r>
            <a:r>
              <a:rPr lang="en-US" altLang="ja-JP" b="1" dirty="0" smtClean="0">
                <a:solidFill>
                  <a:srgbClr val="3366FF"/>
                </a:solidFill>
              </a:rPr>
              <a:t>conveners and organizers, only, </a:t>
            </a:r>
            <a:r>
              <a:rPr lang="en-US" altLang="ja-JP" b="1" dirty="0" smtClean="0"/>
              <a:t>for understanding  for further detailed study in progress. 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537074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878160"/>
              </p:ext>
            </p:extLst>
          </p:nvPr>
        </p:nvGraphicFramePr>
        <p:xfrm>
          <a:off x="168177" y="505466"/>
          <a:ext cx="8867954" cy="3718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712"/>
                <a:gridCol w="737802"/>
                <a:gridCol w="556949"/>
                <a:gridCol w="708589"/>
                <a:gridCol w="737316"/>
                <a:gridCol w="699013"/>
                <a:gridCol w="651137"/>
                <a:gridCol w="623831"/>
                <a:gridCol w="687878"/>
                <a:gridCol w="887595"/>
                <a:gridCol w="830748"/>
                <a:gridCol w="1065384"/>
              </a:tblGrid>
              <a:tr h="633467"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e-/e</a:t>
                      </a:r>
                    </a:p>
                    <a:p>
                      <a:pPr algn="ctr"/>
                      <a:endParaRPr kumimoji="1" lang="en-US" altLang="ja-JP" sz="1000" dirty="0" smtClean="0"/>
                    </a:p>
                    <a:p>
                      <a:pPr algn="ctr"/>
                      <a:endParaRPr kumimoji="1" lang="en-US" altLang="ja-JP" sz="1000" dirty="0" smtClean="0"/>
                    </a:p>
                    <a:p>
                      <a:pPr algn="ctr"/>
                      <a:r>
                        <a:rPr kumimoji="1" lang="en-US" altLang="ja-JP" sz="1000" dirty="0" smtClean="0"/>
                        <a:t>[GeV]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Tunnel</a:t>
                      </a:r>
                    </a:p>
                    <a:p>
                      <a:pPr algn="ctr"/>
                      <a:endParaRPr kumimoji="1" lang="en-US" altLang="ja-JP" sz="1000" dirty="0" smtClean="0"/>
                    </a:p>
                    <a:p>
                      <a:pPr algn="ctr"/>
                      <a:endParaRPr kumimoji="1" lang="en-US" altLang="ja-JP" sz="1000" dirty="0" smtClean="0"/>
                    </a:p>
                    <a:p>
                      <a:pPr algn="ctr"/>
                      <a:r>
                        <a:rPr kumimoji="1" lang="en-US" altLang="ja-JP" sz="1000" dirty="0" smtClean="0"/>
                        <a:t>[GeV]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Value</a:t>
                      </a:r>
                    </a:p>
                    <a:p>
                      <a:pPr algn="ctr"/>
                      <a:r>
                        <a:rPr kumimoji="1" lang="en-US" altLang="ja-JP" sz="1000" dirty="0" smtClean="0"/>
                        <a:t>Fraction</a:t>
                      </a:r>
                    </a:p>
                    <a:p>
                      <a:pPr algn="ctr"/>
                      <a:r>
                        <a:rPr kumimoji="1" lang="en-US" altLang="ja-JP" sz="1000" dirty="0" smtClean="0"/>
                        <a:t>CFS*</a:t>
                      </a:r>
                      <a:endParaRPr kumimoji="1" lang="en-US" altLang="ja-JP" sz="1000" dirty="0"/>
                    </a:p>
                    <a:p>
                      <a:pPr algn="ctr"/>
                      <a:r>
                        <a:rPr kumimoji="1" lang="en-US" altLang="ja-JP" sz="1000" dirty="0" smtClean="0"/>
                        <a:t>[GILCU]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Value </a:t>
                      </a:r>
                    </a:p>
                    <a:p>
                      <a:pPr algn="ctr"/>
                      <a:r>
                        <a:rPr kumimoji="1" lang="en-US" altLang="ja-JP" sz="1000" dirty="0" smtClean="0"/>
                        <a:t>Fraction</a:t>
                      </a:r>
                    </a:p>
                    <a:p>
                      <a:pPr algn="ctr"/>
                      <a:r>
                        <a:rPr kumimoji="1" lang="en-US" altLang="ja-JP" sz="1000" dirty="0" smtClean="0"/>
                        <a:t>SRF</a:t>
                      </a:r>
                    </a:p>
                    <a:p>
                      <a:pPr marL="0" marR="0" indent="0" algn="ctr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/>
                        <a:t>[GILCU]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Value</a:t>
                      </a:r>
                    </a:p>
                    <a:p>
                      <a:pPr algn="ctr"/>
                      <a:r>
                        <a:rPr kumimoji="1" lang="en-US" altLang="ja-JP" sz="1000" dirty="0" smtClean="0"/>
                        <a:t>Fraction</a:t>
                      </a:r>
                    </a:p>
                    <a:p>
                      <a:pPr algn="ctr"/>
                      <a:r>
                        <a:rPr kumimoji="1" lang="en-US" altLang="ja-JP" sz="1000" dirty="0" smtClean="0"/>
                        <a:t>Others**</a:t>
                      </a:r>
                    </a:p>
                    <a:p>
                      <a:pPr marL="0" marR="0" indent="0" algn="ctr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/>
                        <a:t>[GILCU]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Value</a:t>
                      </a:r>
                      <a:endParaRPr kumimoji="1" lang="en-US" altLang="ja-JP" sz="1000" baseline="0" dirty="0" smtClean="0"/>
                    </a:p>
                    <a:p>
                      <a:pPr algn="ctr"/>
                      <a:r>
                        <a:rPr kumimoji="1" lang="en-US" altLang="ja-JP" sz="1000" baseline="0" dirty="0" smtClean="0"/>
                        <a:t>Total</a:t>
                      </a:r>
                    </a:p>
                    <a:p>
                      <a:pPr algn="ctr"/>
                      <a:r>
                        <a:rPr kumimoji="1" lang="en-US" altLang="ja-JP" sz="1000" baseline="0" dirty="0" smtClean="0"/>
                        <a:t>(GILCU]</a:t>
                      </a:r>
                    </a:p>
                    <a:p>
                      <a:pPr algn="ctr"/>
                      <a:r>
                        <a:rPr kumimoji="1" lang="en-US" altLang="ja-JP" sz="1000" baseline="0" dirty="0" smtClean="0"/>
                        <a:t>(Oku-JY)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Value</a:t>
                      </a:r>
                    </a:p>
                    <a:p>
                      <a:pPr algn="ctr"/>
                      <a:r>
                        <a:rPr kumimoji="1" lang="en-US" altLang="ja-JP" sz="1000" dirty="0" smtClean="0"/>
                        <a:t>Total</a:t>
                      </a:r>
                    </a:p>
                    <a:p>
                      <a:pPr algn="ctr"/>
                      <a:endParaRPr kumimoji="1" lang="en-US" altLang="ja-JP" sz="1000" dirty="0" smtClean="0"/>
                    </a:p>
                    <a:p>
                      <a:pPr algn="ctr"/>
                      <a:r>
                        <a:rPr kumimoji="1" lang="en-US" altLang="ja-JP" sz="1000" dirty="0" smtClean="0"/>
                        <a:t>[%]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err="1" smtClean="0"/>
                        <a:t>Reduct</a:t>
                      </a:r>
                      <a:r>
                        <a:rPr kumimoji="1" lang="en-US" altLang="ja-JP" sz="1000" dirty="0" smtClean="0"/>
                        <a:t>.</a:t>
                      </a:r>
                    </a:p>
                    <a:p>
                      <a:pPr algn="ctr"/>
                      <a:endParaRPr kumimoji="1" lang="en-US" altLang="ja-JP" sz="1000" dirty="0" smtClean="0"/>
                    </a:p>
                    <a:p>
                      <a:pPr algn="ctr"/>
                      <a:endParaRPr kumimoji="1" lang="en-US" altLang="ja-JP" sz="1000" dirty="0" smtClean="0"/>
                    </a:p>
                    <a:p>
                      <a:pPr algn="ctr"/>
                      <a:r>
                        <a:rPr kumimoji="1" lang="en-US" altLang="ja-JP" sz="1000" dirty="0" smtClean="0"/>
                        <a:t> [%]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Cost- Red.</a:t>
                      </a:r>
                    </a:p>
                    <a:p>
                      <a:pPr algn="ctr"/>
                      <a:r>
                        <a:rPr kumimoji="1" lang="en-US" altLang="ja-JP" sz="1000" baseline="0" dirty="0" smtClean="0"/>
                        <a:t> </a:t>
                      </a:r>
                      <a:r>
                        <a:rPr kumimoji="1" lang="en-US" altLang="ja-JP" sz="1000" dirty="0" smtClean="0"/>
                        <a:t>R&amp;D Effect</a:t>
                      </a:r>
                    </a:p>
                    <a:p>
                      <a:pPr algn="ctr"/>
                      <a:endParaRPr kumimoji="1" lang="en-US" altLang="ja-JP" sz="1000" dirty="0" smtClean="0"/>
                    </a:p>
                    <a:p>
                      <a:pPr algn="ctr"/>
                      <a:r>
                        <a:rPr kumimoji="1" lang="en-US" altLang="ja-JP" sz="1000" dirty="0" smtClean="0"/>
                        <a:t> [%]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Total Impact to</a:t>
                      </a:r>
                      <a:r>
                        <a:rPr kumimoji="1" lang="en-US" altLang="ja-JP" sz="1000" baseline="0" dirty="0" smtClean="0"/>
                        <a:t> </a:t>
                      </a:r>
                      <a:r>
                        <a:rPr kumimoji="1" lang="en-US" altLang="ja-JP" sz="1000" dirty="0" smtClean="0"/>
                        <a:t>Reduction</a:t>
                      </a:r>
                    </a:p>
                    <a:p>
                      <a:pPr algn="ctr"/>
                      <a:r>
                        <a:rPr kumimoji="1" lang="en-US" altLang="ja-JP" sz="1000" baseline="0" dirty="0" smtClean="0"/>
                        <a:t> [mid. %]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Total Impact to  Value</a:t>
                      </a:r>
                      <a:endParaRPr kumimoji="1" lang="en-US" altLang="ja-JP" sz="1000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0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(GILCU]</a:t>
                      </a:r>
                    </a:p>
                    <a:p>
                      <a:pPr algn="ctr"/>
                      <a:r>
                        <a:rPr kumimoji="1" lang="en-US" altLang="ja-JP" sz="10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(Oku-JY)</a:t>
                      </a:r>
                      <a:endParaRPr kumimoji="1" lang="ja-JP" altLang="en-US" sz="1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53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TDR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rgbClr val="008000"/>
                          </a:solidFill>
                        </a:rPr>
                        <a:t>250/250</a:t>
                      </a:r>
                      <a:endParaRPr kumimoji="1" lang="ja-JP" altLang="en-US" sz="10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rgbClr val="008000"/>
                          </a:solidFill>
                        </a:rPr>
                        <a:t>500</a:t>
                      </a:r>
                      <a:endParaRPr kumimoji="1" lang="ja-JP" altLang="en-US" sz="10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2.375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2.757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2,855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</a:rPr>
                        <a:t>7.987</a:t>
                      </a:r>
                    </a:p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</a:rPr>
                        <a:t>  (8,309)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100 %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endParaRPr kumimoji="1" lang="ja-JP" altLang="en-US" sz="10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- 11.9 %</a:t>
                      </a:r>
                    </a:p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- (13.5</a:t>
                      </a:r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</a:rPr>
                        <a:t>-1.6</a:t>
                      </a:r>
                      <a:r>
                        <a:rPr kumimoji="1" lang="en-US" altLang="ja-JP" sz="1000" baseline="300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3366FF"/>
                          </a:solidFill>
                        </a:rPr>
                        <a:t>-  11.9 %</a:t>
                      </a:r>
                      <a:endParaRPr kumimoji="1" lang="ja-JP" altLang="en-US" sz="10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008000"/>
                          </a:solidFill>
                        </a:rPr>
                        <a:t>7.037</a:t>
                      </a:r>
                    </a:p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008000"/>
                          </a:solidFill>
                        </a:rPr>
                        <a:t>(7,320) </a:t>
                      </a:r>
                      <a:endParaRPr kumimoji="1" lang="ja-JP" altLang="en-US" sz="10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  <a:tr h="3353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TDR updated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rgbClr val="008000"/>
                          </a:solidFill>
                        </a:rPr>
                        <a:t>250/250</a:t>
                      </a:r>
                      <a:endParaRPr kumimoji="1" lang="ja-JP" altLang="en-US" sz="10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rgbClr val="008000"/>
                          </a:solidFill>
                        </a:rPr>
                        <a:t>500</a:t>
                      </a:r>
                      <a:endParaRPr kumimoji="1" lang="ja-JP" altLang="en-US" sz="10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(x</a:t>
                      </a:r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0.943)</a:t>
                      </a:r>
                    </a:p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2.240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2.757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2.855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</a:rPr>
                        <a:t>7.852</a:t>
                      </a:r>
                    </a:p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</a:rPr>
                        <a:t>(8,168)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98.3 %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3366FF"/>
                          </a:solidFill>
                        </a:rPr>
                        <a:t>-1.7 %</a:t>
                      </a:r>
                      <a:endParaRPr kumimoji="1" lang="ja-JP" altLang="en-US" sz="10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- 11.9 %</a:t>
                      </a:r>
                    </a:p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- (13.5-1.6)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3366FF"/>
                          </a:solidFill>
                        </a:rPr>
                        <a:t>- </a:t>
                      </a:r>
                      <a:r>
                        <a:rPr kumimoji="1" lang="en-US" altLang="ja-JP" sz="1000" b="1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sz="1000" b="1" dirty="0" smtClean="0">
                          <a:solidFill>
                            <a:srgbClr val="3366FF"/>
                          </a:solidFill>
                        </a:rPr>
                        <a:t>13.6</a:t>
                      </a:r>
                      <a:r>
                        <a:rPr kumimoji="1" lang="en-US" altLang="ja-JP" sz="1000" b="1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sz="1000" b="1" dirty="0" smtClean="0">
                          <a:solidFill>
                            <a:srgbClr val="3366FF"/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008000"/>
                          </a:solidFill>
                        </a:rPr>
                        <a:t>6,901</a:t>
                      </a:r>
                    </a:p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008000"/>
                          </a:solidFill>
                        </a:rPr>
                        <a:t>(7,179)</a:t>
                      </a:r>
                      <a:endParaRPr kumimoji="1" lang="ja-JP" altLang="en-US" sz="10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  <a:tr h="3353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Opt. 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rgbClr val="008000"/>
                          </a:solidFill>
                        </a:rPr>
                        <a:t>125/125</a:t>
                      </a:r>
                      <a:endParaRPr kumimoji="1" lang="ja-JP" altLang="en-US" sz="10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rgbClr val="008000"/>
                          </a:solidFill>
                        </a:rPr>
                        <a:t>500</a:t>
                      </a:r>
                      <a:endParaRPr kumimoji="1" lang="ja-JP" altLang="en-US" sz="10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 smtClean="0">
                        <a:solidFill>
                          <a:srgbClr val="3366FF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1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kumimoji="1" lang="en-US" altLang="ja-JP" sz="1000" b="1" dirty="0" smtClean="0">
                        <a:solidFill>
                          <a:srgbClr val="3366FF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  <a:tr h="3353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Opt.</a:t>
                      </a:r>
                      <a:r>
                        <a:rPr kumimoji="1" lang="ja-JP" altLang="en-US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kumimoji="1" lang="en-US" altLang="ja-JP" sz="1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rgbClr val="008000"/>
                          </a:solidFill>
                        </a:rPr>
                        <a:t>125/125</a:t>
                      </a:r>
                      <a:endParaRPr kumimoji="1" lang="ja-JP" altLang="en-US" sz="10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rgbClr val="008000"/>
                          </a:solidFill>
                        </a:rPr>
                        <a:t>500</a:t>
                      </a:r>
                      <a:endParaRPr kumimoji="1" lang="ja-JP" altLang="en-US" sz="10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(x 0.909)</a:t>
                      </a:r>
                    </a:p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2.159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1.414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2.019</a:t>
                      </a:r>
                      <a:r>
                        <a:rPr kumimoji="1" lang="en-US" altLang="ja-JP" sz="1000" dirty="0" smtClean="0">
                          <a:solidFill>
                            <a:srgbClr val="3366FF"/>
                          </a:solidFill>
                        </a:rPr>
                        <a:t>(+</a:t>
                      </a:r>
                      <a:r>
                        <a:rPr kumimoji="1" lang="en-US" altLang="ja-JP" sz="1000" dirty="0" smtClean="0">
                          <a:solidFill>
                            <a:srgbClr val="3366FF"/>
                          </a:solidFill>
                          <a:latin typeface="Symbol" charset="2"/>
                          <a:cs typeface="Symbol" charset="2"/>
                        </a:rPr>
                        <a:t>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</a:rPr>
                        <a:t>5.592</a:t>
                      </a:r>
                    </a:p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</a:rPr>
                        <a:t>(5,817)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70.0 %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3366FF"/>
                          </a:solidFill>
                        </a:rPr>
                        <a:t>-30.0 %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- 5.5 %</a:t>
                      </a:r>
                    </a:p>
                    <a:p>
                      <a:pPr algn="ctr"/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</a:rPr>
                        <a:t>- (6.25 -0.8)</a:t>
                      </a:r>
                      <a:endParaRPr kumimoji="1" lang="en-US" altLang="ja-JP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Tx/>
                        <a:buChar char="-"/>
                      </a:pPr>
                      <a:r>
                        <a:rPr kumimoji="1" lang="en-US" altLang="ja-JP" sz="1000" b="1" baseline="0" dirty="0" smtClean="0">
                          <a:solidFill>
                            <a:srgbClr val="3366FF"/>
                          </a:solidFill>
                        </a:rPr>
                        <a:t>35.5</a:t>
                      </a:r>
                      <a:r>
                        <a:rPr kumimoji="1" lang="en-US" altLang="ja-JP" sz="1000" b="1" dirty="0" smtClean="0">
                          <a:solidFill>
                            <a:srgbClr val="3366FF"/>
                          </a:solidFill>
                        </a:rPr>
                        <a:t> %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kumimoji="1" lang="en-US" altLang="ja-JP" sz="1000" b="1" dirty="0" smtClean="0">
                          <a:solidFill>
                            <a:srgbClr val="3366FF"/>
                          </a:solidFill>
                        </a:rPr>
                        <a:t>+  (</a:t>
                      </a:r>
                      <a:r>
                        <a:rPr kumimoji="1" lang="en-US" altLang="ja-JP" sz="1000" b="1" dirty="0" smtClean="0">
                          <a:solidFill>
                            <a:srgbClr val="3366FF"/>
                          </a:solidFill>
                          <a:latin typeface="Symbol" charset="2"/>
                          <a:cs typeface="Symbol" charset="2"/>
                        </a:rPr>
                        <a:t>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008000"/>
                          </a:solidFill>
                        </a:rPr>
                        <a:t>5,152</a:t>
                      </a:r>
                    </a:p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008000"/>
                          </a:solidFill>
                        </a:rPr>
                        <a:t>(5,359)</a:t>
                      </a:r>
                      <a:endParaRPr kumimoji="1" lang="ja-JP" altLang="en-US" sz="10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  <a:tr h="3353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Opt.</a:t>
                      </a:r>
                      <a:r>
                        <a:rPr kumimoji="1" lang="ja-JP" altLang="en-US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kumimoji="1" lang="en-US" altLang="ja-JP" sz="1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rgbClr val="008000"/>
                          </a:solidFill>
                        </a:rPr>
                        <a:t>125/125</a:t>
                      </a:r>
                      <a:endParaRPr kumimoji="1" lang="ja-JP" altLang="en-US" sz="10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rgbClr val="008000"/>
                          </a:solidFill>
                        </a:rPr>
                        <a:t>500</a:t>
                      </a:r>
                      <a:endParaRPr kumimoji="1" lang="ja-JP" altLang="en-US" sz="10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(x 0.806)</a:t>
                      </a:r>
                    </a:p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 1.914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1.414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2.019</a:t>
                      </a:r>
                      <a:r>
                        <a:rPr kumimoji="1" lang="en-US" altLang="ja-JP" sz="1000" dirty="0" smtClean="0">
                          <a:solidFill>
                            <a:srgbClr val="3366FF"/>
                          </a:solidFill>
                        </a:rPr>
                        <a:t>(-</a:t>
                      </a:r>
                      <a:r>
                        <a:rPr kumimoji="1" lang="en-US" altLang="ja-JP" sz="1000" dirty="0" smtClean="0">
                          <a:solidFill>
                            <a:srgbClr val="3366FF"/>
                          </a:solidFill>
                          <a:latin typeface="Symbol" charset="2"/>
                          <a:cs typeface="Symbol" charset="2"/>
                        </a:rPr>
                        <a:t>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</a:rPr>
                        <a:t>5.347</a:t>
                      </a:r>
                    </a:p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</a:rPr>
                        <a:t>(5,640)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66.9 %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3366FF"/>
                          </a:solidFill>
                        </a:rPr>
                        <a:t>-33.1 %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- 5.5 %</a:t>
                      </a:r>
                    </a:p>
                    <a:p>
                      <a:pPr algn="ctr"/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</a:rPr>
                        <a:t>- (6.25 -0.8)</a:t>
                      </a:r>
                      <a:endParaRPr kumimoji="1" lang="en-US" altLang="ja-JP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Tx/>
                        <a:buChar char="-"/>
                      </a:pPr>
                      <a:r>
                        <a:rPr kumimoji="1" lang="en-US" altLang="ja-JP" sz="1000" b="1" dirty="0" smtClean="0">
                          <a:solidFill>
                            <a:srgbClr val="3366FF"/>
                          </a:solidFill>
                        </a:rPr>
                        <a:t>38.1 %</a:t>
                      </a:r>
                      <a:r>
                        <a:rPr kumimoji="1" lang="en-US" altLang="ja-JP" sz="1000" b="1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kumimoji="1" lang="en-US" altLang="ja-JP" sz="1000" b="1" dirty="0" smtClean="0">
                          <a:solidFill>
                            <a:srgbClr val="3366FF"/>
                          </a:solidFill>
                        </a:rPr>
                        <a:t>(</a:t>
                      </a:r>
                      <a:r>
                        <a:rPr kumimoji="1" lang="en-US" altLang="ja-JP" sz="1000" b="1" dirty="0" smtClean="0">
                          <a:solidFill>
                            <a:srgbClr val="3366FF"/>
                          </a:solidFill>
                          <a:latin typeface="Symbol" charset="2"/>
                          <a:cs typeface="Symbol" charset="2"/>
                        </a:rPr>
                        <a:t>b)</a:t>
                      </a:r>
                      <a:endParaRPr kumimoji="1" lang="en-US" altLang="ja-JP" sz="1000" b="1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008000"/>
                          </a:solidFill>
                        </a:rPr>
                        <a:t>4,944</a:t>
                      </a:r>
                    </a:p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008000"/>
                          </a:solidFill>
                        </a:rPr>
                        <a:t>(5,143)</a:t>
                      </a:r>
                      <a:endParaRPr kumimoji="1" lang="ja-JP" altLang="en-US" sz="10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  <a:tr h="3353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Opt.</a:t>
                      </a:r>
                      <a:r>
                        <a:rPr kumimoji="1" lang="ja-JP" altLang="en-US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kumimoji="1" lang="en-US" altLang="ja-JP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rgbClr val="008000"/>
                          </a:solidFill>
                        </a:rPr>
                        <a:t>125/125</a:t>
                      </a:r>
                      <a:endParaRPr kumimoji="1" lang="ja-JP" altLang="en-US" sz="10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rgbClr val="008000"/>
                          </a:solidFill>
                        </a:rPr>
                        <a:t>250</a:t>
                      </a:r>
                      <a:endParaRPr kumimoji="1" lang="ja-JP" altLang="en-US" sz="10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(X 0.734)</a:t>
                      </a:r>
                    </a:p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1.746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1.414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2.019</a:t>
                      </a:r>
                      <a:r>
                        <a:rPr kumimoji="1" lang="en-US" altLang="ja-JP" sz="1000" dirty="0" smtClean="0">
                          <a:solidFill>
                            <a:srgbClr val="3366FF"/>
                          </a:solidFill>
                        </a:rPr>
                        <a:t>(-</a:t>
                      </a:r>
                      <a:r>
                        <a:rPr kumimoji="1" lang="en-US" altLang="ja-JP" sz="1000" dirty="0" smtClean="0">
                          <a:solidFill>
                            <a:srgbClr val="3366FF"/>
                          </a:solidFill>
                          <a:latin typeface="Symbol" charset="2"/>
                          <a:cs typeface="Symbol" charset="2"/>
                        </a:rPr>
                        <a:t>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</a:rPr>
                        <a:t>5.179</a:t>
                      </a:r>
                    </a:p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</a:rPr>
                        <a:t>(5,388)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64.8 %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3366FF"/>
                          </a:solidFill>
                        </a:rPr>
                        <a:t>-35.2 %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- 5.5 %</a:t>
                      </a:r>
                    </a:p>
                    <a:p>
                      <a:pPr algn="ctr"/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</a:rPr>
                        <a:t>- (6.25 -0.8)</a:t>
                      </a:r>
                      <a:endParaRPr kumimoji="1" lang="en-US" altLang="ja-JP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Tx/>
                        <a:buChar char="-"/>
                      </a:pPr>
                      <a:r>
                        <a:rPr kumimoji="1" lang="en-US" altLang="ja-JP" sz="1000" b="1" dirty="0" smtClean="0">
                          <a:solidFill>
                            <a:srgbClr val="3366FF"/>
                          </a:solidFill>
                        </a:rPr>
                        <a:t>40.7 %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kumimoji="1" lang="en-US" altLang="ja-JP" sz="1000" b="1" dirty="0" smtClean="0">
                          <a:solidFill>
                            <a:srgbClr val="3366FF"/>
                          </a:solidFill>
                        </a:rPr>
                        <a:t>(</a:t>
                      </a:r>
                      <a:r>
                        <a:rPr kumimoji="1" lang="en-US" altLang="ja-JP" sz="1000" b="1" dirty="0" smtClean="0">
                          <a:solidFill>
                            <a:srgbClr val="3366FF"/>
                          </a:solidFill>
                          <a:latin typeface="Symbol" charset="2"/>
                          <a:cs typeface="Symbol" charset="2"/>
                        </a:rPr>
                        <a:t>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008000"/>
                          </a:solidFill>
                        </a:rPr>
                        <a:t>4,736</a:t>
                      </a:r>
                    </a:p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008000"/>
                          </a:solidFill>
                        </a:rPr>
                        <a:t>(4,927)</a:t>
                      </a:r>
                    </a:p>
                  </a:txBody>
                  <a:tcPr anchor="ctr"/>
                </a:tc>
              </a:tr>
              <a:tr h="593328">
                <a:tc gridSpan="12">
                  <a:txBody>
                    <a:bodyPr/>
                    <a:lstStyle/>
                    <a:p>
                      <a:pPr algn="l"/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</a:rPr>
                        <a:t>*) CFS total cost  (including the main campus land/surface and buildings)  to be confirmed.</a:t>
                      </a: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</a:rPr>
                        <a:t>** )Both effects of additional </a:t>
                      </a:r>
                      <a:r>
                        <a:rPr kumimoji="1" lang="en-US" altLang="ja-JP" sz="1000" baseline="0" dirty="0" err="1" smtClean="0">
                          <a:solidFill>
                            <a:schemeClr val="tx1"/>
                          </a:solidFill>
                        </a:rPr>
                        <a:t>undulator</a:t>
                      </a:r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</a:rPr>
                        <a:t> (80 m) for  e+ yield and some fraction of common category to ML  are included. </a:t>
                      </a: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</a:rPr>
                        <a:t>     Effect of HE beam transport addition (</a:t>
                      </a:r>
                      <a:r>
                        <a:rPr kumimoji="1" lang="en-US" altLang="ja-JP" sz="1000" dirty="0" smtClean="0">
                          <a:solidFill>
                            <a:srgbClr val="3366FF"/>
                          </a:solidFill>
                        </a:rPr>
                        <a:t>+</a:t>
                      </a:r>
                      <a:r>
                        <a:rPr kumimoji="1" lang="en-US" altLang="ja-JP" sz="1000" dirty="0" smtClean="0">
                          <a:solidFill>
                            <a:srgbClr val="3366FF"/>
                          </a:solidFill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</a:rPr>
                        <a:t>), and RTML transport-line reduction effect  (</a:t>
                      </a:r>
                      <a:r>
                        <a:rPr kumimoji="1" lang="en-US" altLang="ja-JP" sz="1000" dirty="0" smtClean="0">
                          <a:solidFill>
                            <a:srgbClr val="3366FF"/>
                          </a:solidFill>
                          <a:latin typeface="Symbol" charset="2"/>
                          <a:cs typeface="Symbol" charset="2"/>
                        </a:rPr>
                        <a:t> -b) </a:t>
                      </a:r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</a:rPr>
                        <a:t> to be further evaluated. </a:t>
                      </a: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# ) Tunnel length reduction because of the high-G</a:t>
                      </a:r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</a:rPr>
                        <a:t> not to be taken, in order to keep reasonable contingency (1.6 % for full 250 </a:t>
                      </a:r>
                      <a:r>
                        <a:rPr kumimoji="1" lang="en-US" altLang="ja-JP" sz="1000" baseline="0" dirty="0" err="1" smtClean="0">
                          <a:solidFill>
                            <a:schemeClr val="tx1"/>
                          </a:solidFill>
                        </a:rPr>
                        <a:t>GeV</a:t>
                      </a:r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</a:rPr>
                        <a:t> and 0.8% for 125 </a:t>
                      </a:r>
                      <a:r>
                        <a:rPr kumimoji="1" lang="en-US" altLang="ja-JP" sz="1000" baseline="0" dirty="0" err="1" smtClean="0">
                          <a:solidFill>
                            <a:schemeClr val="tx1"/>
                          </a:solidFill>
                        </a:rPr>
                        <a:t>GeV</a:t>
                      </a:r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kumimoji="1" lang="en-US" altLang="ja-JP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rgbClr val="3366FF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kumimoji="1" lang="en-US" altLang="ja-JP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1" name="タイトル 1"/>
          <p:cNvSpPr>
            <a:spLocks noGrp="1"/>
          </p:cNvSpPr>
          <p:nvPr>
            <p:ph type="title"/>
          </p:nvPr>
        </p:nvSpPr>
        <p:spPr>
          <a:xfrm>
            <a:off x="157112" y="73866"/>
            <a:ext cx="7555458" cy="402516"/>
          </a:xfrm>
        </p:spPr>
        <p:txBody>
          <a:bodyPr>
            <a:noAutofit/>
          </a:bodyPr>
          <a:lstStyle/>
          <a:p>
            <a:r>
              <a:rPr lang="en-US" altLang="ja-JP" sz="2400" b="1" dirty="0" smtClean="0"/>
              <a:t>Preliminary Cost Estimate for the ILC Staging with 250GeV</a:t>
            </a:r>
            <a:endParaRPr kumimoji="1" lang="ja-JP" altLang="en-US" sz="2400" b="1" dirty="0"/>
          </a:p>
        </p:txBody>
      </p:sp>
      <p:grpSp>
        <p:nvGrpSpPr>
          <p:cNvPr id="49" name="グループ化 48"/>
          <p:cNvGrpSpPr/>
          <p:nvPr/>
        </p:nvGrpSpPr>
        <p:grpSpPr>
          <a:xfrm>
            <a:off x="1697181" y="5133982"/>
            <a:ext cx="6823321" cy="653518"/>
            <a:chOff x="1160436" y="4251573"/>
            <a:chExt cx="7891923" cy="629383"/>
          </a:xfrm>
        </p:grpSpPr>
        <p:cxnSp>
          <p:nvCxnSpPr>
            <p:cNvPr id="51" name="直線コネクタ 50"/>
            <p:cNvCxnSpPr/>
            <p:nvPr/>
          </p:nvCxnSpPr>
          <p:spPr>
            <a:xfrm>
              <a:off x="1160436" y="4416967"/>
              <a:ext cx="1797050" cy="2314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flipV="1">
              <a:off x="7235876" y="4438901"/>
              <a:ext cx="1796400" cy="230400"/>
            </a:xfrm>
            <a:prstGeom prst="line">
              <a:avLst/>
            </a:prstGeom>
            <a:ln w="635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円/楕円 52"/>
            <p:cNvSpPr/>
            <p:nvPr/>
          </p:nvSpPr>
          <p:spPr>
            <a:xfrm>
              <a:off x="4993945" y="4633306"/>
              <a:ext cx="247650" cy="24765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 rot="395487">
              <a:off x="2024568" y="4251573"/>
              <a:ext cx="8402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/>
                <a:t>125</a:t>
              </a:r>
              <a:r>
                <a:rPr kumimoji="1" lang="en-US" altLang="ja-JP" sz="1200" dirty="0" smtClean="0"/>
                <a:t>GeV e-</a:t>
              </a:r>
              <a:endParaRPr kumimoji="1" lang="ja-JP" altLang="en-US" sz="1200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 rot="21109349">
              <a:off x="7400375" y="4270897"/>
              <a:ext cx="8707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/>
                <a:t>125</a:t>
              </a:r>
              <a:r>
                <a:rPr kumimoji="1" lang="en-US" altLang="ja-JP" sz="1200" dirty="0" smtClean="0"/>
                <a:t>GeV e+</a:t>
              </a:r>
              <a:endParaRPr kumimoji="1" lang="ja-JP" altLang="en-US" sz="1200" dirty="0"/>
            </a:p>
          </p:txBody>
        </p:sp>
        <p:sp>
          <p:nvSpPr>
            <p:cNvPr id="56" name="正方形/長方形 55"/>
            <p:cNvSpPr/>
            <p:nvPr/>
          </p:nvSpPr>
          <p:spPr>
            <a:xfrm rot="410029">
              <a:off x="1194577" y="4579945"/>
              <a:ext cx="3859530" cy="187434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000"/>
              </a:schemeClr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/>
            <p:cNvSpPr/>
            <p:nvPr/>
          </p:nvSpPr>
          <p:spPr>
            <a:xfrm rot="21199294">
              <a:off x="5192829" y="4576645"/>
              <a:ext cx="3859530" cy="18743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0000"/>
              </a:schemeClr>
            </a:solidFill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8068136" y="0"/>
            <a:ext cx="1084452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Rev. 170205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9306" y="5661843"/>
            <a:ext cx="1202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0000"/>
                </a:solidFill>
              </a:rPr>
              <a:t>Option</a:t>
            </a:r>
            <a:r>
              <a:rPr lang="ja-JP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ja-JP" sz="1400" dirty="0">
                <a:solidFill>
                  <a:srgbClr val="000000"/>
                </a:solidFill>
              </a:rPr>
              <a:t>D</a:t>
            </a:r>
            <a:r>
              <a:rPr lang="en-US" altLang="ja-JP" sz="1400" dirty="0" smtClean="0">
                <a:solidFill>
                  <a:srgbClr val="000000"/>
                </a:solidFill>
              </a:rPr>
              <a:t>: </a:t>
            </a:r>
          </a:p>
        </p:txBody>
      </p:sp>
      <p:grpSp>
        <p:nvGrpSpPr>
          <p:cNvPr id="3" name="図形グループ 2"/>
          <p:cNvGrpSpPr/>
          <p:nvPr/>
        </p:nvGrpSpPr>
        <p:grpSpPr>
          <a:xfrm>
            <a:off x="1707565" y="5628507"/>
            <a:ext cx="6809820" cy="575085"/>
            <a:chOff x="1134300" y="5884180"/>
            <a:chExt cx="7877169" cy="629383"/>
          </a:xfrm>
        </p:grpSpPr>
        <p:sp>
          <p:nvSpPr>
            <p:cNvPr id="23" name="正方形/長方形 22"/>
            <p:cNvSpPr/>
            <p:nvPr/>
          </p:nvSpPr>
          <p:spPr>
            <a:xfrm rot="410029">
              <a:off x="2525074" y="6291852"/>
              <a:ext cx="2471169" cy="216277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000"/>
              </a:schemeClr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 rot="21199294">
              <a:off x="5144022" y="6307219"/>
              <a:ext cx="2349603" cy="200698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0000"/>
              </a:schemeClr>
            </a:solidFill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2761770" y="6262934"/>
              <a:ext cx="1640795" cy="22185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V="1">
              <a:off x="5586010" y="6254388"/>
              <a:ext cx="1796400" cy="230400"/>
            </a:xfrm>
            <a:prstGeom prst="line">
              <a:avLst/>
            </a:prstGeom>
            <a:ln w="635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円/楕円 19"/>
            <p:cNvSpPr/>
            <p:nvPr/>
          </p:nvSpPr>
          <p:spPr>
            <a:xfrm>
              <a:off x="4939199" y="6265913"/>
              <a:ext cx="247650" cy="24765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 rot="395487">
              <a:off x="1969822" y="5884180"/>
              <a:ext cx="8402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/>
                <a:t>125</a:t>
              </a:r>
              <a:r>
                <a:rPr kumimoji="1" lang="en-US" altLang="ja-JP" sz="1200" dirty="0" smtClean="0"/>
                <a:t>GeV e-</a:t>
              </a:r>
              <a:endParaRPr kumimoji="1" lang="ja-JP" altLang="en-US" sz="12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 rot="21109349">
              <a:off x="7345629" y="5903504"/>
              <a:ext cx="8707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/>
                <a:t>125</a:t>
              </a:r>
              <a:r>
                <a:rPr kumimoji="1" lang="en-US" altLang="ja-JP" sz="1200" dirty="0" smtClean="0"/>
                <a:t>GeV e+</a:t>
              </a:r>
              <a:endParaRPr kumimoji="1" lang="ja-JP" altLang="en-US" sz="1200" dirty="0"/>
            </a:p>
          </p:txBody>
        </p:sp>
        <p:sp>
          <p:nvSpPr>
            <p:cNvPr id="60" name="正方形/長方形 59"/>
            <p:cNvSpPr/>
            <p:nvPr/>
          </p:nvSpPr>
          <p:spPr>
            <a:xfrm rot="410029">
              <a:off x="1134300" y="6067190"/>
              <a:ext cx="1396706" cy="208502"/>
            </a:xfrm>
            <a:prstGeom prst="rect">
              <a:avLst/>
            </a:prstGeom>
            <a:solidFill>
              <a:schemeClr val="bg1">
                <a:lumMod val="85000"/>
                <a:alpha val="30000"/>
              </a:schemeClr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/>
            <p:cNvSpPr/>
            <p:nvPr/>
          </p:nvSpPr>
          <p:spPr>
            <a:xfrm rot="21199294">
              <a:off x="7503738" y="6091416"/>
              <a:ext cx="1507731" cy="176777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 w="6350" cmpd="sng">
              <a:solidFill>
                <a:srgbClr val="A6A6A6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48"/>
          <p:cNvGrpSpPr/>
          <p:nvPr/>
        </p:nvGrpSpPr>
        <p:grpSpPr>
          <a:xfrm>
            <a:off x="1705205" y="4208078"/>
            <a:ext cx="6777567" cy="569373"/>
            <a:chOff x="1194577" y="4257820"/>
            <a:chExt cx="7857782" cy="623136"/>
          </a:xfrm>
        </p:grpSpPr>
        <p:sp>
          <p:nvSpPr>
            <p:cNvPr id="35" name="正方形/長方形 34"/>
            <p:cNvSpPr/>
            <p:nvPr/>
          </p:nvSpPr>
          <p:spPr>
            <a:xfrm rot="21199294">
              <a:off x="5192829" y="4576645"/>
              <a:ext cx="3859530" cy="18743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0000"/>
              </a:schemeClr>
            </a:solidFill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 rot="410029">
              <a:off x="1194577" y="4579945"/>
              <a:ext cx="3859530" cy="187434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000"/>
              </a:schemeClr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8" name="直線コネクタ 27"/>
            <p:cNvCxnSpPr/>
            <p:nvPr/>
          </p:nvCxnSpPr>
          <p:spPr>
            <a:xfrm>
              <a:off x="1218078" y="4438901"/>
              <a:ext cx="3300264" cy="39722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5704493" y="4438900"/>
              <a:ext cx="3327782" cy="397223"/>
            </a:xfrm>
            <a:prstGeom prst="line">
              <a:avLst/>
            </a:prstGeom>
            <a:ln w="635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円/楕円 29"/>
            <p:cNvSpPr/>
            <p:nvPr/>
          </p:nvSpPr>
          <p:spPr>
            <a:xfrm>
              <a:off x="4993945" y="4633306"/>
              <a:ext cx="247650" cy="24765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 rot="395487">
              <a:off x="2969362" y="4391216"/>
              <a:ext cx="1012000" cy="3031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/>
                <a:t>250 </a:t>
              </a:r>
              <a:r>
                <a:rPr kumimoji="1" lang="en-US" altLang="ja-JP" sz="1200" dirty="0" err="1" smtClean="0"/>
                <a:t>GeV</a:t>
              </a:r>
              <a:r>
                <a:rPr kumimoji="1" lang="en-US" altLang="ja-JP" sz="1200" dirty="0" smtClean="0"/>
                <a:t> e-</a:t>
              </a:r>
              <a:endParaRPr kumimoji="1" lang="ja-JP" altLang="en-US" sz="12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 rot="21109349">
              <a:off x="7312399" y="4257820"/>
              <a:ext cx="1046702" cy="3031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/>
                <a:t>250 </a:t>
              </a:r>
              <a:r>
                <a:rPr kumimoji="1" lang="en-US" altLang="ja-JP" sz="1200" dirty="0" err="1" smtClean="0"/>
                <a:t>GeV</a:t>
              </a:r>
              <a:r>
                <a:rPr kumimoji="1" lang="en-US" altLang="ja-JP" sz="1200" dirty="0" smtClean="0"/>
                <a:t> e+</a:t>
              </a:r>
              <a:endParaRPr kumimoji="1" lang="ja-JP" altLang="en-US" sz="1200" dirty="0"/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336536" y="6215086"/>
            <a:ext cx="1185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0000"/>
                </a:solidFill>
              </a:rPr>
              <a:t>Option</a:t>
            </a:r>
            <a:r>
              <a:rPr lang="ja-JP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ja-JP" sz="1400" dirty="0" smtClean="0">
                <a:solidFill>
                  <a:srgbClr val="000000"/>
                </a:solidFill>
              </a:rPr>
              <a:t>C: </a:t>
            </a:r>
          </a:p>
        </p:txBody>
      </p:sp>
      <p:grpSp>
        <p:nvGrpSpPr>
          <p:cNvPr id="43" name="図形グループ 42"/>
          <p:cNvGrpSpPr/>
          <p:nvPr/>
        </p:nvGrpSpPr>
        <p:grpSpPr>
          <a:xfrm>
            <a:off x="2924576" y="6084532"/>
            <a:ext cx="4279691" cy="589053"/>
            <a:chOff x="2540465" y="5869236"/>
            <a:chExt cx="4950496" cy="644669"/>
          </a:xfrm>
        </p:grpSpPr>
        <p:sp>
          <p:nvSpPr>
            <p:cNvPr id="44" name="正方形/長方形 43"/>
            <p:cNvSpPr/>
            <p:nvPr/>
          </p:nvSpPr>
          <p:spPr>
            <a:xfrm rot="410029">
              <a:off x="2540465" y="6280161"/>
              <a:ext cx="2455269" cy="21867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000"/>
              </a:schemeClr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 rot="21199294">
              <a:off x="5145311" y="6292420"/>
              <a:ext cx="2345650" cy="221485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0000"/>
              </a:schemeClr>
            </a:solidFill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6" name="直線コネクタ 45"/>
            <p:cNvCxnSpPr/>
            <p:nvPr/>
          </p:nvCxnSpPr>
          <p:spPr>
            <a:xfrm>
              <a:off x="2761770" y="6262934"/>
              <a:ext cx="1640795" cy="22185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flipV="1">
              <a:off x="5586010" y="6254388"/>
              <a:ext cx="1796400" cy="230400"/>
            </a:xfrm>
            <a:prstGeom prst="line">
              <a:avLst/>
            </a:prstGeom>
            <a:ln w="635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円/楕円 47"/>
            <p:cNvSpPr/>
            <p:nvPr/>
          </p:nvSpPr>
          <p:spPr>
            <a:xfrm>
              <a:off x="4939199" y="6265913"/>
              <a:ext cx="247650" cy="24765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 rot="395487">
              <a:off x="2649008" y="5869236"/>
              <a:ext cx="8402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/>
                <a:t>125</a:t>
              </a:r>
              <a:r>
                <a:rPr kumimoji="1" lang="en-US" altLang="ja-JP" sz="1200" dirty="0" smtClean="0"/>
                <a:t>GeV e-</a:t>
              </a:r>
              <a:endParaRPr kumimoji="1" lang="ja-JP" altLang="en-US" sz="1200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 rot="21109349">
              <a:off x="6413709" y="5903504"/>
              <a:ext cx="8707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/>
                <a:t>125</a:t>
              </a:r>
              <a:r>
                <a:rPr kumimoji="1" lang="en-US" altLang="ja-JP" sz="1200" dirty="0" smtClean="0"/>
                <a:t>GeV e+</a:t>
              </a:r>
              <a:endParaRPr kumimoji="1" lang="ja-JP" altLang="en-US" sz="1200" dirty="0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7421750" y="6048600"/>
            <a:ext cx="9752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Simple tunnel 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06411" y="6484083"/>
            <a:ext cx="2133600" cy="365125"/>
          </a:xfrm>
        </p:spPr>
        <p:txBody>
          <a:bodyPr/>
          <a:lstStyle/>
          <a:p>
            <a:r>
              <a:rPr kumimoji="1" lang="en-US" altLang="ja-JP" dirty="0" smtClean="0"/>
              <a:t>17/02/05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923562" y="6476072"/>
            <a:ext cx="2133600" cy="365125"/>
          </a:xfrm>
        </p:spPr>
        <p:txBody>
          <a:bodyPr/>
          <a:lstStyle/>
          <a:p>
            <a:fld id="{F44D870D-10EF-614D-A0D4-F1C942B786C3}" type="slidenum">
              <a:rPr kumimoji="1" lang="ja-JP" altLang="en-US" smtClean="0"/>
              <a:t>16</a:t>
            </a:fld>
            <a:endParaRPr kumimoji="1" lang="ja-JP" altLang="en-US"/>
          </a:p>
        </p:txBody>
      </p:sp>
      <p:grpSp>
        <p:nvGrpSpPr>
          <p:cNvPr id="13" name="図形グループ 12"/>
          <p:cNvGrpSpPr/>
          <p:nvPr/>
        </p:nvGrpSpPr>
        <p:grpSpPr>
          <a:xfrm>
            <a:off x="1745407" y="4630412"/>
            <a:ext cx="6793803" cy="653518"/>
            <a:chOff x="2278577" y="4436512"/>
            <a:chExt cx="6793803" cy="653518"/>
          </a:xfrm>
        </p:grpSpPr>
        <p:sp>
          <p:nvSpPr>
            <p:cNvPr id="69" name="正方形/長方形 68"/>
            <p:cNvSpPr/>
            <p:nvPr/>
          </p:nvSpPr>
          <p:spPr>
            <a:xfrm rot="21199294">
              <a:off x="5735448" y="4774050"/>
              <a:ext cx="3336932" cy="194622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0000"/>
              </a:schemeClr>
            </a:solidFill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正方形/長方形 67"/>
            <p:cNvSpPr/>
            <p:nvPr/>
          </p:nvSpPr>
          <p:spPr>
            <a:xfrm rot="410029">
              <a:off x="2278577" y="4777476"/>
              <a:ext cx="3336932" cy="19462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000"/>
              </a:schemeClr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3" name="直線コネクタ 62"/>
            <p:cNvCxnSpPr/>
            <p:nvPr/>
          </p:nvCxnSpPr>
          <p:spPr>
            <a:xfrm>
              <a:off x="2319513" y="4666561"/>
              <a:ext cx="2785706" cy="326364"/>
            </a:xfrm>
            <a:prstGeom prst="line">
              <a:avLst/>
            </a:prstGeom>
            <a:ln w="6350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V="1">
              <a:off x="6213946" y="4660110"/>
              <a:ext cx="2811988" cy="361900"/>
            </a:xfrm>
            <a:prstGeom prst="line">
              <a:avLst/>
            </a:prstGeom>
            <a:ln w="63500">
              <a:solidFill>
                <a:srgbClr val="0070C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円/楕円 64"/>
            <p:cNvSpPr/>
            <p:nvPr/>
          </p:nvSpPr>
          <p:spPr>
            <a:xfrm>
              <a:off x="5563494" y="4832883"/>
              <a:ext cx="214117" cy="257147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 rot="395487">
              <a:off x="2996184" y="4436512"/>
              <a:ext cx="726515" cy="28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/>
                <a:t>125</a:t>
              </a:r>
              <a:r>
                <a:rPr kumimoji="1" lang="en-US" altLang="ja-JP" sz="1200" dirty="0" smtClean="0"/>
                <a:t>GeV e-</a:t>
              </a:r>
              <a:endParaRPr kumimoji="1" lang="ja-JP" altLang="en-US" sz="1200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 rot="21109349">
              <a:off x="7644082" y="4456577"/>
              <a:ext cx="752847" cy="28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/>
                <a:t>125</a:t>
              </a:r>
              <a:r>
                <a:rPr kumimoji="1" lang="en-US" altLang="ja-JP" sz="1200" dirty="0" smtClean="0"/>
                <a:t>GeV e+</a:t>
              </a:r>
              <a:endParaRPr kumimoji="1" lang="ja-JP" altLang="en-US" sz="1200" dirty="0"/>
            </a:p>
          </p:txBody>
        </p:sp>
      </p:grpSp>
      <p:sp>
        <p:nvSpPr>
          <p:cNvPr id="70" name="テキスト ボックス 69"/>
          <p:cNvSpPr txBox="1"/>
          <p:nvPr/>
        </p:nvSpPr>
        <p:spPr>
          <a:xfrm>
            <a:off x="319612" y="4632202"/>
            <a:ext cx="1185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0000"/>
                </a:solidFill>
              </a:rPr>
              <a:t>Option</a:t>
            </a:r>
            <a:r>
              <a:rPr lang="ja-JP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ja-JP" sz="1400" dirty="0" smtClean="0">
                <a:solidFill>
                  <a:srgbClr val="000000"/>
                </a:solidFill>
              </a:rPr>
              <a:t>F: 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26842" y="5143197"/>
            <a:ext cx="1185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0000"/>
                </a:solidFill>
              </a:rPr>
              <a:t>Option</a:t>
            </a:r>
            <a:r>
              <a:rPr lang="ja-JP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ja-JP" sz="1400" dirty="0">
                <a:solidFill>
                  <a:srgbClr val="000000"/>
                </a:solidFill>
              </a:rPr>
              <a:t>E</a:t>
            </a:r>
            <a:r>
              <a:rPr lang="en-US" altLang="ja-JP" sz="1400" dirty="0" smtClean="0">
                <a:solidFill>
                  <a:srgbClr val="000000"/>
                </a:solidFill>
              </a:rPr>
              <a:t>: </a:t>
            </a: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297760" y="4242002"/>
            <a:ext cx="1185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0000"/>
                </a:solidFill>
              </a:rPr>
              <a:t>TDR: </a:t>
            </a:r>
          </a:p>
        </p:txBody>
      </p:sp>
    </p:spTree>
    <p:extLst>
      <p:ext uri="{BB962C8B-B14F-4D97-AF65-F5344CB8AC3E}">
        <p14:creationId xmlns:p14="http://schemas.microsoft.com/office/powerpoint/2010/main" val="25246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46"/>
    </mc:Choice>
    <mc:Fallback xmlns="">
      <p:transition spd="slow" advTm="4304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4288" y="48631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200" b="1" dirty="0">
                <a:solidFill>
                  <a:srgbClr val="008000"/>
                </a:solidFill>
              </a:rPr>
              <a:t>Round Table Panel Discussion Topics </a:t>
            </a:r>
            <a:r>
              <a:rPr lang="en-US" altLang="ja-JP" sz="3200" b="1" dirty="0" smtClean="0"/>
              <a:t/>
            </a:r>
            <a:br>
              <a:rPr lang="en-US" altLang="ja-JP" sz="3200" b="1" dirty="0" smtClean="0"/>
            </a:br>
            <a:r>
              <a:rPr lang="en-US" altLang="ja-JP" sz="3200" u="sng" dirty="0" smtClean="0"/>
              <a:t>Energy </a:t>
            </a:r>
            <a:r>
              <a:rPr lang="en-US" altLang="ja-JP" sz="3200" u="sng" dirty="0"/>
              <a:t>and Luminosity Frontier SRF R&amp;D </a:t>
            </a:r>
            <a:r>
              <a:rPr lang="en-US" altLang="ja-JP" sz="3200" u="sng" dirty="0" smtClean="0"/>
              <a:t/>
            </a:r>
            <a:br>
              <a:rPr lang="en-US" altLang="ja-JP" sz="3200" u="sng" dirty="0" smtClean="0"/>
            </a:br>
            <a:r>
              <a:rPr lang="en-US" altLang="ja-JP" sz="2400" dirty="0" smtClean="0"/>
              <a:t>Session </a:t>
            </a:r>
            <a:r>
              <a:rPr lang="en-US" altLang="ja-JP" sz="2400" dirty="0"/>
              <a:t>1: Cost </a:t>
            </a:r>
            <a:r>
              <a:rPr lang="en-US" altLang="ja-JP" sz="2400" dirty="0" smtClean="0"/>
              <a:t>Round Tables </a:t>
            </a:r>
            <a:r>
              <a:rPr lang="en-US" altLang="ja-JP" sz="2400" dirty="0"/>
              <a:t>– H. </a:t>
            </a:r>
            <a:r>
              <a:rPr lang="en-US" altLang="ja-JP" sz="2400" dirty="0" err="1"/>
              <a:t>Padamsee</a:t>
            </a:r>
            <a:r>
              <a:rPr lang="en-US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71241"/>
            <a:ext cx="8229600" cy="4154922"/>
          </a:xfrm>
          <a:ln>
            <a:solidFill>
              <a:srgbClr val="3366FF"/>
            </a:solidFill>
          </a:ln>
        </p:spPr>
        <p:txBody>
          <a:bodyPr/>
          <a:lstStyle/>
          <a:p>
            <a:pPr marL="514350" lvl="0" indent="-514350">
              <a:buFont typeface="+mj-lt"/>
              <a:buAutoNum type="arabicPeriod" startAt="5"/>
            </a:pPr>
            <a:r>
              <a:rPr lang="en-US" altLang="ja-JP" dirty="0"/>
              <a:t>What is the cost of 250 </a:t>
            </a:r>
            <a:r>
              <a:rPr lang="en-US" altLang="ja-JP" dirty="0" err="1"/>
              <a:t>GeV</a:t>
            </a:r>
            <a:r>
              <a:rPr lang="en-US" altLang="ja-JP" dirty="0"/>
              <a:t> (380 </a:t>
            </a:r>
            <a:r>
              <a:rPr lang="en-US" altLang="ja-JP" dirty="0" err="1"/>
              <a:t>GeV</a:t>
            </a:r>
            <a:r>
              <a:rPr lang="en-US" altLang="ja-JP" dirty="0"/>
              <a:t>) Higgs (Top) Factory as a start-­‐up mode for ILC?  Discuss the cost as a fraction of ILC cost.  An earlier estimate by Nick Walker had this fraction as 65%. </a:t>
            </a:r>
            <a:endParaRPr lang="en-US" altLang="ja-JP" dirty="0" smtClean="0"/>
          </a:p>
          <a:p>
            <a:pPr marL="0" lvl="0" indent="0">
              <a:buNone/>
            </a:pPr>
            <a:r>
              <a:rPr lang="en-US" altLang="ja-JP" dirty="0" smtClean="0"/>
              <a:t>	</a:t>
            </a:r>
          </a:p>
          <a:p>
            <a:pPr marL="0" lvl="0" indent="0">
              <a:buNone/>
            </a:pPr>
            <a:r>
              <a:rPr lang="en-US" altLang="ja-JP" dirty="0" smtClean="0">
                <a:sym typeface="Wingdings"/>
              </a:rPr>
              <a:t></a:t>
            </a:r>
            <a:r>
              <a:rPr lang="en-US" altLang="ja-JP" dirty="0" smtClean="0"/>
              <a:t>  </a:t>
            </a:r>
            <a:r>
              <a:rPr lang="en-US" altLang="ja-JP" b="1" dirty="0"/>
              <a:t>(Nick  Walker,  </a:t>
            </a:r>
            <a:r>
              <a:rPr lang="en-US" altLang="ja-JP" b="1" dirty="0" err="1"/>
              <a:t>Solyak</a:t>
            </a:r>
            <a:r>
              <a:rPr lang="en-US" altLang="ja-JP" b="1" dirty="0"/>
              <a:t>, </a:t>
            </a:r>
            <a:r>
              <a:rPr lang="en-US" altLang="ja-JP" b="1" dirty="0">
                <a:solidFill>
                  <a:srgbClr val="3366FF"/>
                </a:solidFill>
              </a:rPr>
              <a:t>Yamamoto</a:t>
            </a:r>
            <a:r>
              <a:rPr lang="en-US" altLang="ja-JP" b="1" dirty="0"/>
              <a:t>)</a:t>
            </a:r>
            <a:r>
              <a:rPr lang="en-US" altLang="ja-JP" dirty="0"/>
              <a:t>    </a:t>
            </a:r>
            <a:endParaRPr lang="ja-JP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239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ILC 250 </a:t>
            </a:r>
            <a:r>
              <a:rPr kumimoji="1" lang="en-US" altLang="ja-JP" b="1" dirty="0" err="1" smtClean="0"/>
              <a:t>GeV</a:t>
            </a:r>
            <a:r>
              <a:rPr kumimoji="1" lang="en-US" altLang="ja-JP" b="1" dirty="0" smtClean="0"/>
              <a:t> Staging Scenario</a:t>
            </a:r>
            <a:br>
              <a:rPr kumimoji="1" lang="en-US" altLang="ja-JP" b="1" dirty="0" smtClean="0"/>
            </a:br>
            <a:r>
              <a:rPr lang="en-US" altLang="ja-JP" sz="3600" dirty="0" smtClean="0"/>
              <a:t>ILC-TDR, V3 Part-II, p. 234.</a:t>
            </a:r>
            <a:r>
              <a:rPr kumimoji="1" lang="en-US" altLang="ja-JP" sz="3600" dirty="0" smtClean="0"/>
              <a:t> </a:t>
            </a:r>
            <a:endParaRPr kumimoji="1" lang="ja-JP" altLang="en-US" sz="36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t="-1897" b="-1897"/>
          <a:stretch>
            <a:fillRect/>
          </a:stretch>
        </p:blipFill>
        <p:spPr>
          <a:xfrm>
            <a:off x="224880" y="1639890"/>
            <a:ext cx="8685462" cy="4776669"/>
          </a:xfrm>
          <a:ln>
            <a:solidFill>
              <a:srgbClr val="3366FF"/>
            </a:solidFill>
          </a:ln>
        </p:spPr>
      </p:pic>
      <p:sp>
        <p:nvSpPr>
          <p:cNvPr id="5" name="角丸四角形 4"/>
          <p:cNvSpPr/>
          <p:nvPr/>
        </p:nvSpPr>
        <p:spPr>
          <a:xfrm>
            <a:off x="251336" y="5979872"/>
            <a:ext cx="3915550" cy="3704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83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5270" y="15556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ILC Sub-System Cost Fractions</a:t>
            </a:r>
            <a:br>
              <a:rPr kumimoji="1" lang="en-US" altLang="ja-JP" b="1" dirty="0" smtClean="0"/>
            </a:br>
            <a:r>
              <a:rPr lang="en-US" altLang="ja-JP" sz="3100" dirty="0" smtClean="0"/>
              <a:t>ILC-TDR, V3, Part-II, p. 286</a:t>
            </a:r>
            <a:endParaRPr kumimoji="1" lang="ja-JP" altLang="en-US" sz="31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8556" r="-8556"/>
          <a:stretch>
            <a:fillRect/>
          </a:stretch>
        </p:blipFill>
        <p:spPr>
          <a:xfrm>
            <a:off x="258777" y="2186991"/>
            <a:ext cx="8051312" cy="4427912"/>
          </a:xfrm>
          <a:ln>
            <a:solidFill>
              <a:schemeClr val="tx1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b="4073"/>
          <a:stretch/>
        </p:blipFill>
        <p:spPr>
          <a:xfrm>
            <a:off x="4735701" y="1414330"/>
            <a:ext cx="4161978" cy="3924180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102937" y="3172399"/>
            <a:ext cx="142629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Conventional</a:t>
            </a:r>
          </a:p>
          <a:p>
            <a:r>
              <a:rPr lang="en-US" altLang="ja-JP" dirty="0" smtClean="0"/>
              <a:t>Facilities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16592" y="4656454"/>
            <a:ext cx="1381884" cy="369332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Components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6998" y="1670706"/>
            <a:ext cx="23868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TDR Baseline (500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) </a:t>
            </a:r>
            <a:endParaRPr kumimoji="1" lang="en-US" altLang="ja-JP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46084" y="3885305"/>
            <a:ext cx="3223559" cy="584776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Further saving of  ≥ 5 %  (1/2 x 10%) </a:t>
            </a:r>
          </a:p>
          <a:p>
            <a:r>
              <a:rPr lang="en-US" altLang="ja-JP" sz="1600" dirty="0"/>
              <a:t>e</a:t>
            </a:r>
            <a:r>
              <a:rPr lang="en-US" altLang="ja-JP" sz="1600" dirty="0" smtClean="0"/>
              <a:t>xpected from SRF cost-</a:t>
            </a:r>
            <a:r>
              <a:rPr lang="en-US" altLang="ja-JP" sz="1600" dirty="0" err="1" smtClean="0"/>
              <a:t>reduct</a:t>
            </a:r>
            <a:r>
              <a:rPr lang="en-US" altLang="ja-JP" sz="1600" dirty="0" smtClean="0"/>
              <a:t>. R&amp;D </a:t>
            </a:r>
            <a:endParaRPr kumimoji="1" lang="ja-JP" altLang="en-US" sz="1600" dirty="0"/>
          </a:p>
        </p:txBody>
      </p:sp>
      <p:sp>
        <p:nvSpPr>
          <p:cNvPr id="10" name="下矢印 9"/>
          <p:cNvSpPr/>
          <p:nvPr/>
        </p:nvSpPr>
        <p:spPr>
          <a:xfrm>
            <a:off x="6309854" y="3519126"/>
            <a:ext cx="211652" cy="273569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77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5195" y="274638"/>
            <a:ext cx="8693800" cy="701515"/>
          </a:xfrm>
        </p:spPr>
        <p:txBody>
          <a:bodyPr>
            <a:normAutofit fontScale="90000"/>
          </a:bodyPr>
          <a:lstStyle/>
          <a:p>
            <a:r>
              <a:rPr lang="en-US" altLang="ja-JP" sz="3100" b="1" dirty="0" smtClean="0"/>
              <a:t>Cost </a:t>
            </a:r>
            <a:r>
              <a:rPr lang="en-US" altLang="ja-JP" sz="3100" b="1" dirty="0" smtClean="0"/>
              <a:t>Reduction </a:t>
            </a:r>
            <a:r>
              <a:rPr lang="en-US" altLang="ja-JP" sz="3100" b="1" dirty="0" smtClean="0"/>
              <a:t>Estimate w/ </a:t>
            </a:r>
            <a:r>
              <a:rPr lang="en-US" altLang="ja-JP" sz="3100" b="1" dirty="0" err="1" smtClean="0"/>
              <a:t>Nb</a:t>
            </a:r>
            <a:r>
              <a:rPr lang="en-US" altLang="ja-JP" sz="3100" b="1" dirty="0" smtClean="0"/>
              <a:t> and High-Q&amp;G (</a:t>
            </a:r>
            <a:r>
              <a:rPr lang="en-US" altLang="ja-JP" sz="3100" b="1" dirty="0" smtClean="0"/>
              <a:t>at KEK) </a:t>
            </a:r>
            <a:r>
              <a:rPr kumimoji="1" lang="en-US" altLang="ja-JP" sz="3100" b="1" dirty="0" smtClean="0"/>
              <a:t> </a:t>
            </a:r>
            <a:endParaRPr kumimoji="1" lang="ja-JP" altLang="en-US" sz="3100" b="1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223302"/>
              </p:ext>
            </p:extLst>
          </p:nvPr>
        </p:nvGraphicFramePr>
        <p:xfrm>
          <a:off x="345908" y="998299"/>
          <a:ext cx="8400807" cy="5455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105"/>
                <a:gridCol w="1301413"/>
                <a:gridCol w="1322403"/>
                <a:gridCol w="944574"/>
                <a:gridCol w="1133489"/>
                <a:gridCol w="1500823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Cost Fraction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Cavity-CM</a:t>
                      </a:r>
                    </a:p>
                    <a:p>
                      <a:r>
                        <a:rPr kumimoji="1" lang="en-US" altLang="ja-JP" sz="1200" dirty="0" smtClean="0"/>
                        <a:t>(reduced to 90%)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CFS-tunnel</a:t>
                      </a:r>
                    </a:p>
                    <a:p>
                      <a:r>
                        <a:rPr kumimoji="1" lang="en-US" altLang="ja-JP" sz="1200" dirty="0" smtClean="0"/>
                        <a:t>(reduced to 90%)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HLRF</a:t>
                      </a:r>
                    </a:p>
                    <a:p>
                      <a:r>
                        <a:rPr kumimoji="1" lang="en-US" altLang="ja-JP" sz="1200" dirty="0" smtClean="0"/>
                        <a:t>(~ const.)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Cryog</a:t>
                      </a:r>
                      <a:r>
                        <a:rPr kumimoji="1" lang="en-US" altLang="ja-JP" sz="1200" dirty="0" smtClean="0"/>
                        <a:t>.</a:t>
                      </a:r>
                    </a:p>
                    <a:p>
                      <a:r>
                        <a:rPr kumimoji="1" lang="en-US" altLang="ja-JP" sz="1200" dirty="0" smtClean="0"/>
                        <a:t>(see note)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Fraction </a:t>
                      </a:r>
                    </a:p>
                    <a:p>
                      <a:r>
                        <a:rPr kumimoji="1" lang="en-US" altLang="ja-JP" sz="1200" dirty="0" smtClean="0"/>
                        <a:t>to ILC total Cost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Cost </a:t>
                      </a:r>
                      <a:r>
                        <a:rPr kumimoji="1" lang="en-US" altLang="ja-JP" sz="1600" b="1" dirty="0" smtClean="0">
                          <a:solidFill>
                            <a:srgbClr val="FF0000"/>
                          </a:solidFill>
                        </a:rPr>
                        <a:t>Reduction</a:t>
                      </a:r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Fraction</a:t>
                      </a:r>
                    </a:p>
                    <a:p>
                      <a:r>
                        <a:rPr kumimoji="1" lang="en-US" altLang="ja-JP" sz="1600" b="1" dirty="0" smtClean="0">
                          <a:solidFill>
                            <a:srgbClr val="000000"/>
                          </a:solidFill>
                        </a:rPr>
                        <a:t>  </a:t>
                      </a:r>
                      <a:r>
                        <a:rPr kumimoji="1" lang="en-US" altLang="ja-JP" sz="1600" b="1" dirty="0" err="1" smtClean="0">
                          <a:solidFill>
                            <a:srgbClr val="000000"/>
                          </a:solidFill>
                        </a:rPr>
                        <a:t>Nb</a:t>
                      </a:r>
                      <a:r>
                        <a:rPr kumimoji="1" lang="en-US" altLang="ja-JP" sz="1600" b="1" dirty="0" smtClean="0">
                          <a:solidFill>
                            <a:srgbClr val="000000"/>
                          </a:solidFill>
                        </a:rPr>
                        <a:t>-Material: </a:t>
                      </a:r>
                    </a:p>
                    <a:p>
                      <a:r>
                        <a:rPr kumimoji="1" lang="en-US" altLang="ja-JP" sz="1600" b="1" dirty="0" smtClean="0">
                          <a:solidFill>
                            <a:srgbClr val="000000"/>
                          </a:solidFill>
                        </a:rPr>
                        <a:t>  Surface</a:t>
                      </a:r>
                      <a:r>
                        <a:rPr kumimoji="1" lang="en-US" altLang="ja-JP" sz="1600" b="1" baseline="0" dirty="0" smtClean="0">
                          <a:solidFill>
                            <a:srgbClr val="000000"/>
                          </a:solidFill>
                        </a:rPr>
                        <a:t> Process</a:t>
                      </a:r>
                      <a:r>
                        <a:rPr kumimoji="1" lang="en-US" altLang="ja-JP" sz="1600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kumimoji="1" lang="ja-JP" altLang="en-US" sz="16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>
                          <a:solidFill>
                            <a:srgbClr val="FF0000"/>
                          </a:solidFill>
                        </a:rPr>
                        <a:t>2 ~ 3 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>
                          <a:solidFill>
                            <a:srgbClr val="FF0000"/>
                          </a:solidFill>
                        </a:rPr>
                        <a:t>8 ~ 9</a:t>
                      </a:r>
                      <a:r>
                        <a:rPr kumimoji="1" lang="en-US" altLang="ja-JP" sz="1600" b="0" baseline="0" dirty="0" smtClean="0">
                          <a:solidFill>
                            <a:schemeClr val="dk1"/>
                          </a:solidFill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kumimoji="1" lang="en-US" altLang="ja-JP" sz="1600" b="0" baseline="0" dirty="0" smtClean="0">
                          <a:solidFill>
                            <a:schemeClr val="dk1"/>
                          </a:solidFill>
                          <a:latin typeface="+mn-lt"/>
                          <a:cs typeface="Symbol" charset="2"/>
                        </a:rPr>
                        <a:t>%-</a:t>
                      </a:r>
                      <a:r>
                        <a:rPr kumimoji="1" lang="en-US" altLang="ja-JP" sz="1600" b="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kumimoji="1" lang="en-US" altLang="ja-JP" sz="1600" b="0" baseline="0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 </a:t>
                      </a:r>
                      <a:endParaRPr kumimoji="1" lang="ja-JP" altLang="en-US" sz="1600" b="0" dirty="0">
                        <a:solidFill>
                          <a:srgbClr val="FF0000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kumimoji="1" lang="ja-JP" altLang="en-US" sz="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6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TDR </a:t>
                      </a:r>
                      <a:r>
                        <a:rPr kumimoji="1" lang="en-US" altLang="ja-JP" sz="1400" dirty="0" smtClean="0"/>
                        <a:t>:</a:t>
                      </a:r>
                      <a:endParaRPr kumimoji="1" lang="en-US" altLang="ja-JP" sz="1400" dirty="0" smtClean="0"/>
                    </a:p>
                    <a:p>
                      <a:r>
                        <a:rPr kumimoji="1" lang="en-US" altLang="ja-JP" sz="1400" dirty="0" smtClean="0"/>
                        <a:t>E= 31.5 </a:t>
                      </a:r>
                      <a:r>
                        <a:rPr kumimoji="1" lang="en-US" altLang="ja-JP" sz="1400" dirty="0" err="1" smtClean="0"/>
                        <a:t>MVm</a:t>
                      </a:r>
                      <a:r>
                        <a:rPr kumimoji="1" lang="en-US" altLang="ja-JP" sz="1400" dirty="0" smtClean="0"/>
                        <a:t> </a:t>
                      </a:r>
                    </a:p>
                    <a:p>
                      <a:r>
                        <a:rPr kumimoji="1" lang="en-US" altLang="ja-JP" sz="1400" dirty="0" smtClean="0"/>
                        <a:t>Q = 1.0e10</a:t>
                      </a:r>
                    </a:p>
                    <a:p>
                      <a:r>
                        <a:rPr kumimoji="1" lang="en-US" altLang="ja-JP" sz="1400" dirty="0" smtClean="0">
                          <a:solidFill>
                            <a:srgbClr val="008000"/>
                          </a:solidFill>
                        </a:rPr>
                        <a:t>- w/ 2</a:t>
                      </a:r>
                      <a:r>
                        <a:rPr kumimoji="1" lang="en-US" altLang="ja-JP" sz="1400" baseline="30000" dirty="0" smtClean="0">
                          <a:solidFill>
                            <a:srgbClr val="008000"/>
                          </a:solidFill>
                        </a:rPr>
                        <a:t>nd</a:t>
                      </a:r>
                      <a:r>
                        <a:rPr kumimoji="1" lang="en-US" altLang="ja-JP" sz="1400" baseline="0" dirty="0" smtClean="0">
                          <a:solidFill>
                            <a:srgbClr val="008000"/>
                          </a:solidFill>
                        </a:rPr>
                        <a:t>-</a:t>
                      </a:r>
                      <a:r>
                        <a:rPr kumimoji="1" lang="en-US" altLang="ja-JP" sz="1400" dirty="0" smtClean="0">
                          <a:solidFill>
                            <a:srgbClr val="008000"/>
                          </a:solidFill>
                        </a:rPr>
                        <a:t>EP</a:t>
                      </a:r>
                      <a:endParaRPr kumimoji="1" lang="ja-JP" alt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0.38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0.16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0.10 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0.07  </a:t>
                      </a:r>
                      <a:r>
                        <a:rPr kumimoji="1" lang="en-US" altLang="ja-JP" sz="1400" b="0" baseline="30000" dirty="0" smtClean="0">
                          <a:solidFill>
                            <a:srgbClr val="FF0000"/>
                          </a:solidFill>
                        </a:rPr>
                        <a:t>*1 </a:t>
                      </a:r>
                      <a:endParaRPr kumimoji="1" lang="en-US" altLang="ja-JP" sz="1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0.71 (</a:t>
                      </a:r>
                      <a:endParaRPr kumimoji="1" lang="ja-JP" alt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Hi-G, Hi-</a:t>
                      </a:r>
                      <a:r>
                        <a:rPr kumimoji="1" lang="en-US" altLang="ja-JP" sz="1400" dirty="0" smtClean="0"/>
                        <a:t>Q </a:t>
                      </a:r>
                      <a:r>
                        <a:rPr kumimoji="1" lang="en-US" altLang="ja-JP" sz="1400" dirty="0" smtClean="0"/>
                        <a:t>:</a:t>
                      </a:r>
                    </a:p>
                    <a:p>
                      <a:r>
                        <a:rPr kumimoji="1" lang="en-US" altLang="ja-JP" sz="1400" dirty="0" smtClean="0"/>
                        <a:t>E= 35.0 </a:t>
                      </a:r>
                      <a:r>
                        <a:rPr kumimoji="1" lang="en-US" altLang="ja-JP" sz="1400" dirty="0" err="1" smtClean="0"/>
                        <a:t>MVm</a:t>
                      </a:r>
                      <a:r>
                        <a:rPr kumimoji="1" lang="en-US" altLang="ja-JP" sz="1400" dirty="0" smtClean="0"/>
                        <a:t> </a:t>
                      </a:r>
                    </a:p>
                    <a:p>
                      <a:r>
                        <a:rPr kumimoji="1" lang="en-US" altLang="ja-JP" sz="1400" dirty="0" smtClean="0"/>
                        <a:t>Q = 1.6e10   (</a:t>
                      </a:r>
                      <a:r>
                        <a:rPr kumimoji="1" lang="en-US" altLang="ja-JP" sz="1400" dirty="0" smtClean="0">
                          <a:sym typeface="Wingdings"/>
                        </a:rPr>
                        <a:t></a:t>
                      </a:r>
                      <a:r>
                        <a:rPr kumimoji="1" lang="en-US" altLang="ja-JP" sz="1400" dirty="0" smtClean="0"/>
                        <a:t> 2 x 0.8e10)</a:t>
                      </a:r>
                    </a:p>
                    <a:p>
                      <a:r>
                        <a:rPr kumimoji="1" lang="en-US" altLang="ja-JP" sz="1400" dirty="0" smtClean="0">
                          <a:solidFill>
                            <a:srgbClr val="008000"/>
                          </a:solidFill>
                        </a:rPr>
                        <a:t>- w/o 2</a:t>
                      </a:r>
                      <a:r>
                        <a:rPr kumimoji="1" lang="en-US" altLang="ja-JP" sz="1400" baseline="30000" dirty="0" smtClean="0">
                          <a:solidFill>
                            <a:srgbClr val="008000"/>
                          </a:solidFill>
                        </a:rPr>
                        <a:t>nd</a:t>
                      </a:r>
                      <a:r>
                        <a:rPr kumimoji="1" lang="en-US" altLang="ja-JP" sz="1400" dirty="0" smtClean="0">
                          <a:solidFill>
                            <a:srgbClr val="008000"/>
                          </a:solidFill>
                        </a:rPr>
                        <a:t>-EP </a:t>
                      </a:r>
                      <a:endParaRPr kumimoji="1" lang="ja-JP" altLang="en-US" sz="1400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0.34</a:t>
                      </a:r>
                    </a:p>
                    <a:p>
                      <a:endParaRPr kumimoji="1" lang="en-US" altLang="ja-JP" sz="1400" b="0" dirty="0" smtClean="0"/>
                    </a:p>
                    <a:p>
                      <a:endParaRPr kumimoji="1" lang="en-US" altLang="ja-JP" sz="1400" b="0" dirty="0" smtClean="0"/>
                    </a:p>
                    <a:p>
                      <a:r>
                        <a:rPr kumimoji="1" lang="en-US" altLang="ja-JP" sz="1400" b="0" dirty="0" smtClean="0"/>
                        <a:t>- ( 0.01 ~0.015) 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0.14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0.10 </a:t>
                      </a:r>
                      <a:r>
                        <a:rPr kumimoji="1" lang="en-US" altLang="ja-JP" sz="1400" b="0" dirty="0" smtClean="0">
                          <a:latin typeface="Symbol" charset="2"/>
                          <a:cs typeface="Symbol" charset="2"/>
                        </a:rPr>
                        <a:t>+ a</a:t>
                      </a:r>
                      <a:endParaRPr kumimoji="1" lang="ja-JP" altLang="en-US" sz="1400" b="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0.057  </a:t>
                      </a:r>
                      <a:r>
                        <a:rPr kumimoji="1" lang="en-US" altLang="ja-JP" sz="1400" b="0" baseline="30000" dirty="0" smtClean="0">
                          <a:solidFill>
                            <a:srgbClr val="FF0000"/>
                          </a:solidFill>
                        </a:rPr>
                        <a:t>*2</a:t>
                      </a:r>
                      <a:endParaRPr kumimoji="1" lang="ja-JP" altLang="en-US" sz="1400" b="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(0.637)</a:t>
                      </a:r>
                    </a:p>
                    <a:p>
                      <a:endParaRPr kumimoji="1" lang="en-US" altLang="ja-JP" sz="1400" b="0" dirty="0" smtClean="0"/>
                    </a:p>
                    <a:p>
                      <a:endParaRPr kumimoji="1" lang="en-US" altLang="ja-JP" sz="1400" b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dirty="0" smtClean="0"/>
                        <a:t>0.627 </a:t>
                      </a:r>
                      <a:r>
                        <a:rPr kumimoji="1" lang="en-US" altLang="ja-JP" sz="1400" b="0" dirty="0" smtClean="0"/>
                        <a:t>~ </a:t>
                      </a:r>
                      <a:r>
                        <a:rPr kumimoji="1" lang="en-US" altLang="ja-JP" sz="1400" b="0" dirty="0" smtClean="0"/>
                        <a:t>0.622</a:t>
                      </a:r>
                      <a:r>
                        <a:rPr kumimoji="1" lang="en-US" altLang="ja-JP" sz="1400" b="0" dirty="0" smtClean="0">
                          <a:latin typeface="Symbol" charset="2"/>
                          <a:cs typeface="Symbol" charset="2"/>
                        </a:rPr>
                        <a:t>+a</a:t>
                      </a:r>
                      <a:endParaRPr kumimoji="1" lang="ja-JP" altLang="en-US" sz="1400" b="0" dirty="0" smtClean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r>
                        <a:rPr kumimoji="1" lang="en-US" altLang="ja-JP" sz="1200" u="sng" dirty="0" smtClean="0"/>
                        <a:t>Note: </a:t>
                      </a:r>
                    </a:p>
                    <a:p>
                      <a:pPr marL="0" indent="0">
                        <a:buNone/>
                      </a:pPr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*1: </a:t>
                      </a:r>
                      <a:r>
                        <a:rPr kumimoji="1" lang="en-US" altLang="ja-JP" sz="1200" dirty="0" smtClean="0"/>
                        <a:t>ML Cryogenics fraction is 0.08 – 0.01  = 0.07    (</a:t>
                      </a:r>
                      <a:r>
                        <a:rPr kumimoji="1" lang="en-US" altLang="ja-JP" sz="1200" dirty="0" smtClean="0">
                          <a:sym typeface="Wingdings"/>
                        </a:rPr>
                        <a:t></a:t>
                      </a:r>
                      <a:r>
                        <a:rPr kumimoji="1" lang="en-US" altLang="ja-JP" sz="1200" dirty="0" smtClean="0"/>
                        <a:t>0.01 for for other cryogenics of Sources, DR, BDS </a:t>
                      </a:r>
                      <a:r>
                        <a:rPr kumimoji="1" lang="en-US" altLang="ja-JP" sz="1200" dirty="0" err="1" smtClean="0"/>
                        <a:t>etc</a:t>
                      </a:r>
                      <a:r>
                        <a:rPr kumimoji="1" lang="en-US" altLang="ja-JP" sz="1200" dirty="0" smtClean="0"/>
                        <a:t>).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kumimoji="1" lang="en-US" altLang="ja-JP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*2:  </a:t>
                      </a:r>
                      <a:r>
                        <a:rPr kumimoji="1" lang="en-US" altLang="ja-JP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Cryo</a:t>
                      </a:r>
                      <a:r>
                        <a:rPr kumimoji="1" lang="en-U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cost reduction;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kumimoji="1" lang="en-U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Effective saving of the cryogenics  capacity down to  1/1.6 with improving Q for dynamic loss  </a:t>
                      </a:r>
                      <a:r>
                        <a:rPr kumimoji="1" lang="en-U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kumimoji="1" lang="en-U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0.625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kumimoji="1" lang="en-U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Breakdown</a:t>
                      </a:r>
                      <a:r>
                        <a:rPr kumimoji="1" lang="en-U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1" lang="en-US" altLang="ja-JP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is-I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is-I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static (constat) </a:t>
                      </a:r>
                      <a:r>
                        <a:rPr kumimoji="1" lang="is-IS" altLang="ja-JP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kumimoji="1" lang="is-I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0.07 </a:t>
                      </a:r>
                      <a:r>
                        <a:rPr kumimoji="1" lang="is-I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 ~ 0.2                = 0.014      </a:t>
                      </a:r>
                    </a:p>
                    <a:p>
                      <a:r>
                        <a:rPr kumimoji="1" lang="pl-PL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1" lang="pl-PL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</a:t>
                      </a:r>
                      <a:r>
                        <a:rPr kumimoji="1" lang="pl-PL" altLang="ja-JP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dynamic</a:t>
                      </a:r>
                      <a:r>
                        <a:rPr kumimoji="1" lang="pl-PL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pl-PL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pl-PL" altLang="ja-JP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reduced</a:t>
                      </a:r>
                      <a:r>
                        <a:rPr kumimoji="1" lang="pl-PL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	0.07 x ~ 0.8  x 0.625 = 0.035</a:t>
                      </a:r>
                    </a:p>
                    <a:p>
                      <a:r>
                        <a:rPr kumimoji="1" lang="pl-PL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1" lang="pl-PL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kumimoji="1" lang="en-U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1" lang="en-U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---------------------------------------------------------------------</a:t>
                      </a:r>
                    </a:p>
                    <a:p>
                      <a:r>
                        <a:rPr kumimoji="1" lang="is-I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1" lang="is-I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kumimoji="1" lang="is-I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sum: 			                                    = 0.049</a:t>
                      </a:r>
                    </a:p>
                    <a:p>
                      <a:r>
                        <a:rPr kumimoji="1" lang="is-I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Relative cryogenic power ratio:  0.049 / 0.07 = 0.7  (</a:t>
                      </a:r>
                      <a:r>
                        <a:rPr kumimoji="1" lang="is-I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Cryogenics power to be reduced to </a:t>
                      </a:r>
                      <a:r>
                        <a:rPr kumimoji="1" lang="is-IS" altLang="ja-JP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70 %</a:t>
                      </a:r>
                      <a:r>
                        <a:rPr kumimoji="1" lang="is-I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). </a:t>
                      </a:r>
                      <a:r>
                        <a:rPr kumimoji="1" lang="is-I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kumimoji="1" lang="is-I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Conversion to the Cryogenics cost  (following power-index of (^0.6) </a:t>
                      </a:r>
                      <a:r>
                        <a:rPr kumimoji="1" lang="is-I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kumimoji="1" lang="is-I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0.7^0.6 = 0.81  (</a:t>
                      </a:r>
                      <a:r>
                        <a:rPr kumimoji="1" lang="is-I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Cryogenics cost to be reduced to </a:t>
                      </a:r>
                      <a:r>
                        <a:rPr kumimoji="1" lang="is-IS" altLang="ja-JP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81 %</a:t>
                      </a:r>
                      <a:r>
                        <a:rPr kumimoji="1" lang="is-I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1" lang="is-IS" altLang="ja-JP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kumimoji="1" lang="is-I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Cryogenics cost fraction in Hi-G, Hi-Q </a:t>
                      </a:r>
                      <a:r>
                        <a:rPr kumimoji="1" lang="is-I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</a:t>
                      </a:r>
                      <a:r>
                        <a:rPr kumimoji="1" lang="is-I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0.07x 0.81 = 0.057   (</a:t>
                      </a:r>
                      <a:r>
                        <a:rPr kumimoji="1" lang="is-I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caving fraction: 0.013) </a:t>
                      </a:r>
                      <a:r>
                        <a:rPr kumimoji="1" lang="is-IS" altLang="ja-JP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6990312" y="17277"/>
            <a:ext cx="2154168" cy="24622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altLang="ja-JP" sz="1000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1000" dirty="0" smtClean="0">
                <a:solidFill>
                  <a:prstClr val="black"/>
                </a:solidFill>
                <a:latin typeface="Calibri"/>
                <a:ea typeface="ＭＳ Ｐゴシック"/>
              </a:rPr>
              <a:t>ILC </a:t>
            </a:r>
            <a:r>
              <a:rPr lang="en-US" altLang="ja-JP" sz="1000" dirty="0" smtClean="0">
                <a:solidFill>
                  <a:prstClr val="black"/>
                </a:solidFill>
                <a:latin typeface="Calibri"/>
                <a:ea typeface="ＭＳ Ｐゴシック"/>
              </a:rPr>
              <a:t>Cost Reduction Proposal 160711b </a:t>
            </a:r>
            <a:endParaRPr lang="ja-JP" altLang="en-US" sz="1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126500" y="6528340"/>
            <a:ext cx="2133600" cy="365125"/>
          </a:xfrm>
        </p:spPr>
        <p:txBody>
          <a:bodyPr anchor="ctr"/>
          <a:lstStyle/>
          <a:p>
            <a:r>
              <a:rPr kumimoji="1" lang="en-US" altLang="ja-JP" dirty="0" smtClean="0"/>
              <a:t>17/02/05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897128" y="6541570"/>
            <a:ext cx="2133600" cy="365125"/>
          </a:xfrm>
        </p:spPr>
        <p:txBody>
          <a:bodyPr/>
          <a:lstStyle/>
          <a:p>
            <a:fld id="{F44D870D-10EF-614D-A0D4-F1C942B786C3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917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8964"/>
          </a:xfrm>
        </p:spPr>
        <p:txBody>
          <a:bodyPr/>
          <a:lstStyle/>
          <a:p>
            <a:r>
              <a:rPr lang="en-US" altLang="ja-JP" b="1" dirty="0" smtClean="0"/>
              <a:t>ILC </a:t>
            </a:r>
            <a:r>
              <a:rPr kumimoji="1" lang="en-US" altLang="ja-JP" b="1" dirty="0" smtClean="0"/>
              <a:t>Staging Options </a:t>
            </a:r>
            <a:endParaRPr kumimoji="1" lang="ja-JP" altLang="en-US" b="1" dirty="0"/>
          </a:p>
        </p:txBody>
      </p:sp>
      <p:pic>
        <p:nvPicPr>
          <p:cNvPr id="5" name="図 4" descr="画面の領域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5" b="18139"/>
          <a:stretch/>
        </p:blipFill>
        <p:spPr>
          <a:xfrm>
            <a:off x="2194789" y="5239001"/>
            <a:ext cx="5702423" cy="515962"/>
          </a:xfrm>
          <a:prstGeom prst="rect">
            <a:avLst/>
          </a:prstGeom>
          <a:ln>
            <a:noFill/>
          </a:ln>
        </p:spPr>
      </p:pic>
      <p:pic>
        <p:nvPicPr>
          <p:cNvPr id="7" name="図 6" descr="画面の領域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89" y="1539394"/>
            <a:ext cx="5728879" cy="10409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66FF"/>
            </a:solidFill>
          </a:ln>
          <a:effectLst/>
        </p:spPr>
      </p:pic>
      <p:grpSp>
        <p:nvGrpSpPr>
          <p:cNvPr id="8" name="グループ化 54"/>
          <p:cNvGrpSpPr/>
          <p:nvPr/>
        </p:nvGrpSpPr>
        <p:grpSpPr>
          <a:xfrm>
            <a:off x="2181561" y="4236999"/>
            <a:ext cx="5702423" cy="710950"/>
            <a:chOff x="2572272" y="5216002"/>
            <a:chExt cx="6228073" cy="543349"/>
          </a:xfrm>
        </p:grpSpPr>
        <p:pic>
          <p:nvPicPr>
            <p:cNvPr id="9" name="図 8" descr="画面の領域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272" y="5336349"/>
              <a:ext cx="6228073" cy="423002"/>
            </a:xfrm>
            <a:prstGeom prst="rect">
              <a:avLst/>
            </a:prstGeom>
          </p:spPr>
        </p:pic>
        <p:cxnSp>
          <p:nvCxnSpPr>
            <p:cNvPr id="10" name="直線矢印コネクタ 9"/>
            <p:cNvCxnSpPr/>
            <p:nvPr/>
          </p:nvCxnSpPr>
          <p:spPr>
            <a:xfrm>
              <a:off x="5533125" y="5216002"/>
              <a:ext cx="1022134" cy="309263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 flipH="1">
              <a:off x="4446604" y="5361811"/>
              <a:ext cx="1828" cy="173854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図 12" descr="画面の領域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10" y="3087047"/>
            <a:ext cx="5774116" cy="98729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90548" y="1826265"/>
            <a:ext cx="1473067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TDR: 500 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7516" y="2723322"/>
            <a:ext cx="177874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Staging</a:t>
            </a:r>
            <a:r>
              <a:rPr kumimoji="1" lang="en-US" altLang="ja-JP" dirty="0" smtClean="0"/>
              <a:t>: 250 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6993" y="3350539"/>
            <a:ext cx="9886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Option F</a:t>
            </a:r>
          </a:p>
          <a:p>
            <a:r>
              <a:rPr lang="en-US" altLang="ja-JP" dirty="0" smtClean="0">
                <a:solidFill>
                  <a:srgbClr val="3366FF"/>
                </a:solidFill>
              </a:rPr>
              <a:t>(Case 2)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1180" y="4274059"/>
            <a:ext cx="99528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Option E</a:t>
            </a:r>
          </a:p>
          <a:p>
            <a:r>
              <a:rPr lang="en-US" altLang="ja-JP" dirty="0" smtClean="0">
                <a:solidFill>
                  <a:srgbClr val="3366FF"/>
                </a:solidFill>
              </a:rPr>
              <a:t>(Case 2)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6993" y="5203999"/>
            <a:ext cx="1024589" cy="369332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Option D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1180" y="5926127"/>
            <a:ext cx="1005654" cy="646331"/>
          </a:xfrm>
          <a:prstGeom prst="rect">
            <a:avLst/>
          </a:prstGeom>
          <a:solidFill>
            <a:srgbClr val="D7E4BD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Option C</a:t>
            </a:r>
          </a:p>
          <a:p>
            <a:r>
              <a:rPr lang="en-US" altLang="ja-JP" dirty="0" smtClean="0">
                <a:solidFill>
                  <a:srgbClr val="3366FF"/>
                </a:solidFill>
              </a:rPr>
              <a:t>(</a:t>
            </a:r>
            <a:r>
              <a:rPr lang="en-US" altLang="ja-JP" dirty="0" smtClean="0">
                <a:solidFill>
                  <a:srgbClr val="FF0000"/>
                </a:solidFill>
              </a:rPr>
              <a:t>Case 1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23" name="図 22" descr="画面の領域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1" t="41262" r="17983" b="18140"/>
          <a:stretch/>
        </p:blipFill>
        <p:spPr>
          <a:xfrm>
            <a:off x="3055712" y="6257698"/>
            <a:ext cx="3796496" cy="3941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73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2263"/>
            <a:ext cx="8229600" cy="849982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sym typeface="Wingdings"/>
              </a:rPr>
              <a:t>Options for </a:t>
            </a:r>
            <a:r>
              <a:rPr kumimoji="1" lang="en-US" altLang="ja-JP" b="1" dirty="0" smtClean="0">
                <a:sym typeface="Wingdings"/>
              </a:rPr>
              <a:t>Staging at 2x125 </a:t>
            </a:r>
            <a:r>
              <a:rPr kumimoji="1" lang="en-US" altLang="ja-JP" b="1" dirty="0" err="1" smtClean="0">
                <a:sym typeface="Wingdings"/>
              </a:rPr>
              <a:t>GeV</a:t>
            </a:r>
            <a:endParaRPr kumimoji="1" lang="ja-JP" altLang="en-US" b="1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776961"/>
              </p:ext>
            </p:extLst>
          </p:nvPr>
        </p:nvGraphicFramePr>
        <p:xfrm>
          <a:off x="83450" y="828452"/>
          <a:ext cx="8981992" cy="5562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122"/>
                <a:gridCol w="926564"/>
                <a:gridCol w="1033993"/>
                <a:gridCol w="5831313"/>
              </a:tblGrid>
              <a:tr h="755488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ACC.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[</a:t>
                      </a:r>
                      <a:r>
                        <a:rPr kumimoji="1" lang="en-US" altLang="ja-JP" dirty="0" err="1" smtClean="0"/>
                        <a:t>GeV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Tunnel</a:t>
                      </a:r>
                      <a:r>
                        <a:rPr kumimoji="1" lang="en-US" altLang="ja-JP" baseline="0" dirty="0" smtClean="0"/>
                        <a:t> </a:t>
                      </a:r>
                    </a:p>
                    <a:p>
                      <a:pPr algn="ctr"/>
                      <a:r>
                        <a:rPr kumimoji="1" lang="en-US" altLang="ja-JP" baseline="0" dirty="0" smtClean="0"/>
                        <a:t>[</a:t>
                      </a:r>
                      <a:r>
                        <a:rPr kumimoji="1" lang="en-US" altLang="ja-JP" baseline="0" dirty="0" err="1" smtClean="0"/>
                        <a:t>GeV</a:t>
                      </a:r>
                      <a:r>
                        <a:rPr kumimoji="1" lang="en-US" altLang="ja-JP" baseline="0" dirty="0" smtClean="0"/>
                        <a:t>]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Feature 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4377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TDR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 x 250 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 x 250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TDR-2013 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7554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TDR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updated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 x 250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 x 250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ML </a:t>
                      </a:r>
                      <a:r>
                        <a:rPr kumimoji="1" lang="en-US" altLang="ja-JP" u="none" dirty="0" smtClean="0"/>
                        <a:t>tunnel</a:t>
                      </a:r>
                      <a:r>
                        <a:rPr kumimoji="1" lang="en-US" altLang="ja-JP" u="none" baseline="0" dirty="0" smtClean="0"/>
                        <a:t> width </a:t>
                      </a:r>
                      <a:r>
                        <a:rPr kumimoji="1" lang="en-US" altLang="ja-JP" u="sng" baseline="0" dirty="0" smtClean="0"/>
                        <a:t>11 </a:t>
                      </a:r>
                      <a:r>
                        <a:rPr kumimoji="1" lang="en-US" altLang="ja-JP" u="sng" baseline="0" dirty="0" smtClean="0">
                          <a:sym typeface="Wingdings"/>
                        </a:rPr>
                        <a:t> 9.5 m</a:t>
                      </a:r>
                      <a:r>
                        <a:rPr kumimoji="1" lang="en-US" altLang="ja-JP" baseline="0" dirty="0" smtClean="0">
                          <a:sym typeface="Wingdings"/>
                        </a:rPr>
                        <a:t>, &amp; center-wall 3.5  1.5 m</a:t>
                      </a:r>
                    </a:p>
                    <a:p>
                      <a:r>
                        <a:rPr kumimoji="1" lang="en-US" altLang="ja-JP" baseline="0" dirty="0" smtClean="0">
                          <a:sym typeface="Wingdings"/>
                        </a:rPr>
                        <a:t>Detector hall access w/ vertical shafts</a:t>
                      </a:r>
                    </a:p>
                    <a:p>
                      <a:r>
                        <a:rPr kumimoji="1" lang="en-US" altLang="ja-JP" baseline="0" dirty="0" smtClean="0">
                          <a:sym typeface="Wingdings"/>
                        </a:rPr>
                        <a:t>No ML-tunnel extension (of 1.4 km), respecting G-upgrade 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7554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0090"/>
                          </a:solidFill>
                        </a:rPr>
                        <a:t>Opt.</a:t>
                      </a:r>
                      <a:r>
                        <a:rPr kumimoji="1" lang="en-US" altLang="ja-JP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kumimoji="1" lang="en-US" altLang="ja-JP" baseline="0" dirty="0" smtClean="0">
                          <a:solidFill>
                            <a:srgbClr val="000090"/>
                          </a:solidFill>
                        </a:rPr>
                        <a:t>F</a:t>
                      </a:r>
                    </a:p>
                    <a:p>
                      <a:pPr algn="ctr"/>
                      <a:r>
                        <a:rPr kumimoji="1" lang="en-US" altLang="ja-JP" baseline="0" dirty="0" smtClean="0">
                          <a:solidFill>
                            <a:srgbClr val="000090"/>
                          </a:solidFill>
                        </a:rPr>
                        <a:t>(Case 2)</a:t>
                      </a:r>
                      <a:endParaRPr kumimoji="1" lang="ja-JP" altLang="en-US" dirty="0">
                        <a:solidFill>
                          <a:srgbClr val="00009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0090"/>
                          </a:solidFill>
                        </a:rPr>
                        <a:t>2 x 125</a:t>
                      </a:r>
                      <a:endParaRPr kumimoji="1" lang="ja-JP" altLang="en-US" dirty="0">
                        <a:solidFill>
                          <a:srgbClr val="00009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0090"/>
                          </a:solidFill>
                        </a:rPr>
                        <a:t>2 x 250</a:t>
                      </a:r>
                      <a:endParaRPr kumimoji="1" lang="ja-JP" altLang="en-US" dirty="0">
                        <a:solidFill>
                          <a:srgbClr val="00009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ML</a:t>
                      </a: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</a:rPr>
                        <a:t> distributed </a:t>
                      </a:r>
                      <a:r>
                        <a:rPr kumimoji="1" lang="en-US" altLang="ja-JP" baseline="0" dirty="0" smtClean="0">
                          <a:solidFill>
                            <a:srgbClr val="000090"/>
                          </a:solidFill>
                        </a:rPr>
                        <a:t>+ Full (air-conditioned) tunnel  </a:t>
                      </a:r>
                    </a:p>
                    <a:p>
                      <a:r>
                        <a:rPr kumimoji="1" lang="en-US" altLang="ja-JP" baseline="0" dirty="0" smtClean="0">
                          <a:solidFill>
                            <a:srgbClr val="000090"/>
                          </a:solidFill>
                          <a:sym typeface="Wingdings"/>
                        </a:rPr>
                        <a:t> B</a:t>
                      </a:r>
                      <a:r>
                        <a:rPr kumimoji="1" lang="en-US" altLang="ja-JP" baseline="0" dirty="0" smtClean="0">
                          <a:solidFill>
                            <a:srgbClr val="000090"/>
                          </a:solidFill>
                        </a:rPr>
                        <a:t>eam transport line cost  (to be added) </a:t>
                      </a:r>
                      <a:endParaRPr kumimoji="1" lang="ja-JP" altLang="en-US" dirty="0">
                        <a:solidFill>
                          <a:srgbClr val="000090"/>
                        </a:solidFill>
                      </a:endParaRPr>
                    </a:p>
                  </a:txBody>
                  <a:tcPr anchor="ctr"/>
                </a:tc>
              </a:tr>
              <a:tr h="7554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8000"/>
                          </a:solidFill>
                        </a:rPr>
                        <a:t>Opt.</a:t>
                      </a:r>
                      <a:r>
                        <a:rPr kumimoji="1" lang="en-US" altLang="ja-JP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kumimoji="1" lang="en-US" altLang="ja-JP" baseline="0" dirty="0" smtClean="0">
                          <a:solidFill>
                            <a:srgbClr val="008000"/>
                          </a:solidFill>
                        </a:rPr>
                        <a:t>E</a:t>
                      </a:r>
                    </a:p>
                    <a:p>
                      <a:pPr algn="ctr"/>
                      <a:r>
                        <a:rPr kumimoji="1" lang="en-US" altLang="ja-JP" baseline="0" dirty="0" smtClean="0">
                          <a:solidFill>
                            <a:srgbClr val="008000"/>
                          </a:solidFill>
                        </a:rPr>
                        <a:t>(Case 2)</a:t>
                      </a:r>
                      <a:endParaRPr kumimoji="1" lang="ja-JP" altLang="en-US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8000"/>
                          </a:solidFill>
                        </a:rPr>
                        <a:t>2 x 125</a:t>
                      </a:r>
                      <a:endParaRPr kumimoji="1" lang="ja-JP" altLang="en-US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8000"/>
                          </a:solidFill>
                        </a:rPr>
                        <a:t>2 x 250</a:t>
                      </a:r>
                      <a:endParaRPr kumimoji="1" lang="ja-JP" altLang="en-US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ML</a:t>
                      </a: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</a:rPr>
                        <a:t> upstream</a:t>
                      </a:r>
                      <a:r>
                        <a:rPr kumimoji="1" lang="en-US" altLang="ja-JP" baseline="0" dirty="0" smtClean="0">
                          <a:solidFill>
                            <a:srgbClr val="008000"/>
                          </a:solidFill>
                        </a:rPr>
                        <a:t> + Full (air-conditioned) tunnel  </a:t>
                      </a:r>
                    </a:p>
                    <a:p>
                      <a:r>
                        <a:rPr kumimoji="1" lang="en-US" altLang="ja-JP" baseline="0" dirty="0" smtClean="0">
                          <a:solidFill>
                            <a:srgbClr val="008000"/>
                          </a:solidFill>
                          <a:sym typeface="Wingdings"/>
                        </a:rPr>
                        <a:t> B</a:t>
                      </a:r>
                      <a:r>
                        <a:rPr kumimoji="1" lang="en-US" altLang="ja-JP" baseline="0" dirty="0" smtClean="0">
                          <a:solidFill>
                            <a:srgbClr val="008000"/>
                          </a:solidFill>
                        </a:rPr>
                        <a:t>eam transport line cost  (to be added) </a:t>
                      </a:r>
                      <a:endParaRPr kumimoji="1" lang="ja-JP" altLang="en-US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  <a:tr h="7554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</a:rPr>
                        <a:t>Opt. D</a:t>
                      </a:r>
                      <a:endParaRPr kumimoji="1" lang="ja-JP" altLang="en-US" dirty="0">
                        <a:solidFill>
                          <a:srgbClr val="33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</a:rPr>
                        <a:t>2 x 125</a:t>
                      </a:r>
                      <a:endParaRPr kumimoji="1" lang="ja-JP" altLang="en-US" dirty="0">
                        <a:solidFill>
                          <a:srgbClr val="33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</a:rPr>
                        <a:t>2 x 250</a:t>
                      </a:r>
                      <a:endParaRPr kumimoji="1" lang="ja-JP" altLang="en-US" dirty="0">
                        <a:solidFill>
                          <a:srgbClr val="33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</a:rPr>
                        <a:t>Simple (no</a:t>
                      </a:r>
                      <a:r>
                        <a:rPr kumimoji="1" lang="en-US" altLang="ja-JP" baseline="0" dirty="0" smtClean="0">
                          <a:solidFill>
                            <a:srgbClr val="3366FF"/>
                          </a:solidFill>
                        </a:rPr>
                        <a:t> air-conditioned</a:t>
                      </a:r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</a:rPr>
                        <a:t> empty tunnel +  </a:t>
                      </a: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ML</a:t>
                      </a: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</a:rPr>
                        <a:t> downstream  </a:t>
                      </a:r>
                    </a:p>
                    <a:p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  <a:sym typeface="Wingdings"/>
                        </a:rPr>
                        <a:t> </a:t>
                      </a:r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</a:rPr>
                        <a:t>RTML,</a:t>
                      </a:r>
                      <a:r>
                        <a:rPr kumimoji="1" lang="en-US" altLang="ja-JP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</a:rPr>
                        <a:t>Circular</a:t>
                      </a:r>
                      <a:r>
                        <a:rPr kumimoji="1" lang="en-US" altLang="ja-JP" baseline="0" dirty="0" smtClean="0">
                          <a:solidFill>
                            <a:srgbClr val="3366FF"/>
                          </a:solidFill>
                        </a:rPr>
                        <a:t>/U-turn</a:t>
                      </a:r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</a:rPr>
                        <a:t> Tunnel duplicated</a:t>
                      </a:r>
                      <a:endParaRPr kumimoji="1" lang="ja-JP" altLang="en-US" dirty="0">
                        <a:solidFill>
                          <a:srgbClr val="3366FF"/>
                        </a:solidFill>
                      </a:endParaRPr>
                    </a:p>
                  </a:txBody>
                  <a:tcPr anchor="ctr"/>
                </a:tc>
              </a:tr>
              <a:tr h="10792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660066"/>
                          </a:solidFill>
                        </a:rPr>
                        <a:t>Opt.</a:t>
                      </a:r>
                      <a:r>
                        <a:rPr kumimoji="1" lang="en-US" altLang="ja-JP" baseline="0" dirty="0" smtClean="0">
                          <a:solidFill>
                            <a:srgbClr val="660066"/>
                          </a:solidFill>
                        </a:rPr>
                        <a:t> </a:t>
                      </a:r>
                      <a:r>
                        <a:rPr kumimoji="1" lang="en-US" altLang="ja-JP" baseline="0" dirty="0" smtClean="0">
                          <a:solidFill>
                            <a:srgbClr val="660066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kumimoji="1" lang="en-US" altLang="ja-JP" baseline="0" dirty="0" smtClean="0">
                          <a:solidFill>
                            <a:srgbClr val="660066"/>
                          </a:solidFill>
                        </a:rPr>
                        <a:t>(Case 1)</a:t>
                      </a:r>
                      <a:endParaRPr kumimoji="1" lang="ja-JP" altLang="en-US" dirty="0">
                        <a:solidFill>
                          <a:srgbClr val="66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660066"/>
                          </a:solidFill>
                        </a:rPr>
                        <a:t>2 x 125</a:t>
                      </a:r>
                      <a:endParaRPr kumimoji="1" lang="ja-JP" altLang="en-US" dirty="0">
                        <a:solidFill>
                          <a:srgbClr val="66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660066"/>
                          </a:solidFill>
                        </a:rPr>
                        <a:t>2 x 125 </a:t>
                      </a:r>
                      <a:endParaRPr kumimoji="1" lang="ja-JP" altLang="en-US" dirty="0">
                        <a:solidFill>
                          <a:srgbClr val="66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660066"/>
                          </a:solidFill>
                        </a:rPr>
                        <a:t>Min. 2</a:t>
                      </a:r>
                      <a:r>
                        <a:rPr kumimoji="1" lang="en-US" altLang="ja-JP" baseline="0" dirty="0" smtClean="0">
                          <a:solidFill>
                            <a:srgbClr val="660066"/>
                          </a:solidFill>
                        </a:rPr>
                        <a:t> x 125 </a:t>
                      </a:r>
                      <a:r>
                        <a:rPr kumimoji="1" lang="en-US" altLang="ja-JP" baseline="0" dirty="0" err="1" smtClean="0">
                          <a:solidFill>
                            <a:srgbClr val="660066"/>
                          </a:solidFill>
                        </a:rPr>
                        <a:t>GeV</a:t>
                      </a:r>
                      <a:r>
                        <a:rPr kumimoji="1" lang="en-US" altLang="ja-JP" dirty="0" smtClean="0">
                          <a:solidFill>
                            <a:srgbClr val="660066"/>
                          </a:solidFill>
                        </a:rPr>
                        <a:t> w/ no add. tunnel</a:t>
                      </a:r>
                      <a:r>
                        <a:rPr kumimoji="1" lang="en-US" altLang="ja-JP" baseline="0" dirty="0" smtClean="0">
                          <a:solidFill>
                            <a:srgbClr val="660066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rgbClr val="660066"/>
                          </a:solidFill>
                        </a:rPr>
                        <a:t>for</a:t>
                      </a:r>
                      <a:r>
                        <a:rPr kumimoji="1" lang="en-US" altLang="ja-JP" baseline="0" dirty="0" smtClean="0">
                          <a:solidFill>
                            <a:srgbClr val="660066"/>
                          </a:solidFill>
                        </a:rPr>
                        <a:t> H.E. extension</a:t>
                      </a:r>
                      <a:endParaRPr kumimoji="1" lang="en-US" altLang="ja-JP" dirty="0" smtClean="0">
                        <a:solidFill>
                          <a:srgbClr val="660066"/>
                        </a:solidFill>
                      </a:endParaRPr>
                    </a:p>
                    <a:p>
                      <a:r>
                        <a:rPr kumimoji="1" lang="en-US" altLang="ja-JP" baseline="0" dirty="0" smtClean="0">
                          <a:solidFill>
                            <a:srgbClr val="660066"/>
                          </a:solidFill>
                          <a:sym typeface="Wingdings"/>
                        </a:rPr>
                        <a:t>Minor a</a:t>
                      </a:r>
                      <a:r>
                        <a:rPr kumimoji="1" lang="en-US" altLang="ja-JP" baseline="0" dirty="0" smtClean="0">
                          <a:solidFill>
                            <a:srgbClr val="660066"/>
                          </a:solidFill>
                        </a:rPr>
                        <a:t>dditional tunnel (~ 500 m) included for future energy-upgrade work, to be possible in parallel  to the continuous 250 </a:t>
                      </a:r>
                      <a:r>
                        <a:rPr kumimoji="1" lang="en-US" altLang="ja-JP" baseline="0" dirty="0" err="1" smtClean="0">
                          <a:solidFill>
                            <a:srgbClr val="660066"/>
                          </a:solidFill>
                        </a:rPr>
                        <a:t>GeV</a:t>
                      </a:r>
                      <a:r>
                        <a:rPr kumimoji="1" lang="en-US" altLang="ja-JP" baseline="0" dirty="0" smtClean="0">
                          <a:solidFill>
                            <a:srgbClr val="660066"/>
                          </a:solidFill>
                        </a:rPr>
                        <a:t>  run.  </a:t>
                      </a:r>
                      <a:endParaRPr kumimoji="1" lang="ja-JP" altLang="en-US" dirty="0">
                        <a:solidFill>
                          <a:srgbClr val="66006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17/02/05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870D-10EF-614D-A0D4-F1C942B786C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95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4288" y="486317"/>
            <a:ext cx="8229600" cy="1326165"/>
          </a:xfrm>
        </p:spPr>
        <p:txBody>
          <a:bodyPr>
            <a:noAutofit/>
          </a:bodyPr>
          <a:lstStyle/>
          <a:p>
            <a:r>
              <a:rPr lang="en-US" altLang="ja-JP" sz="3200" b="1" dirty="0">
                <a:solidFill>
                  <a:srgbClr val="008000"/>
                </a:solidFill>
              </a:rPr>
              <a:t>Round Table Panel </a:t>
            </a:r>
            <a:r>
              <a:rPr lang="en-US" altLang="ja-JP" sz="3200" b="1" dirty="0" smtClean="0">
                <a:solidFill>
                  <a:srgbClr val="008000"/>
                </a:solidFill>
              </a:rPr>
              <a:t>Discussion and Topics</a:t>
            </a:r>
            <a:r>
              <a:rPr lang="en-US" altLang="ja-JP" sz="3200" u="sng" dirty="0" smtClean="0">
                <a:solidFill>
                  <a:srgbClr val="008000"/>
                </a:solidFill>
              </a:rPr>
              <a:t/>
            </a:r>
            <a:br>
              <a:rPr lang="en-US" altLang="ja-JP" sz="3200" u="sng" dirty="0" smtClean="0">
                <a:solidFill>
                  <a:srgbClr val="008000"/>
                </a:solidFill>
              </a:rPr>
            </a:br>
            <a:r>
              <a:rPr lang="en-US" altLang="ja-JP" sz="3200" u="sng" dirty="0" smtClean="0"/>
              <a:t>Energy </a:t>
            </a:r>
            <a:r>
              <a:rPr lang="en-US" altLang="ja-JP" sz="3200" u="sng" dirty="0"/>
              <a:t>and Luminosity Frontier SRF R&amp;D </a:t>
            </a:r>
            <a:r>
              <a:rPr lang="en-US" altLang="ja-JP" sz="3200" u="sng" dirty="0" smtClean="0"/>
              <a:t/>
            </a:r>
            <a:br>
              <a:rPr lang="en-US" altLang="ja-JP" sz="3200" u="sng" dirty="0" smtClean="0"/>
            </a:br>
            <a:r>
              <a:rPr lang="en-US" altLang="ja-JP" sz="2400" dirty="0" smtClean="0"/>
              <a:t>Session </a:t>
            </a:r>
            <a:r>
              <a:rPr lang="en-US" altLang="ja-JP" sz="2400" dirty="0"/>
              <a:t>1: Cost </a:t>
            </a:r>
            <a:r>
              <a:rPr lang="en-US" altLang="ja-JP" sz="2400" dirty="0" smtClean="0"/>
              <a:t>Round Tables </a:t>
            </a:r>
            <a:r>
              <a:rPr lang="en-US" altLang="ja-JP" sz="2400" dirty="0"/>
              <a:t>– H. </a:t>
            </a:r>
            <a:r>
              <a:rPr lang="en-US" altLang="ja-JP" sz="2400" dirty="0" err="1"/>
              <a:t>Padamsee</a:t>
            </a:r>
            <a:r>
              <a:rPr lang="en-US" altLang="ja-JP" sz="2400" dirty="0"/>
              <a:t> 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71240"/>
            <a:ext cx="8229600" cy="4564283"/>
          </a:xfrm>
          <a:ln>
            <a:solidFill>
              <a:srgbClr val="3366FF"/>
            </a:solidFill>
          </a:ln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 startAt="9"/>
            </a:pPr>
            <a:r>
              <a:rPr lang="en-US" altLang="ja-JP" dirty="0"/>
              <a:t>What are the pros and cons for long term cost reduction via </a:t>
            </a:r>
            <a:r>
              <a:rPr lang="en-US" altLang="ja-JP" dirty="0" err="1"/>
              <a:t>Nb</a:t>
            </a:r>
            <a:r>
              <a:rPr lang="en-US" altLang="ja-JP" dirty="0"/>
              <a:t> materials using </a:t>
            </a:r>
            <a:r>
              <a:rPr lang="en-US" altLang="ja-JP" dirty="0">
                <a:solidFill>
                  <a:srgbClr val="3366FF"/>
                </a:solidFill>
              </a:rPr>
              <a:t>large grain </a:t>
            </a:r>
            <a:r>
              <a:rPr lang="en-US" altLang="ja-JP" dirty="0" err="1">
                <a:solidFill>
                  <a:srgbClr val="3366FF"/>
                </a:solidFill>
              </a:rPr>
              <a:t>Nb</a:t>
            </a:r>
            <a:r>
              <a:rPr lang="en-US" altLang="ja-JP" dirty="0"/>
              <a:t>?    What are the best case and worst case scenarios for total cost reduction. Also, single cell cavities of explosion bonded </a:t>
            </a:r>
            <a:r>
              <a:rPr lang="en-US" altLang="ja-JP" dirty="0" err="1"/>
              <a:t>Nb</a:t>
            </a:r>
            <a:r>
              <a:rPr lang="en-US" altLang="ja-JP" dirty="0"/>
              <a:t>-­‐Cu have been fabricated and tested to 40 MV/m.  What is the anticipated material and fabrication cost saving of using explosion bonded </a:t>
            </a:r>
            <a:r>
              <a:rPr lang="en-US" altLang="ja-JP" dirty="0" err="1"/>
              <a:t>Nb</a:t>
            </a:r>
            <a:r>
              <a:rPr lang="en-US" altLang="ja-JP" dirty="0"/>
              <a:t>-­‐Cu over </a:t>
            </a:r>
            <a:r>
              <a:rPr lang="en-US" altLang="ja-JP" dirty="0" err="1"/>
              <a:t>Nb</a:t>
            </a:r>
            <a:r>
              <a:rPr lang="en-US" altLang="ja-JP" dirty="0"/>
              <a:t>?   </a:t>
            </a:r>
            <a:r>
              <a:rPr lang="en-US" altLang="ja-JP" dirty="0" smtClean="0">
                <a:sym typeface="Wingdings"/>
              </a:rPr>
              <a:t></a:t>
            </a:r>
            <a:r>
              <a:rPr lang="en-US" altLang="ja-JP" b="1" dirty="0" smtClean="0"/>
              <a:t>(</a:t>
            </a:r>
            <a:r>
              <a:rPr lang="en-US" altLang="ja-JP" b="1" dirty="0" err="1"/>
              <a:t>Geng</a:t>
            </a:r>
            <a:r>
              <a:rPr lang="en-US" altLang="ja-JP" b="1" dirty="0"/>
              <a:t>,  C.  Reece, Yamamoto)</a:t>
            </a:r>
            <a:r>
              <a:rPr lang="en-US" altLang="ja-JP" dirty="0"/>
              <a:t>   </a:t>
            </a:r>
            <a:endParaRPr lang="ja-JP" altLang="ja-JP" dirty="0"/>
          </a:p>
          <a:p>
            <a:pPr marL="0" lvl="0" indent="0">
              <a:lnSpc>
                <a:spcPct val="120000"/>
              </a:lnSpc>
              <a:buNone/>
            </a:pPr>
            <a:r>
              <a:rPr lang="en-US" altLang="ja-JP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770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13740"/>
          </a:xfrm>
          <a:custGeom>
            <a:avLst/>
            <a:gdLst/>
            <a:ahLst/>
            <a:cxnLst/>
            <a:rect l="l" t="t" r="r" b="b"/>
            <a:pathLst>
              <a:path w="9144000" h="713740">
                <a:moveTo>
                  <a:pt x="0" y="713232"/>
                </a:moveTo>
                <a:lnTo>
                  <a:pt x="9144000" y="713232"/>
                </a:lnTo>
                <a:lnTo>
                  <a:pt x="9144000" y="0"/>
                </a:lnTo>
                <a:lnTo>
                  <a:pt x="0" y="0"/>
                </a:lnTo>
                <a:lnTo>
                  <a:pt x="0" y="713232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164" y="15884"/>
            <a:ext cx="815085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 smtClean="0">
                <a:cs typeface="Tahoma"/>
              </a:rPr>
              <a:t>Niobium </a:t>
            </a:r>
            <a:r>
              <a:rPr sz="4000" b="1" dirty="0">
                <a:cs typeface="Tahoma"/>
              </a:rPr>
              <a:t>material </a:t>
            </a:r>
            <a:r>
              <a:rPr sz="4000" b="1" spc="-10" dirty="0" smtClean="0">
                <a:cs typeface="Tahoma"/>
              </a:rPr>
              <a:t>preparation</a:t>
            </a:r>
            <a:endParaRPr sz="4000" b="1" dirty="0"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241" y="4392295"/>
            <a:ext cx="1160145" cy="21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300" spc="-25" dirty="0">
                <a:solidFill>
                  <a:prstClr val="black"/>
                </a:solidFill>
                <a:latin typeface="Tahoma"/>
                <a:cs typeface="Tahoma"/>
              </a:rPr>
              <a:t>Total, </a:t>
            </a:r>
            <a:r>
              <a:rPr sz="1300" b="1" spc="-5" dirty="0">
                <a:solidFill>
                  <a:prstClr val="black"/>
                </a:solidFill>
                <a:latin typeface="Tahoma"/>
                <a:cs typeface="Tahoma"/>
              </a:rPr>
              <a:t>50%</a:t>
            </a:r>
            <a:r>
              <a:rPr sz="1300" b="1" spc="-4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ahoma"/>
                <a:cs typeface="Tahoma"/>
              </a:rPr>
              <a:t>off</a:t>
            </a:r>
            <a:endParaRPr sz="13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7735" y="3919728"/>
            <a:ext cx="2971800" cy="641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44979" y="3947159"/>
            <a:ext cx="2877312" cy="547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44979" y="3947159"/>
            <a:ext cx="2877820" cy="547370"/>
          </a:xfrm>
          <a:custGeom>
            <a:avLst/>
            <a:gdLst/>
            <a:ahLst/>
            <a:cxnLst/>
            <a:rect l="l" t="t" r="r" b="b"/>
            <a:pathLst>
              <a:path w="2877820" h="547370">
                <a:moveTo>
                  <a:pt x="0" y="547115"/>
                </a:moveTo>
                <a:lnTo>
                  <a:pt x="2877312" y="547115"/>
                </a:lnTo>
                <a:lnTo>
                  <a:pt x="2877312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8873" y="4068826"/>
            <a:ext cx="505459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5" dirty="0">
                <a:solidFill>
                  <a:prstClr val="black"/>
                </a:solidFill>
                <a:latin typeface="Tahoma"/>
                <a:cs typeface="Tahoma"/>
              </a:rPr>
              <a:t>In</a:t>
            </a:r>
            <a:r>
              <a:rPr sz="1600" dirty="0">
                <a:solidFill>
                  <a:prstClr val="black"/>
                </a:solidFill>
                <a:latin typeface="Tahoma"/>
                <a:cs typeface="Tahoma"/>
              </a:rPr>
              <a:t>g</a:t>
            </a:r>
            <a:r>
              <a:rPr sz="1600" spc="-5" dirty="0">
                <a:solidFill>
                  <a:prstClr val="black"/>
                </a:solidFill>
                <a:latin typeface="Tahoma"/>
                <a:cs typeface="Tahoma"/>
              </a:rPr>
              <a:t>ot</a:t>
            </a:r>
            <a:endParaRPr sz="16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20767" y="3919728"/>
            <a:ext cx="2973324" cy="641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68011" y="3947159"/>
            <a:ext cx="2878836" cy="547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68011" y="3947159"/>
            <a:ext cx="2879090" cy="547370"/>
          </a:xfrm>
          <a:custGeom>
            <a:avLst/>
            <a:gdLst/>
            <a:ahLst/>
            <a:cxnLst/>
            <a:rect l="l" t="t" r="r" b="b"/>
            <a:pathLst>
              <a:path w="2879090" h="547370">
                <a:moveTo>
                  <a:pt x="0" y="547115"/>
                </a:moveTo>
                <a:lnTo>
                  <a:pt x="2878836" y="547115"/>
                </a:lnTo>
                <a:lnTo>
                  <a:pt x="2878836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ln w="9144">
            <a:solidFill>
              <a:srgbClr val="5C71B1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0176" y="3970401"/>
            <a:ext cx="2591435" cy="40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70"/>
              </a:lnSpc>
            </a:pPr>
            <a:r>
              <a:rPr lang="en-US" sz="1600" spc="-5" dirty="0" smtClean="0">
                <a:solidFill>
                  <a:prstClr val="black"/>
                </a:solidFill>
                <a:latin typeface="Tahoma"/>
                <a:cs typeface="Tahoma"/>
              </a:rPr>
              <a:t>Sheeting / tubing</a:t>
            </a:r>
            <a:endParaRPr sz="16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lnSpc>
                <a:spcPts val="1290"/>
              </a:lnSpc>
            </a:pPr>
            <a:r>
              <a:rPr sz="1200" spc="-5" dirty="0">
                <a:solidFill>
                  <a:prstClr val="black"/>
                </a:solidFill>
                <a:latin typeface="Tahoma"/>
                <a:cs typeface="Tahoma"/>
              </a:rPr>
              <a:t>(forging, rolling, </a:t>
            </a:r>
            <a:r>
              <a:rPr sz="1200" dirty="0">
                <a:solidFill>
                  <a:prstClr val="black"/>
                </a:solidFill>
                <a:latin typeface="Tahoma"/>
                <a:cs typeface="Tahoma"/>
              </a:rPr>
              <a:t>slicing, </a:t>
            </a:r>
            <a:r>
              <a:rPr sz="1200" spc="-5" dirty="0">
                <a:solidFill>
                  <a:prstClr val="black"/>
                </a:solidFill>
                <a:latin typeface="Tahoma"/>
                <a:cs typeface="Tahoma"/>
              </a:rPr>
              <a:t>tube</a:t>
            </a:r>
            <a:r>
              <a:rPr sz="12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Tahoma"/>
                <a:cs typeface="Tahoma"/>
              </a:rPr>
              <a:t>forming)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44979" y="4831079"/>
            <a:ext cx="1942702" cy="545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44979" y="4831079"/>
            <a:ext cx="1942702" cy="363561"/>
          </a:xfrm>
          <a:prstGeom prst="rect">
            <a:avLst/>
          </a:prstGeom>
          <a:ln w="9144">
            <a:noFill/>
          </a:ln>
        </p:spPr>
        <p:txBody>
          <a:bodyPr vert="horz" wrap="square" lIns="0" tIns="116205" rIns="0" bIns="0" rtlCol="0">
            <a:spAutoFit/>
          </a:bodyPr>
          <a:lstStyle/>
          <a:p>
            <a:pPr marL="327660">
              <a:spcBef>
                <a:spcPts val="915"/>
              </a:spcBef>
            </a:pPr>
            <a:r>
              <a:rPr sz="1600" spc="-5" dirty="0" smtClean="0">
                <a:solidFill>
                  <a:prstClr val="black"/>
                </a:solidFill>
                <a:latin typeface="Tahoma"/>
                <a:cs typeface="Tahoma"/>
              </a:rPr>
              <a:t>Ingot</a:t>
            </a:r>
            <a:endParaRPr lang="en-US" sz="1600" spc="-5" dirty="0" smtClean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76809" y="4831079"/>
            <a:ext cx="900346" cy="5455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76809" y="4831079"/>
            <a:ext cx="900346" cy="363561"/>
          </a:xfrm>
          <a:prstGeom prst="rect">
            <a:avLst/>
          </a:prstGeom>
          <a:ln w="9144">
            <a:noFill/>
          </a:ln>
        </p:spPr>
        <p:txBody>
          <a:bodyPr vert="horz" wrap="square" lIns="0" tIns="116205" rIns="0" bIns="0" rtlCol="0">
            <a:spAutoFit/>
          </a:bodyPr>
          <a:lstStyle/>
          <a:p>
            <a:pPr marL="212725">
              <a:spcBef>
                <a:spcPts val="915"/>
              </a:spcBef>
            </a:pPr>
            <a:r>
              <a:rPr lang="en-US" sz="1600" spc="-5" dirty="0" smtClean="0">
                <a:solidFill>
                  <a:prstClr val="black"/>
                </a:solidFill>
                <a:latin typeface="Tahoma"/>
                <a:cs typeface="Tahoma"/>
              </a:rPr>
              <a:t>Slicing.</a:t>
            </a:r>
            <a:endParaRPr sz="16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87681" y="4542282"/>
            <a:ext cx="910226" cy="247650"/>
          </a:xfrm>
          <a:custGeom>
            <a:avLst/>
            <a:gdLst/>
            <a:ahLst/>
            <a:cxnLst/>
            <a:rect l="l" t="t" r="r" b="b"/>
            <a:pathLst>
              <a:path w="1695450" h="247650">
                <a:moveTo>
                  <a:pt x="1695450" y="0"/>
                </a:moveTo>
                <a:lnTo>
                  <a:pt x="0" y="247650"/>
                </a:lnTo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26685" y="4533138"/>
            <a:ext cx="2821305" cy="290830"/>
          </a:xfrm>
          <a:custGeom>
            <a:avLst/>
            <a:gdLst/>
            <a:ahLst/>
            <a:cxnLst/>
            <a:rect l="l" t="t" r="r" b="b"/>
            <a:pathLst>
              <a:path w="2821304" h="290829">
                <a:moveTo>
                  <a:pt x="2820923" y="0"/>
                </a:moveTo>
                <a:lnTo>
                  <a:pt x="0" y="290449"/>
                </a:lnTo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54885" y="4545329"/>
            <a:ext cx="3175" cy="252729"/>
          </a:xfrm>
          <a:custGeom>
            <a:avLst/>
            <a:gdLst/>
            <a:ahLst/>
            <a:cxnLst/>
            <a:rect l="l" t="t" r="r" b="b"/>
            <a:pathLst>
              <a:path w="3175" h="252729">
                <a:moveTo>
                  <a:pt x="3175" y="0"/>
                </a:moveTo>
                <a:lnTo>
                  <a:pt x="0" y="252349"/>
                </a:lnTo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7916" y="831850"/>
            <a:ext cx="8606155" cy="259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u="sng" spc="-10" dirty="0">
                <a:solidFill>
                  <a:prstClr val="black"/>
                </a:solidFill>
                <a:latin typeface="Calibri"/>
                <a:cs typeface="Calibri"/>
              </a:rPr>
              <a:t>Motivation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Niobium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material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cost for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fabricating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SRF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cavity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cell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end-groups is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relatively</a:t>
            </a:r>
            <a:r>
              <a:rPr spc="20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high.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130175">
              <a:lnSpc>
                <a:spcPts val="1939"/>
              </a:lnSpc>
              <a:spcBef>
                <a:spcPts val="140"/>
              </a:spcBef>
            </a:pP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If the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ingot purity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manufacturing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method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for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each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part is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optimized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precisely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as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well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as 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satisfying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ILC specification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shown in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the TDR, the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cost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will be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reduced</a:t>
            </a:r>
            <a:r>
              <a:rPr spc="2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significantly.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2050"/>
              </a:lnSpc>
            </a:pPr>
            <a:r>
              <a:rPr u="sng" spc="-10" dirty="0">
                <a:solidFill>
                  <a:prstClr val="black"/>
                </a:solidFill>
                <a:latin typeface="Calibri"/>
                <a:cs typeface="Calibri"/>
              </a:rPr>
              <a:t>Approach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135"/>
              </a:spcBef>
              <a:buFontTx/>
              <a:buChar char="-"/>
              <a:tabLst>
                <a:tab pos="134620" algn="l"/>
              </a:tabLst>
            </a:pP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Optimize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ingot purity with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lower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residual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resistivity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ratio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(RRR)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with accepting specific  residual</a:t>
            </a:r>
            <a:r>
              <a:rPr spc="-8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content.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34620" indent="-121920">
              <a:lnSpc>
                <a:spcPts val="1810"/>
              </a:lnSpc>
              <a:buFontTx/>
              <a:buChar char="-"/>
              <a:tabLst>
                <a:tab pos="134620" algn="l"/>
              </a:tabLst>
            </a:pP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Simplify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manufacturing method such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as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forging,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rolling,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slicing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and tube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forming</a:t>
            </a:r>
            <a:r>
              <a:rPr spc="1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with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</a:pP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small</a:t>
            </a:r>
            <a:r>
              <a:rPr spc="-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loss.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3235" y="5687566"/>
            <a:ext cx="4723130" cy="1130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25470"/>
            <a:r>
              <a:rPr sz="1000" spc="-5" dirty="0">
                <a:solidFill>
                  <a:srgbClr val="888888"/>
                </a:solidFill>
                <a:latin typeface="Calibri"/>
                <a:cs typeface="Calibri"/>
              </a:rPr>
              <a:t>Shin MICHIZONO, ACFA,</a:t>
            </a:r>
            <a:r>
              <a:rPr sz="1000" spc="-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888888"/>
                </a:solidFill>
                <a:latin typeface="Calibri"/>
                <a:cs typeface="Calibri"/>
              </a:rPr>
              <a:t>Jan.19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45160" y="6456070"/>
            <a:ext cx="336296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/>
            <a:r>
              <a:rPr sz="1000" spc="-10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spcBef>
                <a:spcPts val="20"/>
              </a:spcBef>
            </a:pPr>
            <a:r>
              <a:rPr sz="1000" spc="-5" dirty="0">
                <a:solidFill>
                  <a:srgbClr val="888888"/>
                </a:solidFill>
                <a:latin typeface="Calibri"/>
                <a:cs typeface="Calibri"/>
              </a:rPr>
              <a:t>2017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28" name="Picture 1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4746" y="4831079"/>
            <a:ext cx="1704601" cy="13259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709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1456</Words>
  <Application>Microsoft Macintosh PowerPoint</Application>
  <PresentationFormat>画面に合わせる (4:3)</PresentationFormat>
  <Paragraphs>337</Paragraphs>
  <Slides>16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ホワイト</vt:lpstr>
      <vt:lpstr>Contribution to  Round Table Discussions - preliminary draft -</vt:lpstr>
      <vt:lpstr>Round Table Panel Discussion Topics  Energy and Luminosity Frontier SRF R&amp;D  Session 1: Cost Round Tables – H. Padamsee </vt:lpstr>
      <vt:lpstr>ILC 250 GeV Staging Scenario ILC-TDR, V3 Part-II, p. 234. </vt:lpstr>
      <vt:lpstr>ILC Sub-System Cost Fractions ILC-TDR, V3, Part-II, p. 286</vt:lpstr>
      <vt:lpstr>Cost Reduction Estimate w/ Nb and High-Q&amp;G (at KEK)  </vt:lpstr>
      <vt:lpstr>ILC Staging Options </vt:lpstr>
      <vt:lpstr>Options for Staging at 2x125 GeV</vt:lpstr>
      <vt:lpstr>Round Table Panel Discussion and Topics Energy and Luminosity Frontier SRF R&amp;D  Session 1: Cost Round Tables – H. Padamsee </vt:lpstr>
      <vt:lpstr>Niobium material preparation</vt:lpstr>
      <vt:lpstr>FG-Nb rolled or  LG-Nb sliced from Ingot</vt:lpstr>
      <vt:lpstr>Gradient Reached w/ Nb-Ingot Sliced</vt:lpstr>
      <vt:lpstr>Round Table Panel Discussion and Topics Energy and Luminosity Frontier SRF R&amp;D  Session 1: Cost Round Tables – H. Padamsee </vt:lpstr>
      <vt:lpstr>Vertical EP R&amp;D by KEK-Marui G.</vt:lpstr>
      <vt:lpstr>VEP w/ NaOH and Alternate-Current  </vt:lpstr>
      <vt:lpstr>Backup Information  (confidential)  </vt:lpstr>
      <vt:lpstr>Preliminary Cost Estimate for the ILC Staging with 250GeV</vt:lpstr>
    </vt:vector>
  </TitlesOfParts>
  <Company>KEK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 to  Round Table Discussions</dc:title>
  <dc:creator>Yamamoto Akira</dc:creator>
  <cp:lastModifiedBy>Yamamoto Akira</cp:lastModifiedBy>
  <cp:revision>21</cp:revision>
  <dcterms:created xsi:type="dcterms:W3CDTF">2017-02-08T10:32:44Z</dcterms:created>
  <dcterms:modified xsi:type="dcterms:W3CDTF">2017-02-08T14:27:31Z</dcterms:modified>
</cp:coreProperties>
</file>