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1" y="6504213"/>
            <a:ext cx="616187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CD96811-580E-D14E-848A-3B199929E702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0A1865F-A3CE-CE4E-A763-356E66157D22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D176DFD-46AE-2447-9596-64BBC27C253E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495FA908-86A1-1849-8A50-150FE1D188CF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9DBB3-00EC-554B-BB92-2131995A06EE}" type="datetime1">
              <a:rPr lang="en-US"/>
              <a:pPr>
                <a:defRPr/>
              </a:pPr>
              <a:t>2/8/17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3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85811CD4-2FB4-DF48-9ADB-1C44FC0D9144}" type="datetime1">
              <a:rPr lang="en-US" altLang="en-US" smtClean="0"/>
              <a:pPr/>
              <a:t>2/8/17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1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D4578-6E26-454E-822C-B73EF61861BC}" type="datetime1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2/8/17</a:t>
            </a:fld>
            <a:endParaRPr lang="en-US" dirty="0">
              <a:ea typeface="Geneva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Geneva" charset="0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5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 Posen</a:t>
            </a:r>
          </a:p>
          <a:p>
            <a:r>
              <a:rPr lang="en-US" dirty="0" smtClean="0"/>
              <a:t>GARD-SRF </a:t>
            </a:r>
            <a:r>
              <a:rPr lang="en-US" dirty="0" err="1"/>
              <a:t>Worksbop</a:t>
            </a:r>
            <a:endParaRPr lang="en-US" dirty="0"/>
          </a:p>
          <a:p>
            <a:r>
              <a:rPr lang="en-US" dirty="0" smtClean="0"/>
              <a:t>Fermilab</a:t>
            </a:r>
            <a:endParaRPr lang="en-US" dirty="0" smtClean="0"/>
          </a:p>
          <a:p>
            <a:r>
              <a:rPr lang="en-US" dirty="0" smtClean="0"/>
              <a:t>9-10 February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Gradient Nb</a:t>
            </a:r>
            <a:r>
              <a:rPr lang="en-US" baseline="-25000" dirty="0" smtClean="0"/>
              <a:t>3</a:t>
            </a:r>
            <a:r>
              <a:rPr lang="en-US" dirty="0" smtClean="0"/>
              <a:t>Sn (Long 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17" t="3635" b="2938"/>
          <a:stretch/>
        </p:blipFill>
        <p:spPr>
          <a:xfrm>
            <a:off x="2142472" y="3117129"/>
            <a:ext cx="5157326" cy="32967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081439"/>
          </a:xfrm>
        </p:spPr>
        <p:txBody>
          <a:bodyPr/>
          <a:lstStyle/>
          <a:p>
            <a:r>
              <a:rPr lang="en-US" dirty="0"/>
              <a:t>If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smtClean="0"/>
              <a:t>was developed </a:t>
            </a:r>
            <a:r>
              <a:rPr lang="en-US" dirty="0"/>
              <a:t>to withstand fields up to </a:t>
            </a:r>
            <a:r>
              <a:rPr lang="en-US" i="1" dirty="0"/>
              <a:t>H</a:t>
            </a:r>
            <a:r>
              <a:rPr lang="en-US" i="1" baseline="-25000" dirty="0"/>
              <a:t>sh</a:t>
            </a:r>
            <a:r>
              <a:rPr lang="en-US" dirty="0"/>
              <a:t>~0.4 </a:t>
            </a:r>
            <a:r>
              <a:rPr lang="en-US" dirty="0" smtClean="0"/>
              <a:t>T (transformative), </a:t>
            </a:r>
            <a:r>
              <a:rPr lang="en-US" dirty="0"/>
              <a:t>this would correspond to over 80 MV/m</a:t>
            </a:r>
          </a:p>
          <a:p>
            <a:r>
              <a:rPr lang="en-US" dirty="0"/>
              <a:t>Predicted cost reduction ~30% possible, but requires high Q</a:t>
            </a:r>
            <a:r>
              <a:rPr lang="en-US" baseline="-25000" dirty="0"/>
              <a:t>0</a:t>
            </a:r>
            <a:r>
              <a:rPr lang="en-US" dirty="0"/>
              <a:t> to maintained out to maximum fields</a:t>
            </a:r>
          </a:p>
          <a:p>
            <a:r>
              <a:rPr lang="en-US" dirty="0"/>
              <a:t>Will be important to keep </a:t>
            </a:r>
            <a:r>
              <a:rPr lang="en-US" dirty="0" err="1"/>
              <a:t>R</a:t>
            </a:r>
            <a:r>
              <a:rPr lang="en-US" baseline="-25000" dirty="0" err="1"/>
              <a:t>res</a:t>
            </a:r>
            <a:r>
              <a:rPr lang="en-US" dirty="0"/>
              <a:t> small – R</a:t>
            </a:r>
            <a:r>
              <a:rPr lang="en-US" baseline="-25000" dirty="0"/>
              <a:t>BCS</a:t>
            </a:r>
            <a:r>
              <a:rPr lang="en-US" dirty="0"/>
              <a:t> negligible for Nb</a:t>
            </a:r>
            <a:r>
              <a:rPr lang="en-US" baseline="-25000" dirty="0"/>
              <a:t>3</a:t>
            </a:r>
            <a:r>
              <a:rPr lang="en-US" dirty="0"/>
              <a:t>Sn at 2 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Collider with Gradients &gt;50 MV/m?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4286" t="10947" r="38930" b="55971"/>
          <a:stretch/>
        </p:blipFill>
        <p:spPr>
          <a:xfrm rot="10800000">
            <a:off x="4618505" y="4746240"/>
            <a:ext cx="1411211" cy="1167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9887" t="10947" r="29677" b="55971"/>
          <a:stretch/>
        </p:blipFill>
        <p:spPr>
          <a:xfrm rot="10800000">
            <a:off x="5490882" y="4746240"/>
            <a:ext cx="1603655" cy="11673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991905" y="4746240"/>
            <a:ext cx="205261" cy="1167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7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17" t="3635" b="2938"/>
          <a:stretch/>
        </p:blipFill>
        <p:spPr>
          <a:xfrm>
            <a:off x="2142472" y="3117129"/>
            <a:ext cx="5157326" cy="32967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081439"/>
          </a:xfrm>
        </p:spPr>
        <p:txBody>
          <a:bodyPr/>
          <a:lstStyle/>
          <a:p>
            <a:r>
              <a:rPr lang="en-US" dirty="0" smtClean="0"/>
              <a:t>If Nb</a:t>
            </a:r>
            <a:r>
              <a:rPr lang="en-US" baseline="-25000" dirty="0" smtClean="0"/>
              <a:t>3</a:t>
            </a:r>
            <a:r>
              <a:rPr lang="en-US" dirty="0" smtClean="0"/>
              <a:t>Sn coatings were developed to withstand fields up to </a:t>
            </a:r>
            <a:r>
              <a:rPr lang="en-US" i="1" dirty="0" smtClean="0"/>
              <a:t>H</a:t>
            </a:r>
            <a:r>
              <a:rPr lang="en-US" i="1" baseline="-25000" dirty="0" smtClean="0"/>
              <a:t>sh</a:t>
            </a:r>
            <a:r>
              <a:rPr lang="en-US" dirty="0" smtClean="0"/>
              <a:t>~0.4 T, this would correspond </a:t>
            </a:r>
            <a:r>
              <a:rPr lang="en-US" dirty="0" smtClean="0"/>
              <a:t>to over </a:t>
            </a:r>
            <a:r>
              <a:rPr lang="en-US" dirty="0" smtClean="0"/>
              <a:t>80 MV/m</a:t>
            </a:r>
          </a:p>
          <a:p>
            <a:r>
              <a:rPr lang="en-US" dirty="0" smtClean="0"/>
              <a:t>Predicted cost reduction ~30% possible, but requires high Q</a:t>
            </a:r>
            <a:r>
              <a:rPr lang="en-US" baseline="-25000" dirty="0" smtClean="0"/>
              <a:t>0</a:t>
            </a:r>
            <a:r>
              <a:rPr lang="en-US" dirty="0" smtClean="0"/>
              <a:t> to maintained out to maximum fields</a:t>
            </a:r>
            <a:endParaRPr lang="en-US" dirty="0" smtClean="0"/>
          </a:p>
          <a:p>
            <a:r>
              <a:rPr lang="en-US" dirty="0" smtClean="0"/>
              <a:t>Will be important to keep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res</a:t>
            </a:r>
            <a:r>
              <a:rPr lang="en-US" dirty="0" smtClean="0"/>
              <a:t> small – R</a:t>
            </a:r>
            <a:r>
              <a:rPr lang="en-US" baseline="-25000" dirty="0" smtClean="0"/>
              <a:t>BCS</a:t>
            </a:r>
            <a:r>
              <a:rPr lang="en-US" dirty="0" smtClean="0"/>
              <a:t> negligible for Nb</a:t>
            </a:r>
            <a:r>
              <a:rPr lang="en-US" baseline="-25000" dirty="0" smtClean="0"/>
              <a:t>3</a:t>
            </a:r>
            <a:r>
              <a:rPr lang="en-US" dirty="0" smtClean="0"/>
              <a:t>Sn at 2 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Collider with Gradients &gt;50 MV/m?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6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2457" y="872282"/>
            <a:ext cx="4371544" cy="5222769"/>
          </a:xfrm>
        </p:spPr>
        <p:txBody>
          <a:bodyPr/>
          <a:lstStyle/>
          <a:p>
            <a:r>
              <a:rPr lang="en-US" sz="2000" dirty="0" smtClean="0"/>
              <a:t>Other advantages (Tom Peterson):</a:t>
            </a:r>
          </a:p>
          <a:p>
            <a:pPr lvl="1"/>
            <a:r>
              <a:rPr lang="en-US" sz="2000" dirty="0" smtClean="0"/>
              <a:t>Increased </a:t>
            </a:r>
            <a:r>
              <a:rPr lang="en-US" sz="2000" dirty="0"/>
              <a:t>reliability of the cryogenic plant, since cold compressors are not </a:t>
            </a:r>
            <a:r>
              <a:rPr lang="en-US" sz="2000" dirty="0" smtClean="0"/>
              <a:t>used</a:t>
            </a:r>
          </a:p>
          <a:p>
            <a:pPr lvl="1"/>
            <a:r>
              <a:rPr lang="en-US" sz="2000" dirty="0" smtClean="0"/>
              <a:t>Reduced </a:t>
            </a:r>
            <a:r>
              <a:rPr lang="en-US" sz="2000" dirty="0"/>
              <a:t>risk of air leaks causing contamination of the helium (no </a:t>
            </a:r>
            <a:r>
              <a:rPr lang="en-US" sz="2000" dirty="0" err="1"/>
              <a:t>subatmospheric</a:t>
            </a:r>
            <a:r>
              <a:rPr lang="en-US" sz="2000" dirty="0"/>
              <a:t> volumes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Relatively </a:t>
            </a:r>
            <a:r>
              <a:rPr lang="en-US" sz="2000" dirty="0"/>
              <a:t>easy and fast capacity adjustment to load changes; good turn-down </a:t>
            </a:r>
            <a:r>
              <a:rPr lang="en-US" sz="2000" dirty="0" smtClean="0"/>
              <a:t>capability</a:t>
            </a:r>
          </a:p>
          <a:p>
            <a:pPr lvl="1"/>
            <a:r>
              <a:rPr lang="en-US" sz="2000" dirty="0" smtClean="0"/>
              <a:t>Less </a:t>
            </a:r>
            <a:r>
              <a:rPr lang="en-US" sz="2000" dirty="0"/>
              <a:t>expensive infrastructure (no 2 K cold box, no cold compressors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superfluid </a:t>
            </a:r>
            <a:r>
              <a:rPr lang="en-US" sz="2000" dirty="0" smtClean="0"/>
              <a:t>leaks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</a:t>
            </a:r>
            <a:r>
              <a:rPr lang="en-US" dirty="0" smtClean="0"/>
              <a:t>K </a:t>
            </a:r>
            <a:r>
              <a:rPr lang="en-US" dirty="0" smtClean="0"/>
              <a:t>ILC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9719" y="1244294"/>
            <a:ext cx="465931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/>
              </a:rPr>
              <a:t>Primary advantage: 3-4x higher efficiency </a:t>
            </a:r>
            <a:r>
              <a:rPr lang="en-US" sz="2000" b="1" dirty="0">
                <a:solidFill>
                  <a:srgbClr val="000000"/>
                </a:solidFill>
                <a:latin typeface="Calibri"/>
                <a:sym typeface="Wingdings"/>
              </a:rPr>
              <a:t> </a:t>
            </a:r>
            <a:r>
              <a:rPr lang="en-US" sz="2000" u="sng" dirty="0">
                <a:solidFill>
                  <a:srgbClr val="000000"/>
                </a:solidFill>
                <a:latin typeface="Calibri"/>
              </a:rPr>
              <a:t>Smaller infrastructure costs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sz="2000" u="sng" dirty="0">
                <a:solidFill>
                  <a:srgbClr val="000000"/>
                </a:solidFill>
                <a:latin typeface="Calibri"/>
              </a:rPr>
              <a:t>reduced power consumption</a:t>
            </a:r>
            <a:endParaRPr lang="en-US" sz="2000" u="sng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8" y="2321810"/>
            <a:ext cx="5169081" cy="38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analysis by Tom Peterson</a:t>
            </a:r>
          </a:p>
          <a:p>
            <a:r>
              <a:rPr lang="en-US" dirty="0" smtClean="0"/>
              <a:t>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Same </a:t>
            </a:r>
            <a:r>
              <a:rPr lang="en-US" dirty="0"/>
              <a:t>ILC spacing, distances, and </a:t>
            </a:r>
            <a:r>
              <a:rPr lang="en-US" dirty="0" smtClean="0"/>
              <a:t>layout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/>
              <a:t>changes in heat load estimates other than the one small change eliminating 2.0 K support post </a:t>
            </a:r>
            <a:r>
              <a:rPr lang="en-US" dirty="0" smtClean="0"/>
              <a:t>heat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Remove </a:t>
            </a:r>
            <a:r>
              <a:rPr lang="en-US" dirty="0"/>
              <a:t>all 2.0 K features including the 2.0 K cold </a:t>
            </a:r>
            <a:r>
              <a:rPr lang="en-US" dirty="0" smtClean="0"/>
              <a:t>box - 33% of original </a:t>
            </a:r>
            <a:r>
              <a:rPr lang="en-US" dirty="0" err="1" smtClean="0"/>
              <a:t>cryoplant</a:t>
            </a:r>
            <a:r>
              <a:rPr lang="en-US" dirty="0" smtClean="0"/>
              <a:t> cost (agrees with LHC design report)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Required capacity for each cryogenic unit is calculated assuming 4.2 K operation and given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Scale the cost of that 4.5 K cryogenic system </a:t>
            </a:r>
            <a:r>
              <a:rPr lang="en-US" dirty="0" smtClean="0"/>
              <a:t>by </a:t>
            </a:r>
            <a:r>
              <a:rPr lang="en-US" dirty="0"/>
              <a:t>heat load to the </a:t>
            </a:r>
            <a:r>
              <a:rPr lang="en-US" dirty="0" smtClean="0"/>
              <a:t>0.6</a:t>
            </a:r>
            <a:r>
              <a:rPr lang="en-US" baseline="30000" dirty="0" smtClean="0"/>
              <a:t>th</a:t>
            </a:r>
            <a:r>
              <a:rPr lang="en-US" dirty="0" smtClean="0"/>
              <a:t> power</a:t>
            </a:r>
            <a:endParaRPr lang="en-US" i="1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Cost Reduction for 4.5 K ILC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1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4.5 K ILC?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BF9C078-79C8-7E48-B4DE-031A1A017E5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66" y="730941"/>
            <a:ext cx="4288064" cy="2988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0" y="730942"/>
            <a:ext cx="4462041" cy="29883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7099" y="3789836"/>
            <a:ext cx="2307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/>
              </a:rPr>
              <a:t>2.0 K 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90399" y="3789836"/>
            <a:ext cx="23070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/>
              </a:rPr>
              <a:t>4.5 K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51" y="4361784"/>
            <a:ext cx="8971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</a:rPr>
              <a:t>4.5 K system helps reduce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cryogenic costs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(analysis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by Tom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Peterson).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</a:rPr>
              <a:t>Analysis is specific to ILC, but representative of significant cost savings for machines large and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small that would benefit from high gradients.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</a:rPr>
              <a:t>Need to understand impact to thermal stability at 4.5 K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8809178" y="2554303"/>
            <a:ext cx="334821" cy="5387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39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420</Words>
  <Application>Microsoft Macintosh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Fermilab_PPT_090815</vt:lpstr>
      <vt:lpstr>PowerPoint Presentation</vt:lpstr>
      <vt:lpstr>High Energy Collider with Gradients &gt;50 MV/m?</vt:lpstr>
      <vt:lpstr>High Energy Collider with Gradients &gt;50 MV/m?</vt:lpstr>
      <vt:lpstr>4.2 K ILC?</vt:lpstr>
      <vt:lpstr>Calculation of Cost Reduction for 4.5 K ILC</vt:lpstr>
      <vt:lpstr>4.5 K ILC?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Posen</dc:creator>
  <cp:lastModifiedBy>Sam Posen</cp:lastModifiedBy>
  <cp:revision>1</cp:revision>
  <dcterms:created xsi:type="dcterms:W3CDTF">2017-02-09T16:44:13Z</dcterms:created>
  <dcterms:modified xsi:type="dcterms:W3CDTF">2017-02-09T16:47:01Z</dcterms:modified>
</cp:coreProperties>
</file>