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614" r:id="rId2"/>
    <p:sldId id="623" r:id="rId3"/>
    <p:sldId id="629" r:id="rId4"/>
    <p:sldId id="624" r:id="rId5"/>
    <p:sldId id="634" r:id="rId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6" autoAdjust="0"/>
    <p:restoredTop sz="95508" autoAdjust="0"/>
  </p:normalViewPr>
  <p:slideViewPr>
    <p:cSldViewPr>
      <p:cViewPr varScale="1">
        <p:scale>
          <a:sx n="65" d="100"/>
          <a:sy n="65" d="100"/>
        </p:scale>
        <p:origin x="14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fld id="{AFB59310-2D45-4CC8-A2B1-BB3971CBFB81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20" rIns="94640" bIns="473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40" tIns="47320" rIns="94640" bIns="473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fld id="{3EF69FFD-5A7E-4403-95E6-BF6D0D329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50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69FFD-5A7E-4403-95E6-BF6D0D329FB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14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81C3-FBE5-45BF-BCF2-2E8E488A8FBE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05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E90A-8B6A-4200-912F-1E2476F65C69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68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08C-CBB4-48A0-BFFF-63B618A49AD6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10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1AF4-22CE-4284-AA4B-195E347AFA0B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53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AA19-D492-4B15-BF08-A31457298A60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01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0A1-B919-4A8B-AF07-DCADDCFBA12B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30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981-1043-48A1-BE3D-2D42B486B658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19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E278-498D-414C-9C94-BF49482EAB7E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55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5EE6-C3BD-4C2E-B179-550FA091244A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6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F93E-0212-460D-8246-19AD36148D79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83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9B9-6B3A-4014-88A1-4AD0E5C1533D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05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6FBD-FB79-474B-93B2-00E4A3ABEBE2}" type="datetime1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第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回グリーン</a:t>
            </a:r>
            <a:r>
              <a:rPr kumimoji="1" lang="en-US" altLang="ja-JP" smtClean="0"/>
              <a:t>ILC</a:t>
            </a:r>
            <a:r>
              <a:rPr kumimoji="1" lang="ja-JP" altLang="en-US" smtClean="0"/>
              <a:t>・</a:t>
            </a:r>
            <a:r>
              <a:rPr kumimoji="1" lang="en-US" altLang="ja-JP" smtClean="0"/>
              <a:t>WG</a:t>
            </a:r>
            <a:r>
              <a:rPr kumimoji="1" lang="ja-JP" altLang="en-US" smtClean="0"/>
              <a:t>ミーティング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16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kubotaka\Desktop\原稿tex\160630【SUST】multilayer\図\fig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4736" y="1869036"/>
            <a:ext cx="2779196" cy="212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0" y="188640"/>
            <a:ext cx="9144000" cy="700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altLang="ja-JP" sz="6600" b="1" dirty="0" smtClean="0"/>
              <a:t>The next technologies</a:t>
            </a:r>
            <a:endParaRPr lang="ja-JP" altLang="en-US" sz="6600" dirty="0"/>
          </a:p>
        </p:txBody>
      </p:sp>
      <p:pic>
        <p:nvPicPr>
          <p:cNvPr id="4" name="Picture 2" descr="C:\Users\kubotaka\Desktop\原稿tex\160630【SUST】multilayer\図\fig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062969"/>
            <a:ext cx="2088051" cy="15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矢印コネクタ 10"/>
          <p:cNvCxnSpPr/>
          <p:nvPr/>
        </p:nvCxnSpPr>
        <p:spPr>
          <a:xfrm>
            <a:off x="718737" y="1565525"/>
            <a:ext cx="0" cy="46465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3238768" y="955212"/>
                <a:ext cx="46807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2400" b="1" dirty="0" smtClean="0">
                    <a:solidFill>
                      <a:schemeClr val="accent5"/>
                    </a:solidFill>
                  </a:rPr>
                  <a:t>Dirty </a:t>
                </a:r>
                <a:r>
                  <a:rPr lang="en-US" altLang="ja-JP" sz="2400" b="1" dirty="0" smtClean="0">
                    <a:solidFill>
                      <a:schemeClr val="accent5"/>
                    </a:solidFill>
                  </a:rPr>
                  <a:t>high </a:t>
                </a:r>
                <a:r>
                  <a:rPr lang="en-US" altLang="ja-JP" sz="2400" b="1" dirty="0" err="1" smtClean="0">
                    <a:solidFill>
                      <a:schemeClr val="accent5"/>
                    </a:solidFill>
                  </a:rPr>
                  <a:t>H</a:t>
                </a:r>
                <a:r>
                  <a:rPr lang="en-US" altLang="ja-JP" sz="2400" b="1" baseline="-25000" dirty="0" err="1" smtClean="0">
                    <a:solidFill>
                      <a:schemeClr val="accent5"/>
                    </a:solidFill>
                  </a:rPr>
                  <a:t>c</a:t>
                </a:r>
                <a:r>
                  <a:rPr lang="en-US" altLang="ja-JP" sz="2400" b="1" dirty="0" smtClean="0">
                    <a:solidFill>
                      <a:schemeClr val="accent5"/>
                    </a:solidFill>
                  </a:rPr>
                  <a:t> superconductor</a:t>
                </a:r>
                <a:r>
                  <a:rPr lang="ja-JP" altLang="en-US" sz="2400" b="1" dirty="0" smtClean="0">
                    <a:solidFill>
                      <a:schemeClr val="accent5"/>
                    </a:solidFill>
                  </a:rPr>
                  <a:t> </a:t>
                </a:r>
                <a:r>
                  <a:rPr lang="en-US" altLang="ja-JP" sz="2400" b="1" dirty="0" smtClean="0">
                    <a:solidFill>
                      <a:schemeClr val="accent5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ja-JP" altLang="en-US" sz="24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altLang="ja-JP" sz="2400" b="1" dirty="0" smtClean="0">
                    <a:solidFill>
                      <a:schemeClr val="accent5"/>
                    </a:solidFill>
                  </a:rPr>
                  <a:t>) </a:t>
                </a:r>
              </a:p>
              <a:p>
                <a:pPr algn="ctr"/>
                <a:r>
                  <a:rPr lang="en-US" altLang="ja-JP" sz="2400" b="1" dirty="0" err="1" smtClean="0">
                    <a:solidFill>
                      <a:schemeClr val="accent5"/>
                    </a:solidFill>
                  </a:rPr>
                  <a:t>eg</a:t>
                </a:r>
                <a:r>
                  <a:rPr lang="en-US" altLang="ja-JP" sz="2400" b="1" dirty="0">
                    <a:solidFill>
                      <a:schemeClr val="accent5"/>
                    </a:solidFill>
                  </a:rPr>
                  <a:t>., </a:t>
                </a:r>
                <a:r>
                  <a:rPr lang="en-US" altLang="ja-JP" sz="2400" b="1" dirty="0" smtClean="0">
                    <a:solidFill>
                      <a:schemeClr val="accent5"/>
                    </a:solidFill>
                  </a:rPr>
                  <a:t>Nb</a:t>
                </a:r>
                <a:r>
                  <a:rPr lang="en-US" altLang="ja-JP" sz="2400" b="1" baseline="-25000" dirty="0" smtClean="0">
                    <a:solidFill>
                      <a:schemeClr val="accent5"/>
                    </a:solidFill>
                  </a:rPr>
                  <a:t>3</a:t>
                </a:r>
                <a:r>
                  <a:rPr lang="en-US" altLang="ja-JP" sz="2400" b="1" dirty="0" smtClean="0">
                    <a:solidFill>
                      <a:schemeClr val="accent5"/>
                    </a:solidFill>
                  </a:rPr>
                  <a:t>Sn</a:t>
                </a:r>
                <a:endParaRPr kumimoji="1" lang="ja-JP" altLang="en-US" sz="2400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768" y="955212"/>
                <a:ext cx="4680769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432" t="-5882" r="-1563" b="-161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/>
          <p:cNvSpPr txBox="1"/>
          <p:nvPr/>
        </p:nvSpPr>
        <p:spPr>
          <a:xfrm>
            <a:off x="467544" y="2883890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Clean Nb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43" y="4604574"/>
            <a:ext cx="91422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The </a:t>
            </a:r>
            <a:r>
              <a:rPr kumimoji="1" lang="en-US" altLang="ja-JP" sz="2000" b="1" u="sng" dirty="0" smtClean="0"/>
              <a:t>fourfold benefit </a:t>
            </a:r>
            <a:r>
              <a:rPr kumimoji="1" lang="en-US" altLang="ja-JP" sz="2000" dirty="0" smtClean="0"/>
              <a:t>of the layered structure will improve the maximum </a:t>
            </a:r>
            <a:r>
              <a:rPr kumimoji="1" lang="en-US" altLang="ja-JP" sz="2000" dirty="0" err="1" smtClean="0"/>
              <a:t>E</a:t>
            </a:r>
            <a:r>
              <a:rPr kumimoji="1" lang="en-US" altLang="ja-JP" sz="2000" baseline="-25000" dirty="0" err="1" smtClean="0"/>
              <a:t>acc</a:t>
            </a:r>
            <a:r>
              <a:rPr kumimoji="1" lang="en-US" altLang="ja-JP" sz="2000" dirty="0" smtClean="0"/>
              <a:t> and Q</a:t>
            </a:r>
            <a:r>
              <a:rPr kumimoji="1" lang="en-US" altLang="ja-JP" sz="2000" baseline="-25000" dirty="0" smtClean="0"/>
              <a:t>0 </a:t>
            </a:r>
            <a:r>
              <a:rPr kumimoji="1" lang="en-US" altLang="ja-JP" sz="2000" dirty="0" smtClean="0"/>
              <a:t> : </a:t>
            </a:r>
            <a:r>
              <a:rPr lang="en-US" altLang="ja-JP" sz="2000" dirty="0" smtClean="0"/>
              <a:t>(</a:t>
            </a:r>
            <a:r>
              <a:rPr lang="en-US" altLang="ja-JP" sz="2000" dirty="0"/>
              <a:t>1) </a:t>
            </a:r>
            <a:r>
              <a:rPr lang="en-US" altLang="ja-JP" sz="2000" b="1" dirty="0" smtClean="0">
                <a:solidFill>
                  <a:schemeClr val="accent6"/>
                </a:solidFill>
              </a:rPr>
              <a:t>the </a:t>
            </a:r>
            <a:r>
              <a:rPr lang="en-US" altLang="ja-JP" sz="2000" b="1" dirty="0">
                <a:solidFill>
                  <a:schemeClr val="accent6"/>
                </a:solidFill>
              </a:rPr>
              <a:t>reduction of gap </a:t>
            </a:r>
            <a:r>
              <a:rPr lang="en-US" altLang="ja-JP" sz="2000" b="1" dirty="0" smtClean="0">
                <a:solidFill>
                  <a:schemeClr val="accent6"/>
                </a:solidFill>
              </a:rPr>
              <a:t>is small in the dirty layer</a:t>
            </a:r>
            <a:r>
              <a:rPr lang="en-US" altLang="ja-JP" sz="2000" dirty="0" smtClean="0">
                <a:solidFill>
                  <a:schemeClr val="accent6"/>
                </a:solidFill>
              </a:rPr>
              <a:t> </a:t>
            </a:r>
          </a:p>
          <a:p>
            <a:r>
              <a:rPr lang="en-US" altLang="ja-JP" sz="2000" dirty="0" smtClean="0"/>
              <a:t>(</a:t>
            </a:r>
            <a:r>
              <a:rPr lang="en-US" altLang="ja-JP" sz="2000" dirty="0"/>
              <a:t>2) </a:t>
            </a:r>
            <a:r>
              <a:rPr lang="en-US" altLang="ja-JP" sz="2000" b="1" dirty="0">
                <a:solidFill>
                  <a:schemeClr val="accent5"/>
                </a:solidFill>
              </a:rPr>
              <a:t>suppress the surface </a:t>
            </a:r>
            <a:r>
              <a:rPr lang="en-US" altLang="ja-JP" sz="2000" b="1" dirty="0" smtClean="0">
                <a:solidFill>
                  <a:schemeClr val="accent5"/>
                </a:solidFill>
              </a:rPr>
              <a:t>current and enhance the theoretical field limit</a:t>
            </a:r>
            <a:r>
              <a:rPr lang="en-US" altLang="ja-JP" sz="2000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en-US" altLang="ja-JP" sz="2000" dirty="0" smtClean="0"/>
              <a:t>(</a:t>
            </a:r>
            <a:r>
              <a:rPr lang="en-US" altLang="ja-JP" sz="2000" dirty="0"/>
              <a:t>3) </a:t>
            </a:r>
            <a:r>
              <a:rPr lang="en-US" altLang="ja-JP" sz="2000" b="1" dirty="0">
                <a:solidFill>
                  <a:srgbClr val="FF0000"/>
                </a:solidFill>
              </a:rPr>
              <a:t>prevent the vortex penetration </a:t>
            </a:r>
            <a:r>
              <a:rPr lang="en-US" altLang="ja-JP" sz="2000" dirty="0"/>
              <a:t>by the additional </a:t>
            </a:r>
            <a:r>
              <a:rPr lang="en-US" altLang="ja-JP" sz="2000" dirty="0" smtClean="0"/>
              <a:t>barrier . SIS structure is thought to provide with a further robust barrier and reduce vortex dissipation. </a:t>
            </a:r>
          </a:p>
          <a:p>
            <a:r>
              <a:rPr lang="en-US" altLang="ja-JP" sz="2000" dirty="0" smtClean="0"/>
              <a:t>(4) In </a:t>
            </a:r>
            <a:r>
              <a:rPr lang="en-US" altLang="ja-JP" sz="2000" dirty="0"/>
              <a:t>addition,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dissipation </a:t>
            </a:r>
            <a:r>
              <a:rPr lang="en-US" altLang="ja-JP" sz="2000" b="1" dirty="0">
                <a:solidFill>
                  <a:schemeClr val="accent2"/>
                </a:solidFill>
              </a:rPr>
              <a:t>decreases and Q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increases</a:t>
            </a:r>
            <a:r>
              <a:rPr lang="en-US" altLang="ja-JP" sz="2000" dirty="0"/>
              <a:t> because </a:t>
            </a:r>
            <a:r>
              <a:rPr lang="en-US" altLang="ja-JP" sz="2000" dirty="0" smtClean="0"/>
              <a:t>a </a:t>
            </a:r>
            <a:r>
              <a:rPr lang="en-US" altLang="ja-JP" sz="2000" dirty="0"/>
              <a:t>part of current flows on the low loss surface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eg</a:t>
            </a:r>
            <a:r>
              <a:rPr lang="en-US" altLang="ja-JP" sz="2000" dirty="0" smtClean="0"/>
              <a:t>, Nb</a:t>
            </a:r>
            <a:r>
              <a:rPr lang="en-US" altLang="ja-JP" sz="2000" baseline="-25000" dirty="0" smtClean="0"/>
              <a:t>3</a:t>
            </a:r>
            <a:r>
              <a:rPr lang="en-US" altLang="ja-JP" sz="2000" dirty="0" smtClean="0"/>
              <a:t>Sn). </a:t>
            </a:r>
            <a:endParaRPr lang="ja-JP" altLang="en-US" sz="20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2779196" cy="212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10465" y="1171636"/>
                <a:ext cx="2001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>
                    <a:solidFill>
                      <a:schemeClr val="accent5"/>
                    </a:solidFill>
                  </a:rPr>
                  <a:t>Dirty Nb</a:t>
                </a:r>
                <a:r>
                  <a:rPr lang="ja-JP" altLang="en-US" sz="2400" b="1" dirty="0" smtClean="0">
                    <a:solidFill>
                      <a:schemeClr val="accent5"/>
                    </a:solidFill>
                  </a:rPr>
                  <a:t> </a:t>
                </a:r>
                <a:r>
                  <a:rPr lang="en-US" altLang="ja-JP" sz="2400" b="1" dirty="0" smtClean="0">
                    <a:solidFill>
                      <a:schemeClr val="accent5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24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ja-JP" altLang="en-US" sz="24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altLang="ja-JP" sz="2400" b="1" dirty="0" smtClean="0">
                    <a:solidFill>
                      <a:schemeClr val="accent5"/>
                    </a:solidFill>
                  </a:rPr>
                  <a:t>)</a:t>
                </a:r>
                <a:endParaRPr kumimoji="1" lang="ja-JP" altLang="en-US" sz="2400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5" y="1171636"/>
                <a:ext cx="2001382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4878" t="-10526" r="-3963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/>
          <p:cNvCxnSpPr/>
          <p:nvPr/>
        </p:nvCxnSpPr>
        <p:spPr>
          <a:xfrm>
            <a:off x="3719627" y="1380169"/>
            <a:ext cx="0" cy="46465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635896" y="3032653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Clean Nb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283761" y="30596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Clean Nb</a:t>
            </a:r>
            <a:endParaRPr kumimoji="1" lang="ja-JP" altLang="en-US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6732240" y="1380169"/>
            <a:ext cx="292719" cy="50765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836812" y="1360983"/>
            <a:ext cx="1127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chemeClr val="accent6"/>
                </a:solidFill>
              </a:rPr>
              <a:t>insulator</a:t>
            </a:r>
            <a:endParaRPr kumimoji="1" lang="ja-JP" altLang="en-US" sz="2000" b="1" dirty="0">
              <a:solidFill>
                <a:schemeClr val="accent6"/>
              </a:solidFill>
            </a:endParaRPr>
          </a:p>
        </p:txBody>
      </p:sp>
      <p:cxnSp>
        <p:nvCxnSpPr>
          <p:cNvPr id="26" name="直線矢印コネクタ 25"/>
          <p:cNvCxnSpPr>
            <a:stCxn id="25" idx="1"/>
          </p:cNvCxnSpPr>
          <p:nvPr/>
        </p:nvCxnSpPr>
        <p:spPr>
          <a:xfrm flipH="1">
            <a:off x="7391967" y="1561038"/>
            <a:ext cx="444845" cy="34587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右矢印 8"/>
          <p:cNvSpPr/>
          <p:nvPr/>
        </p:nvSpPr>
        <p:spPr>
          <a:xfrm>
            <a:off x="1870375" y="2652371"/>
            <a:ext cx="757409" cy="81151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5220072" y="2564600"/>
            <a:ext cx="1008112" cy="10801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5496" y="3701498"/>
            <a:ext cx="2137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(Present technology)</a:t>
            </a:r>
          </a:p>
          <a:p>
            <a:pPr algn="ctr"/>
            <a:r>
              <a:rPr lang="en-US" altLang="ja-JP" dirty="0" smtClean="0"/>
              <a:t>Dirty Nb on clean Nb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94906" y="3975447"/>
            <a:ext cx="4337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FF0000"/>
                </a:solidFill>
              </a:rPr>
              <a:t>(Next technology) </a:t>
            </a:r>
            <a:r>
              <a:rPr lang="en-US" altLang="ja-JP" sz="2400" dirty="0" smtClean="0">
                <a:solidFill>
                  <a:srgbClr val="FF0000"/>
                </a:solidFill>
              </a:rPr>
              <a:t>SS structure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372200" y="3995772"/>
            <a:ext cx="267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SIS structure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8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51913" y="2234108"/>
            <a:ext cx="4556591" cy="318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744850" y="6228601"/>
            <a:ext cx="5220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1600" dirty="0" smtClean="0">
                <a:solidFill>
                  <a:srgbClr val="0070C0"/>
                </a:solidFill>
              </a:rPr>
              <a:t>F. P-J. Lin and A. Gurevich, Phys. Rev. B </a:t>
            </a:r>
            <a:r>
              <a:rPr kumimoji="1" lang="en-US" altLang="ja-JP" sz="1600" b="1" dirty="0" smtClean="0">
                <a:solidFill>
                  <a:srgbClr val="0070C0"/>
                </a:solidFill>
              </a:rPr>
              <a:t>85</a:t>
            </a:r>
            <a:r>
              <a:rPr kumimoji="1" lang="en-US" altLang="ja-JP" sz="1600" dirty="0" smtClean="0">
                <a:solidFill>
                  <a:srgbClr val="0070C0"/>
                </a:solidFill>
              </a:rPr>
              <a:t>, 054513 (2012)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600" dirty="0" smtClean="0">
                <a:solidFill>
                  <a:srgbClr val="0070C0"/>
                </a:solidFill>
              </a:rPr>
              <a:t>A. Gurevich, Rev.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Accel</a:t>
            </a:r>
            <a:r>
              <a:rPr lang="en-US" altLang="ja-JP" sz="1600" dirty="0" smtClean="0">
                <a:solidFill>
                  <a:srgbClr val="0070C0"/>
                </a:solidFill>
              </a:rPr>
              <a:t>. Sci. Technol. </a:t>
            </a:r>
            <a:r>
              <a:rPr lang="en-US" altLang="ja-JP" sz="1600" b="1" dirty="0" smtClean="0">
                <a:solidFill>
                  <a:srgbClr val="0070C0"/>
                </a:solidFill>
              </a:rPr>
              <a:t>5</a:t>
            </a:r>
            <a:r>
              <a:rPr lang="en-US" altLang="ja-JP" sz="1600" dirty="0" smtClean="0">
                <a:solidFill>
                  <a:srgbClr val="0070C0"/>
                </a:solidFill>
              </a:rPr>
              <a:t>, 119 (2012)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496" y="2223644"/>
            <a:ext cx="4556591" cy="316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右中かっこ 6"/>
          <p:cNvSpPr/>
          <p:nvPr/>
        </p:nvSpPr>
        <p:spPr>
          <a:xfrm rot="5400000">
            <a:off x="885670" y="4941110"/>
            <a:ext cx="318680" cy="429243"/>
          </a:xfrm>
          <a:prstGeom prst="rightBrace">
            <a:avLst>
              <a:gd name="adj1" fmla="val 56067"/>
              <a:gd name="adj2" fmla="val 47222"/>
            </a:avLst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529426"/>
            <a:ext cx="4037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6"/>
                </a:solidFill>
              </a:rPr>
              <a:t>Gap under </a:t>
            </a:r>
            <a:r>
              <a:rPr lang="en-US" altLang="ja-JP" sz="2400" b="1" dirty="0">
                <a:solidFill>
                  <a:schemeClr val="accent6"/>
                </a:solidFill>
              </a:rPr>
              <a:t>a</a:t>
            </a:r>
            <a:r>
              <a:rPr kumimoji="1" lang="en-US" altLang="ja-JP" sz="2400" b="1" dirty="0" smtClean="0">
                <a:solidFill>
                  <a:schemeClr val="accent6"/>
                </a:solidFill>
              </a:rPr>
              <a:t> current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(narrow!)</a:t>
            </a:r>
          </a:p>
        </p:txBody>
      </p:sp>
      <p:sp>
        <p:nvSpPr>
          <p:cNvPr id="13" name="右中かっこ 12"/>
          <p:cNvSpPr/>
          <p:nvPr/>
        </p:nvSpPr>
        <p:spPr>
          <a:xfrm rot="5400000">
            <a:off x="5652799" y="4736659"/>
            <a:ext cx="286673" cy="864096"/>
          </a:xfrm>
          <a:prstGeom prst="rightBrace">
            <a:avLst>
              <a:gd name="adj1" fmla="val 34932"/>
              <a:gd name="adj2" fmla="val 46893"/>
            </a:avLst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6445" y="2223644"/>
            <a:ext cx="1313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>
                <a:solidFill>
                  <a:srgbClr val="0070C0"/>
                </a:solidFill>
              </a:rPr>
              <a:t>clean</a:t>
            </a:r>
            <a:endParaRPr kumimoji="1" lang="ja-JP" altLang="en-US" sz="4000" b="1" dirty="0">
              <a:solidFill>
                <a:srgbClr val="0070C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64088" y="2259678"/>
            <a:ext cx="1191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>
                <a:solidFill>
                  <a:srgbClr val="0070C0"/>
                </a:solidFill>
              </a:rPr>
              <a:t>dirty</a:t>
            </a:r>
            <a:endParaRPr kumimoji="1" lang="ja-JP" altLang="en-US" sz="4000" b="1" dirty="0">
              <a:solidFill>
                <a:srgbClr val="0070C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36096" y="5422249"/>
            <a:ext cx="31781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6"/>
                </a:solidFill>
              </a:rPr>
              <a:t>Gap under </a:t>
            </a:r>
            <a:r>
              <a:rPr lang="en-US" altLang="ja-JP" sz="2400" b="1" dirty="0">
                <a:solidFill>
                  <a:schemeClr val="accent6"/>
                </a:solidFill>
              </a:rPr>
              <a:t>a</a:t>
            </a:r>
            <a:r>
              <a:rPr kumimoji="1" lang="en-US" altLang="ja-JP" sz="2400" b="1" dirty="0" smtClean="0">
                <a:solidFill>
                  <a:schemeClr val="accent6"/>
                </a:solidFill>
              </a:rPr>
              <a:t> current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(wider than clean case!)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331" y="44624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dirty="0">
                <a:solidFill>
                  <a:schemeClr val="accent6"/>
                </a:solidFill>
              </a:rPr>
              <a:t>①</a:t>
            </a:r>
            <a:endParaRPr kumimoji="1" lang="ja-JP" altLang="en-US" sz="9600" dirty="0">
              <a:solidFill>
                <a:schemeClr val="accent6"/>
              </a:solidFill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6180991" y="3110615"/>
            <a:ext cx="2743200" cy="1788841"/>
          </a:xfrm>
          <a:custGeom>
            <a:avLst/>
            <a:gdLst>
              <a:gd name="connsiteX0" fmla="*/ 0 w 2743200"/>
              <a:gd name="connsiteY0" fmla="*/ 1788841 h 1788841"/>
              <a:gd name="connsiteX1" fmla="*/ 35170 w 2743200"/>
              <a:gd name="connsiteY1" fmla="*/ 1448872 h 1788841"/>
              <a:gd name="connsiteX2" fmla="*/ 82062 w 2743200"/>
              <a:gd name="connsiteY2" fmla="*/ 979949 h 1788841"/>
              <a:gd name="connsiteX3" fmla="*/ 246185 w 2743200"/>
              <a:gd name="connsiteY3" fmla="*/ 511026 h 1788841"/>
              <a:gd name="connsiteX4" fmla="*/ 445477 w 2743200"/>
              <a:gd name="connsiteY4" fmla="*/ 171056 h 1788841"/>
              <a:gd name="connsiteX5" fmla="*/ 738554 w 2743200"/>
              <a:gd name="connsiteY5" fmla="*/ 6933 h 1788841"/>
              <a:gd name="connsiteX6" fmla="*/ 1078523 w 2743200"/>
              <a:gd name="connsiteY6" fmla="*/ 42103 h 1788841"/>
              <a:gd name="connsiteX7" fmla="*/ 1406770 w 2743200"/>
              <a:gd name="connsiteY7" fmla="*/ 147610 h 1788841"/>
              <a:gd name="connsiteX8" fmla="*/ 1770185 w 2743200"/>
              <a:gd name="connsiteY8" fmla="*/ 253118 h 1788841"/>
              <a:gd name="connsiteX9" fmla="*/ 2110154 w 2743200"/>
              <a:gd name="connsiteY9" fmla="*/ 323456 h 1788841"/>
              <a:gd name="connsiteX10" fmla="*/ 2426677 w 2743200"/>
              <a:gd name="connsiteY10" fmla="*/ 370349 h 1788841"/>
              <a:gd name="connsiteX11" fmla="*/ 2743200 w 2743200"/>
              <a:gd name="connsiteY11" fmla="*/ 382072 h 178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3200" h="1788841">
                <a:moveTo>
                  <a:pt x="0" y="1788841"/>
                </a:moveTo>
                <a:cubicBezTo>
                  <a:pt x="10746" y="1686264"/>
                  <a:pt x="21493" y="1583687"/>
                  <a:pt x="35170" y="1448872"/>
                </a:cubicBezTo>
                <a:cubicBezTo>
                  <a:pt x="48847" y="1314057"/>
                  <a:pt x="46893" y="1136257"/>
                  <a:pt x="82062" y="979949"/>
                </a:cubicBezTo>
                <a:cubicBezTo>
                  <a:pt x="117231" y="823641"/>
                  <a:pt x="185616" y="645842"/>
                  <a:pt x="246185" y="511026"/>
                </a:cubicBezTo>
                <a:cubicBezTo>
                  <a:pt x="306754" y="376210"/>
                  <a:pt x="363416" y="255071"/>
                  <a:pt x="445477" y="171056"/>
                </a:cubicBezTo>
                <a:cubicBezTo>
                  <a:pt x="527539" y="87040"/>
                  <a:pt x="633046" y="28425"/>
                  <a:pt x="738554" y="6933"/>
                </a:cubicBezTo>
                <a:cubicBezTo>
                  <a:pt x="844062" y="-14559"/>
                  <a:pt x="967154" y="18657"/>
                  <a:pt x="1078523" y="42103"/>
                </a:cubicBezTo>
                <a:cubicBezTo>
                  <a:pt x="1189892" y="65549"/>
                  <a:pt x="1291493" y="112441"/>
                  <a:pt x="1406770" y="147610"/>
                </a:cubicBezTo>
                <a:cubicBezTo>
                  <a:pt x="1522047" y="182779"/>
                  <a:pt x="1652954" y="223810"/>
                  <a:pt x="1770185" y="253118"/>
                </a:cubicBezTo>
                <a:cubicBezTo>
                  <a:pt x="1887416" y="282426"/>
                  <a:pt x="2000739" y="303918"/>
                  <a:pt x="2110154" y="323456"/>
                </a:cubicBezTo>
                <a:cubicBezTo>
                  <a:pt x="2219569" y="342994"/>
                  <a:pt x="2321169" y="360580"/>
                  <a:pt x="2426677" y="370349"/>
                </a:cubicBezTo>
                <a:cubicBezTo>
                  <a:pt x="2532185" y="380118"/>
                  <a:pt x="2637692" y="381095"/>
                  <a:pt x="2743200" y="382072"/>
                </a:cubicBezTo>
              </a:path>
            </a:pathLst>
          </a:custGeom>
          <a:noFill/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1310055" y="2792848"/>
            <a:ext cx="3036277" cy="2097816"/>
          </a:xfrm>
          <a:custGeom>
            <a:avLst/>
            <a:gdLst>
              <a:gd name="connsiteX0" fmla="*/ 0 w 3036277"/>
              <a:gd name="connsiteY0" fmla="*/ 2097816 h 2097816"/>
              <a:gd name="connsiteX1" fmla="*/ 58615 w 3036277"/>
              <a:gd name="connsiteY1" fmla="*/ 1863354 h 2097816"/>
              <a:gd name="connsiteX2" fmla="*/ 175846 w 3036277"/>
              <a:gd name="connsiteY2" fmla="*/ 1582001 h 2097816"/>
              <a:gd name="connsiteX3" fmla="*/ 386861 w 3036277"/>
              <a:gd name="connsiteY3" fmla="*/ 1288924 h 2097816"/>
              <a:gd name="connsiteX4" fmla="*/ 738554 w 3036277"/>
              <a:gd name="connsiteY4" fmla="*/ 913785 h 2097816"/>
              <a:gd name="connsiteX5" fmla="*/ 1137138 w 3036277"/>
              <a:gd name="connsiteY5" fmla="*/ 538647 h 2097816"/>
              <a:gd name="connsiteX6" fmla="*/ 1465384 w 3036277"/>
              <a:gd name="connsiteY6" fmla="*/ 292462 h 2097816"/>
              <a:gd name="connsiteX7" fmla="*/ 1770184 w 3036277"/>
              <a:gd name="connsiteY7" fmla="*/ 34554 h 2097816"/>
              <a:gd name="connsiteX8" fmla="*/ 1793631 w 3036277"/>
              <a:gd name="connsiteY8" fmla="*/ 22831 h 2097816"/>
              <a:gd name="connsiteX9" fmla="*/ 1840523 w 3036277"/>
              <a:gd name="connsiteY9" fmla="*/ 222124 h 2097816"/>
              <a:gd name="connsiteX10" fmla="*/ 1934307 w 3036277"/>
              <a:gd name="connsiteY10" fmla="*/ 374524 h 2097816"/>
              <a:gd name="connsiteX11" fmla="*/ 2063261 w 3036277"/>
              <a:gd name="connsiteY11" fmla="*/ 480031 h 2097816"/>
              <a:gd name="connsiteX12" fmla="*/ 2262554 w 3036277"/>
              <a:gd name="connsiteY12" fmla="*/ 550370 h 2097816"/>
              <a:gd name="connsiteX13" fmla="*/ 2508738 w 3036277"/>
              <a:gd name="connsiteY13" fmla="*/ 608985 h 2097816"/>
              <a:gd name="connsiteX14" fmla="*/ 2813538 w 3036277"/>
              <a:gd name="connsiteY14" fmla="*/ 667601 h 2097816"/>
              <a:gd name="connsiteX15" fmla="*/ 3036277 w 3036277"/>
              <a:gd name="connsiteY15" fmla="*/ 691047 h 209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36277" h="2097816">
                <a:moveTo>
                  <a:pt x="0" y="2097816"/>
                </a:moveTo>
                <a:cubicBezTo>
                  <a:pt x="14653" y="2023569"/>
                  <a:pt x="29307" y="1949323"/>
                  <a:pt x="58615" y="1863354"/>
                </a:cubicBezTo>
                <a:cubicBezTo>
                  <a:pt x="87923" y="1777385"/>
                  <a:pt x="121138" y="1677739"/>
                  <a:pt x="175846" y="1582001"/>
                </a:cubicBezTo>
                <a:cubicBezTo>
                  <a:pt x="230554" y="1486263"/>
                  <a:pt x="293076" y="1400293"/>
                  <a:pt x="386861" y="1288924"/>
                </a:cubicBezTo>
                <a:cubicBezTo>
                  <a:pt x="480646" y="1177555"/>
                  <a:pt x="613508" y="1038831"/>
                  <a:pt x="738554" y="913785"/>
                </a:cubicBezTo>
                <a:cubicBezTo>
                  <a:pt x="863600" y="788739"/>
                  <a:pt x="1016000" y="642201"/>
                  <a:pt x="1137138" y="538647"/>
                </a:cubicBezTo>
                <a:cubicBezTo>
                  <a:pt x="1258276" y="435093"/>
                  <a:pt x="1359876" y="376477"/>
                  <a:pt x="1465384" y="292462"/>
                </a:cubicBezTo>
                <a:cubicBezTo>
                  <a:pt x="1570892" y="208447"/>
                  <a:pt x="1715476" y="79492"/>
                  <a:pt x="1770184" y="34554"/>
                </a:cubicBezTo>
                <a:cubicBezTo>
                  <a:pt x="1824892" y="-10384"/>
                  <a:pt x="1781908" y="-8431"/>
                  <a:pt x="1793631" y="22831"/>
                </a:cubicBezTo>
                <a:cubicBezTo>
                  <a:pt x="1805354" y="54093"/>
                  <a:pt x="1817077" y="163509"/>
                  <a:pt x="1840523" y="222124"/>
                </a:cubicBezTo>
                <a:cubicBezTo>
                  <a:pt x="1863969" y="280739"/>
                  <a:pt x="1897184" y="331539"/>
                  <a:pt x="1934307" y="374524"/>
                </a:cubicBezTo>
                <a:cubicBezTo>
                  <a:pt x="1971430" y="417508"/>
                  <a:pt x="2008553" y="450723"/>
                  <a:pt x="2063261" y="480031"/>
                </a:cubicBezTo>
                <a:cubicBezTo>
                  <a:pt x="2117969" y="509339"/>
                  <a:pt x="2188308" y="528878"/>
                  <a:pt x="2262554" y="550370"/>
                </a:cubicBezTo>
                <a:cubicBezTo>
                  <a:pt x="2336800" y="571862"/>
                  <a:pt x="2416907" y="589447"/>
                  <a:pt x="2508738" y="608985"/>
                </a:cubicBezTo>
                <a:cubicBezTo>
                  <a:pt x="2600569" y="628523"/>
                  <a:pt x="2725615" y="653924"/>
                  <a:pt x="2813538" y="667601"/>
                </a:cubicBezTo>
                <a:cubicBezTo>
                  <a:pt x="2901461" y="681278"/>
                  <a:pt x="2968869" y="686162"/>
                  <a:pt x="3036277" y="691047"/>
                </a:cubicBezTo>
              </a:path>
            </a:pathLst>
          </a:custGeom>
          <a:noFill/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41103" y="44624"/>
            <a:ext cx="7702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Since excited quasiparticles </a:t>
            </a:r>
            <a:r>
              <a:rPr lang="en-US" altLang="ja-JP" sz="2000" dirty="0"/>
              <a:t>increase and contribute to the surface </a:t>
            </a:r>
            <a:r>
              <a:rPr lang="en-US" altLang="ja-JP" sz="2000" dirty="0" smtClean="0"/>
              <a:t>resistance as </a:t>
            </a:r>
            <a:r>
              <a:rPr lang="en-US" altLang="ja-JP" sz="2000" dirty="0"/>
              <a:t>the </a:t>
            </a:r>
            <a:r>
              <a:rPr lang="en-US" altLang="ja-JP" sz="2000" dirty="0" smtClean="0"/>
              <a:t>gap </a:t>
            </a:r>
            <a:r>
              <a:rPr lang="en-US" altLang="ja-JP" sz="2000" dirty="0"/>
              <a:t>decreases, a</a:t>
            </a:r>
            <a:r>
              <a:rPr lang="en-US" altLang="ja-JP" sz="2000" dirty="0" smtClean="0"/>
              <a:t> larger gap is desired. </a:t>
            </a:r>
            <a:r>
              <a:rPr lang="en-US" altLang="ja-JP" sz="2400" b="1" dirty="0" smtClean="0">
                <a:solidFill>
                  <a:schemeClr val="accent6"/>
                </a:solidFill>
              </a:rPr>
              <a:t>The gap in </a:t>
            </a:r>
            <a:r>
              <a:rPr lang="en-US" altLang="ja-JP" sz="2400" b="1" dirty="0">
                <a:solidFill>
                  <a:schemeClr val="accent6"/>
                </a:solidFill>
              </a:rPr>
              <a:t>t</a:t>
            </a:r>
            <a:r>
              <a:rPr lang="en-US" altLang="ja-JP" sz="2400" b="1" dirty="0" smtClean="0">
                <a:solidFill>
                  <a:schemeClr val="accent6"/>
                </a:solidFill>
              </a:rPr>
              <a:t>he dirty layer is rather well behaved at a high field! </a:t>
            </a:r>
          </a:p>
          <a:p>
            <a:r>
              <a:rPr lang="ja-JP" altLang="en-US" sz="2400" b="1" dirty="0" smtClean="0">
                <a:solidFill>
                  <a:schemeClr val="accent6"/>
                </a:solidFill>
              </a:rPr>
              <a:t>→ </a:t>
            </a:r>
            <a:r>
              <a:rPr lang="en-US" altLang="ja-JP" sz="2400" b="1" dirty="0" smtClean="0">
                <a:solidFill>
                  <a:schemeClr val="accent6"/>
                </a:solidFill>
              </a:rPr>
              <a:t>cure the high field Q drop</a:t>
            </a:r>
          </a:p>
          <a:p>
            <a:r>
              <a:rPr lang="en-US" altLang="ja-JP" sz="2000" dirty="0" smtClean="0"/>
              <a:t>Note here </a:t>
            </a:r>
            <a:r>
              <a:rPr lang="en-US" altLang="ja-JP" sz="2000" dirty="0"/>
              <a:t>B</a:t>
            </a:r>
            <a:r>
              <a:rPr lang="en-US" altLang="ja-JP" sz="2000" baseline="-25000" dirty="0"/>
              <a:t>c1</a:t>
            </a:r>
            <a:r>
              <a:rPr lang="en-US" altLang="ja-JP" sz="2000" dirty="0"/>
              <a:t> is a bulk property and </a:t>
            </a:r>
            <a:r>
              <a:rPr lang="en-US" altLang="ja-JP" sz="2000" dirty="0" smtClean="0"/>
              <a:t> given by </a:t>
            </a:r>
            <a:r>
              <a:rPr lang="en-US" altLang="ja-JP" sz="2000" dirty="0"/>
              <a:t>the bulk clean SC: </a:t>
            </a:r>
            <a:endParaRPr lang="en-US" altLang="ja-JP" sz="2000" dirty="0" smtClean="0"/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B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c1</a:t>
            </a:r>
            <a:r>
              <a:rPr lang="ja-JP" altLang="en-US" sz="2800" dirty="0" smtClean="0">
                <a:solidFill>
                  <a:srgbClr val="FF0000"/>
                </a:solidFill>
              </a:rPr>
              <a:t>～</a:t>
            </a:r>
            <a:r>
              <a:rPr lang="en-US" altLang="ja-JP" sz="2800" dirty="0" smtClean="0">
                <a:solidFill>
                  <a:srgbClr val="FF0000"/>
                </a:solidFill>
              </a:rPr>
              <a:t>170mT remains after layered</a:t>
            </a:r>
            <a:r>
              <a:rPr lang="en-US" altLang="ja-JP" sz="2000" dirty="0" smtClean="0"/>
              <a:t>.  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588946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Becomes gapless before arriving at 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the superheating field!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9281" y="3933056"/>
            <a:ext cx="3836231" cy="270503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496" y="2020787"/>
            <a:ext cx="5236945" cy="333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32251" y="-27384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dirty="0" smtClean="0">
                <a:solidFill>
                  <a:schemeClr val="accent5"/>
                </a:solidFill>
              </a:rPr>
              <a:t>②</a:t>
            </a:r>
            <a:endParaRPr kumimoji="1" lang="ja-JP" altLang="en-US" sz="8800" dirty="0">
              <a:solidFill>
                <a:schemeClr val="accent5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15616" y="-1803"/>
            <a:ext cx="81707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5"/>
                </a:solidFill>
              </a:rPr>
              <a:t>The surface current is suppressed</a:t>
            </a:r>
            <a:r>
              <a:rPr lang="en-US" altLang="ja-JP" sz="2400" b="1" dirty="0" smtClean="0">
                <a:solidFill>
                  <a:schemeClr val="accent5"/>
                </a:solidFill>
              </a:rPr>
              <a:t>. </a:t>
            </a:r>
            <a:endParaRPr kumimoji="1" lang="en-US" altLang="ja-JP" sz="2400" b="1" dirty="0" smtClean="0">
              <a:solidFill>
                <a:schemeClr val="accent5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ja-JP" sz="2000" b="1" u="sng" dirty="0">
                <a:solidFill>
                  <a:schemeClr val="accent5"/>
                </a:solidFill>
              </a:rPr>
              <a:t>T</a:t>
            </a:r>
            <a:r>
              <a:rPr lang="en-US" altLang="ja-JP" sz="2000" b="1" u="sng" dirty="0" smtClean="0">
                <a:solidFill>
                  <a:schemeClr val="accent5"/>
                </a:solidFill>
              </a:rPr>
              <a:t>he </a:t>
            </a:r>
            <a:r>
              <a:rPr lang="en-US" altLang="ja-JP" sz="2000" b="1" u="sng" dirty="0">
                <a:solidFill>
                  <a:schemeClr val="accent5"/>
                </a:solidFill>
              </a:rPr>
              <a:t>current suppression </a:t>
            </a:r>
            <a:r>
              <a:rPr lang="en-US" altLang="ja-JP" sz="2000" b="1" u="sng" dirty="0" smtClean="0">
                <a:solidFill>
                  <a:schemeClr val="accent5"/>
                </a:solidFill>
              </a:rPr>
              <a:t>means an enhancement of  </a:t>
            </a:r>
            <a:r>
              <a:rPr lang="en-US" altLang="ja-JP" sz="2000" b="1" u="sng" dirty="0">
                <a:solidFill>
                  <a:schemeClr val="accent5"/>
                </a:solidFill>
              </a:rPr>
              <a:t>the field </a:t>
            </a:r>
            <a:r>
              <a:rPr lang="en-US" altLang="ja-JP" sz="2000" b="1" u="sng" dirty="0" smtClean="0">
                <a:solidFill>
                  <a:schemeClr val="accent5"/>
                </a:solidFill>
              </a:rPr>
              <a:t>limit</a:t>
            </a:r>
            <a:r>
              <a:rPr lang="en-US" altLang="ja-JP" sz="2000" b="1" dirty="0" smtClean="0">
                <a:solidFill>
                  <a:schemeClr val="accent5"/>
                </a:solidFill>
              </a:rPr>
              <a:t>, because </a:t>
            </a:r>
            <a:r>
              <a:rPr lang="en-US" altLang="ja-JP" sz="2000" b="1" dirty="0">
                <a:solidFill>
                  <a:schemeClr val="accent5"/>
                </a:solidFill>
              </a:rPr>
              <a:t>the theoretical field limit is determined by the current </a:t>
            </a:r>
            <a:r>
              <a:rPr lang="en-US" altLang="ja-JP" sz="2000" b="1" dirty="0" smtClean="0">
                <a:solidFill>
                  <a:schemeClr val="accent5"/>
                </a:solidFill>
              </a:rPr>
              <a:t>density.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ja-JP" sz="2000" b="1" u="sng" dirty="0" smtClean="0">
                <a:solidFill>
                  <a:schemeClr val="accent5"/>
                </a:solidFill>
              </a:rPr>
              <a:t>The gap reduction due to the current is further prevented</a:t>
            </a:r>
            <a:r>
              <a:rPr lang="en-US" altLang="ja-JP" sz="2000" b="1" dirty="0" smtClean="0">
                <a:solidFill>
                  <a:schemeClr val="accent5"/>
                </a:solidFill>
              </a:rPr>
              <a:t>.  </a:t>
            </a:r>
            <a:endParaRPr kumimoji="1" lang="en-US" altLang="ja-JP" sz="2000" b="1" dirty="0" smtClean="0">
              <a:solidFill>
                <a:schemeClr val="accent5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32508" y="155679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kumimoji="1" lang="en-US" altLang="ja-JP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(&gt; </a:t>
            </a:r>
            <a:r>
              <a:rPr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ja-JP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14634" y="1569571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kumimoji="1" lang="en-US" altLang="ja-JP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24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354" y="5212938"/>
            <a:ext cx="45984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0070C0"/>
                </a:solidFill>
              </a:rPr>
              <a:t>SS case: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400" dirty="0" smtClean="0">
                <a:solidFill>
                  <a:srgbClr val="0070C0"/>
                </a:solidFill>
              </a:rPr>
              <a:t>T</a:t>
            </a:r>
            <a:r>
              <a:rPr lang="en-US" altLang="ja-JP" sz="1400" dirty="0">
                <a:solidFill>
                  <a:srgbClr val="0070C0"/>
                </a:solidFill>
              </a:rPr>
              <a:t>. Kubo, in Proceedings of LINAC2014, p. 1026, THPP074</a:t>
            </a:r>
            <a:r>
              <a:rPr lang="en-US" altLang="ja-JP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ja-JP" sz="1400" dirty="0" smtClean="0">
                <a:solidFill>
                  <a:srgbClr val="0070C0"/>
                </a:solidFill>
              </a:rPr>
              <a:t>SIS case: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400" dirty="0" smtClean="0">
                <a:solidFill>
                  <a:srgbClr val="0070C0"/>
                </a:solidFill>
              </a:rPr>
              <a:t>T</a:t>
            </a:r>
            <a:r>
              <a:rPr lang="en-US" altLang="ja-JP" sz="1400" dirty="0">
                <a:solidFill>
                  <a:srgbClr val="0070C0"/>
                </a:solidFill>
              </a:rPr>
              <a:t>. </a:t>
            </a:r>
            <a:r>
              <a:rPr lang="en-US" altLang="ja-JP" sz="1400" dirty="0" smtClean="0">
                <a:solidFill>
                  <a:srgbClr val="0070C0"/>
                </a:solidFill>
              </a:rPr>
              <a:t>Kubo et al., </a:t>
            </a:r>
            <a:r>
              <a:rPr lang="en-US" altLang="ja-JP" sz="1400" dirty="0">
                <a:solidFill>
                  <a:srgbClr val="0070C0"/>
                </a:solidFill>
              </a:rPr>
              <a:t>Appl. Phys. Lett. </a:t>
            </a:r>
            <a:r>
              <a:rPr lang="en-US" altLang="ja-JP" sz="1400" b="1" dirty="0">
                <a:solidFill>
                  <a:srgbClr val="0070C0"/>
                </a:solidFill>
              </a:rPr>
              <a:t>104</a:t>
            </a:r>
            <a:r>
              <a:rPr lang="en-US" altLang="ja-JP" sz="1400" dirty="0">
                <a:solidFill>
                  <a:srgbClr val="0070C0"/>
                </a:solidFill>
              </a:rPr>
              <a:t>, 032603 (2014</a:t>
            </a:r>
            <a:r>
              <a:rPr lang="en-US" altLang="ja-JP" sz="1400" dirty="0" smtClean="0">
                <a:solidFill>
                  <a:srgbClr val="0070C0"/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400" dirty="0">
                <a:solidFill>
                  <a:srgbClr val="0070C0"/>
                </a:solidFill>
              </a:rPr>
              <a:t>A. Gurevich, AIP Advance </a:t>
            </a:r>
            <a:r>
              <a:rPr lang="en-US" altLang="ja-JP" sz="1400" b="1" dirty="0">
                <a:solidFill>
                  <a:srgbClr val="0070C0"/>
                </a:solidFill>
              </a:rPr>
              <a:t>5</a:t>
            </a:r>
            <a:r>
              <a:rPr lang="en-US" altLang="ja-JP" sz="1400" dirty="0">
                <a:solidFill>
                  <a:srgbClr val="0070C0"/>
                </a:solidFill>
              </a:rPr>
              <a:t>, 017112 (2015).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400" dirty="0">
                <a:solidFill>
                  <a:srgbClr val="0070C0"/>
                </a:solidFill>
              </a:rPr>
              <a:t>S. Posen et al., Phys. Rev. Applied </a:t>
            </a:r>
            <a:r>
              <a:rPr lang="en-US" altLang="ja-JP" sz="1400" b="1" dirty="0">
                <a:solidFill>
                  <a:srgbClr val="0070C0"/>
                </a:solidFill>
              </a:rPr>
              <a:t>4</a:t>
            </a:r>
            <a:r>
              <a:rPr lang="en-US" altLang="ja-JP" sz="1400" dirty="0">
                <a:solidFill>
                  <a:srgbClr val="0070C0"/>
                </a:solidFill>
              </a:rPr>
              <a:t>,044019 (2015</a:t>
            </a:r>
            <a:r>
              <a:rPr lang="en-US" altLang="ja-JP" sz="1400" dirty="0" smtClean="0">
                <a:solidFill>
                  <a:srgbClr val="0070C0"/>
                </a:solidFill>
              </a:rPr>
              <a:t>).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78299" y="1331671"/>
            <a:ext cx="3658197" cy="260138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536000" y="2063635"/>
            <a:ext cx="2828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T</a:t>
            </a:r>
            <a:r>
              <a:rPr kumimoji="1" lang="en-US" altLang="ja-JP" sz="2000" dirty="0" smtClean="0"/>
              <a:t>his slope corresponds to the current density. 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</a:rPr>
              <a:t>The surface current is suppressed!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68344" y="5100907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B</a:t>
            </a:r>
            <a:r>
              <a:rPr kumimoji="1" lang="en-US" altLang="ja-JP" baseline="-25000" dirty="0" err="1" smtClean="0"/>
              <a:t>s</a:t>
            </a:r>
            <a:r>
              <a:rPr kumimoji="1" lang="en-US" altLang="ja-JP" dirty="0" smtClean="0"/>
              <a:t> of Nb</a:t>
            </a:r>
            <a:r>
              <a:rPr kumimoji="1" lang="en-US" altLang="ja-JP" baseline="-25000" dirty="0" smtClean="0"/>
              <a:t>3</a:t>
            </a:r>
            <a:r>
              <a:rPr kumimoji="1" lang="en-US" altLang="ja-JP" dirty="0" smtClean="0"/>
              <a:t>Sn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8604448" y="4797152"/>
            <a:ext cx="309750" cy="303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372200" y="5676976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B</a:t>
            </a:r>
            <a:r>
              <a:rPr kumimoji="1" lang="en-US" altLang="ja-JP" baseline="-25000" dirty="0" err="1" smtClean="0"/>
              <a:t>s</a:t>
            </a:r>
            <a:r>
              <a:rPr kumimoji="1" lang="en-US" altLang="ja-JP" dirty="0" smtClean="0"/>
              <a:t> of Nb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 flipH="1" flipV="1">
            <a:off x="5815560" y="5701702"/>
            <a:ext cx="556640" cy="139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7311881" y="1628800"/>
            <a:ext cx="1588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This is SIS case</a:t>
            </a:r>
            <a:r>
              <a:rPr lang="en-US" altLang="ja-JP" sz="1600" dirty="0" smtClean="0"/>
              <a:t>. </a:t>
            </a:r>
          </a:p>
          <a:p>
            <a:r>
              <a:rPr kumimoji="1" lang="en-US" altLang="ja-JP" sz="1600" dirty="0" smtClean="0"/>
              <a:t>SS case is similar.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22037" y="6550223"/>
            <a:ext cx="5050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rgbClr val="0070C0"/>
                </a:solidFill>
              </a:rPr>
              <a:t>Figures from T</a:t>
            </a:r>
            <a:r>
              <a:rPr lang="en-US" altLang="ja-JP" sz="1400" dirty="0">
                <a:solidFill>
                  <a:srgbClr val="0070C0"/>
                </a:solidFill>
              </a:rPr>
              <a:t>. Kubo, </a:t>
            </a:r>
            <a:r>
              <a:rPr lang="en-US" altLang="ja-JP" sz="1400" dirty="0" err="1">
                <a:solidFill>
                  <a:srgbClr val="0070C0"/>
                </a:solidFill>
              </a:rPr>
              <a:t>Supercond</a:t>
            </a:r>
            <a:r>
              <a:rPr lang="en-US" altLang="ja-JP" sz="1400" dirty="0">
                <a:solidFill>
                  <a:srgbClr val="0070C0"/>
                </a:solidFill>
              </a:rPr>
              <a:t>. Sci. Technol. </a:t>
            </a:r>
            <a:r>
              <a:rPr lang="en-US" altLang="ja-JP" sz="1400" b="1" dirty="0">
                <a:solidFill>
                  <a:srgbClr val="0070C0"/>
                </a:solidFill>
              </a:rPr>
              <a:t>30</a:t>
            </a:r>
            <a:r>
              <a:rPr lang="en-US" altLang="ja-JP" sz="1400" dirty="0">
                <a:solidFill>
                  <a:srgbClr val="0070C0"/>
                </a:solidFill>
              </a:rPr>
              <a:t>, 023001 (2017)</a:t>
            </a:r>
          </a:p>
        </p:txBody>
      </p:sp>
    </p:spTree>
    <p:extLst>
      <p:ext uri="{BB962C8B-B14F-4D97-AF65-F5344CB8AC3E}">
        <p14:creationId xmlns:p14="http://schemas.microsoft.com/office/powerpoint/2010/main" val="33328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2580" y="131903"/>
            <a:ext cx="4475924" cy="3414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4429728" y="1455666"/>
            <a:ext cx="430304" cy="71412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>
            <a:endCxn id="3" idx="0"/>
          </p:cNvCxnSpPr>
          <p:nvPr/>
        </p:nvCxnSpPr>
        <p:spPr>
          <a:xfrm>
            <a:off x="4231759" y="505929"/>
            <a:ext cx="413121" cy="9497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endCxn id="3" idx="2"/>
          </p:cNvCxnSpPr>
          <p:nvPr/>
        </p:nvCxnSpPr>
        <p:spPr>
          <a:xfrm flipV="1">
            <a:off x="4231759" y="2169795"/>
            <a:ext cx="413121" cy="5171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795904" y="144728"/>
            <a:ext cx="1674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superconductor</a:t>
            </a:r>
            <a:r>
              <a:rPr kumimoji="1" lang="en-US" altLang="ja-JP" sz="1400" dirty="0" smtClean="0"/>
              <a:t> side</a:t>
            </a:r>
            <a:endParaRPr kumimoji="1" lang="ja-JP" altLang="en-US" sz="1400" dirty="0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58" y="3045753"/>
            <a:ext cx="3710222" cy="3675723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5022227" y="2399848"/>
            <a:ext cx="520667" cy="864096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3801696" y="2444695"/>
            <a:ext cx="1244005" cy="60105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3801696" y="3263944"/>
            <a:ext cx="1220531" cy="345753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8400" y="431206"/>
            <a:ext cx="2573359" cy="2277714"/>
          </a:xfrm>
          <a:prstGeom prst="rect">
            <a:avLst/>
          </a:prstGeom>
          <a:ln>
            <a:noFill/>
          </a:ln>
        </p:spPr>
      </p:pic>
      <p:sp>
        <p:nvSpPr>
          <p:cNvPr id="1037" name="テキスト ボックス 1036"/>
          <p:cNvSpPr txBox="1"/>
          <p:nvPr/>
        </p:nvSpPr>
        <p:spPr>
          <a:xfrm>
            <a:off x="1691036" y="2060175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Bean-Livingston </a:t>
            </a:r>
          </a:p>
          <a:p>
            <a:r>
              <a:rPr kumimoji="1" lang="en-US" altLang="ja-JP" dirty="0" smtClean="0"/>
              <a:t>barrier</a:t>
            </a:r>
            <a:endParaRPr kumimoji="1" lang="ja-JP" altLang="en-US" dirty="0"/>
          </a:p>
        </p:txBody>
      </p:sp>
      <p:sp>
        <p:nvSpPr>
          <p:cNvPr id="1036" name="テキスト ボックス 1035"/>
          <p:cNvSpPr txBox="1"/>
          <p:nvPr/>
        </p:nvSpPr>
        <p:spPr>
          <a:xfrm>
            <a:off x="1460499" y="162211"/>
            <a:ext cx="1107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Vacuum side</a:t>
            </a:r>
            <a:endParaRPr kumimoji="1" lang="ja-JP" altLang="en-US" sz="1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652479" y="4077940"/>
            <a:ext cx="46720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In SS case, vortices are </a:t>
            </a:r>
            <a:r>
              <a:rPr lang="en-US" altLang="ja-JP" sz="2000" b="1" dirty="0">
                <a:solidFill>
                  <a:srgbClr val="FF0000"/>
                </a:solidFill>
              </a:rPr>
              <a:t>expelled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by </a:t>
            </a:r>
            <a:r>
              <a:rPr lang="en-US" altLang="ja-JP" sz="2000" b="1" dirty="0">
                <a:solidFill>
                  <a:srgbClr val="FF0000"/>
                </a:solidFill>
              </a:rPr>
              <a:t>the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boundary if </a:t>
            </a:r>
            <a:r>
              <a:rPr lang="en-US" altLang="ja-JP" sz="2000" dirty="0">
                <a:solidFill>
                  <a:srgbClr val="FF0000"/>
                </a:solidFill>
              </a:rPr>
              <a:t>λ</a:t>
            </a:r>
            <a:r>
              <a:rPr lang="en-US" altLang="ja-JP" sz="2000" baseline="30000" dirty="0">
                <a:solidFill>
                  <a:srgbClr val="FF0000"/>
                </a:solidFill>
              </a:rPr>
              <a:t>(layer)</a:t>
            </a:r>
            <a:r>
              <a:rPr lang="en-US" altLang="ja-JP" sz="2000" dirty="0">
                <a:solidFill>
                  <a:srgbClr val="FF0000"/>
                </a:solidFill>
              </a:rPr>
              <a:t>&gt; λ</a:t>
            </a:r>
            <a:r>
              <a:rPr lang="en-US" altLang="ja-JP" sz="2000" baseline="30000" dirty="0">
                <a:solidFill>
                  <a:srgbClr val="FF0000"/>
                </a:solidFill>
              </a:rPr>
              <a:t>(bulk</a:t>
            </a:r>
            <a:r>
              <a:rPr lang="en-US" altLang="ja-JP" sz="2000" baseline="30000" dirty="0" smtClean="0">
                <a:solidFill>
                  <a:srgbClr val="FF0000"/>
                </a:solidFill>
              </a:rPr>
              <a:t>)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. </a:t>
            </a:r>
            <a:r>
              <a:rPr lang="en-US" altLang="ja-JP" sz="2000" b="1" dirty="0">
                <a:solidFill>
                  <a:srgbClr val="FF0000"/>
                </a:solidFill>
              </a:rPr>
              <a:t>(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left figure)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400" dirty="0" smtClean="0">
                <a:solidFill>
                  <a:srgbClr val="0070C0"/>
                </a:solidFill>
              </a:rPr>
              <a:t>T</a:t>
            </a:r>
            <a:r>
              <a:rPr lang="en-US" altLang="ja-JP" sz="1400" dirty="0">
                <a:solidFill>
                  <a:srgbClr val="0070C0"/>
                </a:solidFill>
              </a:rPr>
              <a:t>. Kubo, in Proceedings of LINAC2014, p. 1026, THPP074.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100" dirty="0">
                <a:solidFill>
                  <a:srgbClr val="0070C0"/>
                </a:solidFill>
              </a:rPr>
              <a:t>M. </a:t>
            </a:r>
            <a:r>
              <a:rPr lang="en-US" altLang="ja-JP" sz="1100" dirty="0" err="1">
                <a:solidFill>
                  <a:srgbClr val="0070C0"/>
                </a:solidFill>
              </a:rPr>
              <a:t>Checchin</a:t>
            </a:r>
            <a:r>
              <a:rPr lang="en-US" altLang="ja-JP" sz="1100" dirty="0">
                <a:solidFill>
                  <a:srgbClr val="0070C0"/>
                </a:solidFill>
              </a:rPr>
              <a:t> et al., in Proceedings of IPAC2016, p. 2254, WEPMR002</a:t>
            </a:r>
          </a:p>
          <a:p>
            <a:endParaRPr lang="en-US" altLang="ja-JP" sz="2000" b="1" dirty="0" smtClean="0">
              <a:solidFill>
                <a:srgbClr val="0070C0"/>
              </a:solidFill>
            </a:endParaRPr>
          </a:p>
          <a:p>
            <a:r>
              <a:rPr lang="en-US" altLang="ja-JP" sz="2000" b="1" dirty="0" smtClean="0">
                <a:solidFill>
                  <a:srgbClr val="0070C0"/>
                </a:solidFill>
              </a:rPr>
              <a:t>In SIS case, vortices disappear at the insulator. </a:t>
            </a:r>
          </a:p>
          <a:p>
            <a:r>
              <a:rPr lang="en-US" altLang="ja-JP" sz="1400" dirty="0" smtClean="0">
                <a:solidFill>
                  <a:srgbClr val="0070C0"/>
                </a:solidFill>
              </a:rPr>
              <a:t>A</a:t>
            </a:r>
            <a:r>
              <a:rPr lang="en-US" altLang="ja-JP" sz="1400" dirty="0">
                <a:solidFill>
                  <a:srgbClr val="0070C0"/>
                </a:solidFill>
              </a:rPr>
              <a:t>. Gurevich, AIP Advance </a:t>
            </a:r>
            <a:r>
              <a:rPr lang="en-US" altLang="ja-JP" sz="1400" b="1" dirty="0">
                <a:solidFill>
                  <a:srgbClr val="0070C0"/>
                </a:solidFill>
              </a:rPr>
              <a:t>5</a:t>
            </a:r>
            <a:r>
              <a:rPr lang="en-US" altLang="ja-JP" sz="1400" dirty="0">
                <a:solidFill>
                  <a:srgbClr val="0070C0"/>
                </a:solidFill>
              </a:rPr>
              <a:t>, 017112 (2015</a:t>
            </a:r>
            <a:r>
              <a:rPr lang="en-US" altLang="ja-JP" sz="1400" dirty="0" smtClean="0">
                <a:solidFill>
                  <a:srgbClr val="0070C0"/>
                </a:solidFill>
              </a:rPr>
              <a:t>).</a:t>
            </a:r>
            <a:endParaRPr lang="en-US" altLang="ja-JP" sz="1400" dirty="0">
              <a:solidFill>
                <a:srgbClr val="0070C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16713" y="-27384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00" dirty="0">
                <a:solidFill>
                  <a:srgbClr val="FF0000"/>
                </a:solidFill>
              </a:rPr>
              <a:t>③</a:t>
            </a:r>
            <a:endParaRPr kumimoji="1" lang="ja-JP" altLang="en-US" sz="11500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67944" y="6577607"/>
            <a:ext cx="4678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400" dirty="0" smtClean="0">
                <a:solidFill>
                  <a:srgbClr val="0070C0"/>
                </a:solidFill>
              </a:rPr>
              <a:t>See also T</a:t>
            </a:r>
            <a:r>
              <a:rPr lang="en-US" altLang="ja-JP" sz="1400" dirty="0">
                <a:solidFill>
                  <a:srgbClr val="0070C0"/>
                </a:solidFill>
              </a:rPr>
              <a:t>. Kubo, </a:t>
            </a:r>
            <a:r>
              <a:rPr lang="en-US" altLang="ja-JP" sz="1400" dirty="0" err="1">
                <a:solidFill>
                  <a:srgbClr val="0070C0"/>
                </a:solidFill>
              </a:rPr>
              <a:t>Supercond</a:t>
            </a:r>
            <a:r>
              <a:rPr lang="en-US" altLang="ja-JP" sz="1400" dirty="0">
                <a:solidFill>
                  <a:srgbClr val="0070C0"/>
                </a:solidFill>
              </a:rPr>
              <a:t>. Sci. Technol. </a:t>
            </a:r>
            <a:r>
              <a:rPr lang="en-US" altLang="ja-JP" sz="1400" b="1" dirty="0">
                <a:solidFill>
                  <a:srgbClr val="0070C0"/>
                </a:solidFill>
              </a:rPr>
              <a:t>30</a:t>
            </a:r>
            <a:r>
              <a:rPr lang="en-US" altLang="ja-JP" sz="1400" dirty="0">
                <a:solidFill>
                  <a:srgbClr val="0070C0"/>
                </a:solidFill>
              </a:rPr>
              <a:t>, 023001 (2017)</a:t>
            </a:r>
            <a:endParaRPr lang="en-US" altLang="ja-JP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47664" y="44624"/>
            <a:ext cx="7596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accent2"/>
                </a:solidFill>
              </a:rPr>
              <a:t>If the surface layer has a lower surface resistance than the bulk, the total surface resistance decreases, </a:t>
            </a:r>
            <a:r>
              <a:rPr lang="en-US" altLang="ja-JP" sz="2400" dirty="0" smtClean="0"/>
              <a:t>because </a:t>
            </a:r>
            <a:r>
              <a:rPr lang="en-US" altLang="ja-JP" sz="2400" dirty="0"/>
              <a:t>t</a:t>
            </a:r>
            <a:r>
              <a:rPr lang="en-US" altLang="ja-JP" sz="2400" dirty="0" smtClean="0"/>
              <a:t>he </a:t>
            </a:r>
            <a:r>
              <a:rPr lang="en-US" altLang="ja-JP" sz="2400" dirty="0"/>
              <a:t>screening current flows on both the surface layer </a:t>
            </a:r>
            <a:r>
              <a:rPr lang="en-US" altLang="ja-JP" sz="2400" dirty="0" smtClean="0"/>
              <a:t>and bulk.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endParaRPr kumimoji="1" lang="ja-JP" altLang="en-US" sz="2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2124" y="21178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00" dirty="0">
                <a:solidFill>
                  <a:schemeClr val="accent2"/>
                </a:solidFill>
              </a:rPr>
              <a:t>④</a:t>
            </a:r>
            <a:endParaRPr kumimoji="1" lang="ja-JP" altLang="en-US" sz="11500" dirty="0">
              <a:solidFill>
                <a:schemeClr val="accent2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47176" y="1988840"/>
            <a:ext cx="4284774" cy="340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74028" y="6101500"/>
            <a:ext cx="7128674" cy="63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917595" y="618868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R</a:t>
            </a:r>
            <a:r>
              <a:rPr kumimoji="1" lang="en-US" altLang="ja-JP" sz="2400" baseline="-25000" dirty="0" err="1" smtClean="0"/>
              <a:t>s</a:t>
            </a:r>
            <a:endParaRPr kumimoji="1" lang="ja-JP" altLang="en-US" sz="2400" baseline="-25000" dirty="0"/>
          </a:p>
        </p:txBody>
      </p:sp>
      <p:sp>
        <p:nvSpPr>
          <p:cNvPr id="22" name="右中かっこ 21"/>
          <p:cNvSpPr/>
          <p:nvPr/>
        </p:nvSpPr>
        <p:spPr>
          <a:xfrm rot="5400000">
            <a:off x="7331178" y="4433903"/>
            <a:ext cx="450356" cy="2800361"/>
          </a:xfrm>
          <a:prstGeom prst="rightBrace">
            <a:avLst>
              <a:gd name="adj1" fmla="val 34788"/>
              <a:gd name="adj2" fmla="val 28493"/>
            </a:avLst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中かっこ 22"/>
          <p:cNvSpPr/>
          <p:nvPr/>
        </p:nvSpPr>
        <p:spPr>
          <a:xfrm rot="5400000">
            <a:off x="5461939" y="5295028"/>
            <a:ext cx="308350" cy="936105"/>
          </a:xfrm>
          <a:prstGeom prst="rightBrace">
            <a:avLst>
              <a:gd name="adj1" fmla="val 34788"/>
              <a:gd name="adj2" fmla="val 49338"/>
            </a:avLst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2698" y="5470692"/>
            <a:ext cx="4548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0070C0"/>
                </a:solidFill>
              </a:rPr>
              <a:t>A. Gurevich, AIP Advance </a:t>
            </a:r>
            <a:r>
              <a:rPr lang="en-US" altLang="ja-JP" sz="1600" b="1" dirty="0">
                <a:solidFill>
                  <a:srgbClr val="0070C0"/>
                </a:solidFill>
              </a:rPr>
              <a:t>5</a:t>
            </a:r>
            <a:r>
              <a:rPr lang="en-US" altLang="ja-JP" sz="1600" dirty="0">
                <a:solidFill>
                  <a:srgbClr val="0070C0"/>
                </a:solidFill>
              </a:rPr>
              <a:t>, 017112 (2015</a:t>
            </a:r>
            <a:r>
              <a:rPr lang="en-US" altLang="ja-JP" sz="16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ja-JP" sz="1600" dirty="0" smtClean="0">
                <a:solidFill>
                  <a:srgbClr val="0070C0"/>
                </a:solidFill>
              </a:rPr>
              <a:t>T. </a:t>
            </a:r>
            <a:r>
              <a:rPr lang="en-US" altLang="ja-JP" sz="1600" dirty="0">
                <a:solidFill>
                  <a:srgbClr val="0070C0"/>
                </a:solidFill>
              </a:rPr>
              <a:t>Kubo, </a:t>
            </a:r>
            <a:r>
              <a:rPr lang="en-US" altLang="ja-JP" sz="1600" dirty="0" err="1">
                <a:solidFill>
                  <a:srgbClr val="0070C0"/>
                </a:solidFill>
              </a:rPr>
              <a:t>Supercond</a:t>
            </a:r>
            <a:r>
              <a:rPr lang="en-US" altLang="ja-JP" sz="1600" dirty="0">
                <a:solidFill>
                  <a:srgbClr val="0070C0"/>
                </a:solidFill>
              </a:rPr>
              <a:t>. Sci. Technol. </a:t>
            </a:r>
            <a:r>
              <a:rPr lang="en-US" altLang="ja-JP" sz="1600" b="1" dirty="0">
                <a:solidFill>
                  <a:srgbClr val="0070C0"/>
                </a:solidFill>
              </a:rPr>
              <a:t>30</a:t>
            </a:r>
            <a:r>
              <a:rPr lang="en-US" altLang="ja-JP" sz="1600" dirty="0">
                <a:solidFill>
                  <a:srgbClr val="0070C0"/>
                </a:solidFill>
              </a:rPr>
              <a:t>, 023001 (2017)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773" y="2109291"/>
            <a:ext cx="4962955" cy="326392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099614" y="2492896"/>
            <a:ext cx="176041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Q</a:t>
            </a:r>
            <a:r>
              <a:rPr kumimoji="1" lang="en-US" altLang="ja-JP" sz="2000" baseline="30000" dirty="0" smtClean="0"/>
              <a:t>Nb3Sn</a:t>
            </a:r>
            <a:r>
              <a:rPr kumimoji="1" lang="en-US" altLang="ja-JP" sz="2000" dirty="0" smtClean="0"/>
              <a:t>=1×10</a:t>
            </a:r>
            <a:r>
              <a:rPr kumimoji="1" lang="en-US" altLang="ja-JP" sz="2000" baseline="30000" dirty="0" smtClean="0"/>
              <a:t>11</a:t>
            </a:r>
            <a:endParaRPr lang="en-US" altLang="ja-JP" sz="2000" dirty="0" smtClean="0"/>
          </a:p>
          <a:p>
            <a:r>
              <a:rPr lang="en-US" altLang="ja-JP" sz="2000" dirty="0" smtClean="0"/>
              <a:t>λ</a:t>
            </a:r>
            <a:r>
              <a:rPr lang="en-US" altLang="ja-JP" sz="2000" baseline="-25000" dirty="0" smtClean="0"/>
              <a:t>Nb3Sn</a:t>
            </a:r>
            <a:r>
              <a:rPr lang="en-US" altLang="ja-JP" sz="2000" dirty="0" smtClean="0"/>
              <a:t>=120nm</a:t>
            </a:r>
          </a:p>
          <a:p>
            <a:endParaRPr lang="en-US" altLang="ja-JP" sz="2000" dirty="0" smtClean="0"/>
          </a:p>
          <a:p>
            <a:r>
              <a:rPr lang="en-US" altLang="ja-JP" sz="2000" dirty="0" err="1" smtClean="0"/>
              <a:t>Q</a:t>
            </a:r>
            <a:r>
              <a:rPr lang="en-US" altLang="ja-JP" sz="2000" baseline="30000" dirty="0" err="1" smtClean="0"/>
              <a:t>Nb</a:t>
            </a:r>
            <a:r>
              <a:rPr lang="en-US" altLang="ja-JP" sz="2000" dirty="0" smtClean="0"/>
              <a:t>=2×10</a:t>
            </a:r>
            <a:r>
              <a:rPr lang="en-US" altLang="ja-JP" sz="2000" baseline="30000" dirty="0" smtClean="0"/>
              <a:t>10</a:t>
            </a:r>
            <a:endParaRPr lang="en-US" altLang="ja-JP" sz="2000" dirty="0" smtClean="0"/>
          </a:p>
          <a:p>
            <a:r>
              <a:rPr lang="en-US" altLang="ja-JP" sz="2000" dirty="0" err="1" smtClean="0"/>
              <a:t>λ</a:t>
            </a:r>
            <a:r>
              <a:rPr lang="en-US" altLang="ja-JP" sz="2000" baseline="-25000" dirty="0" err="1" smtClean="0"/>
              <a:t>Nb</a:t>
            </a:r>
            <a:r>
              <a:rPr lang="en-US" altLang="ja-JP" sz="2000" dirty="0" smtClean="0"/>
              <a:t>=40nm</a:t>
            </a:r>
          </a:p>
          <a:p>
            <a:endParaRPr lang="en-US" altLang="ja-JP" sz="2000" dirty="0" smtClean="0"/>
          </a:p>
          <a:p>
            <a:r>
              <a:rPr kumimoji="1" lang="en-US" altLang="ja-JP" sz="2000" dirty="0" smtClean="0"/>
              <a:t>are assumed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9587" y="2042124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2(K)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rot="19264515">
            <a:off x="290047" y="3327054"/>
            <a:ext cx="1512168" cy="657007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4322" y="4116257"/>
            <a:ext cx="116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Q improve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7671" y="1869324"/>
            <a:ext cx="24733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70C0"/>
                </a:solidFill>
              </a:rPr>
              <a:t>Thin Nb</a:t>
            </a:r>
            <a:r>
              <a:rPr kumimoji="1" lang="en-US" altLang="ja-JP" sz="1600" baseline="-25000" dirty="0" smtClean="0">
                <a:solidFill>
                  <a:srgbClr val="0070C0"/>
                </a:solidFill>
              </a:rPr>
              <a:t>3</a:t>
            </a:r>
            <a:r>
              <a:rPr kumimoji="1" lang="en-US" altLang="ja-JP" sz="1600" dirty="0" smtClean="0">
                <a:solidFill>
                  <a:srgbClr val="0070C0"/>
                </a:solidFill>
              </a:rPr>
              <a:t>Sn on Nb substrate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13504</TotalTime>
  <Words>608</Words>
  <Application>Microsoft Office PowerPoint</Application>
  <PresentationFormat>画面に合わせる (4:3)</PresentationFormat>
  <Paragraphs>77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Cambria Math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kubotaka</dc:creator>
  <cp:lastModifiedBy>kubotaka</cp:lastModifiedBy>
  <cp:revision>833</cp:revision>
  <cp:lastPrinted>2016-11-18T15:09:25Z</cp:lastPrinted>
  <dcterms:created xsi:type="dcterms:W3CDTF">2014-10-30T06:08:26Z</dcterms:created>
  <dcterms:modified xsi:type="dcterms:W3CDTF">2017-02-07T22:14:08Z</dcterms:modified>
</cp:coreProperties>
</file>