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264" r:id="rId2"/>
    <p:sldId id="259" r:id="rId3"/>
    <p:sldId id="262" r:id="rId4"/>
    <p:sldId id="260" r:id="rId5"/>
    <p:sldId id="258" r:id="rId6"/>
    <p:sldId id="257" r:id="rId7"/>
    <p:sldId id="265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8"/>
    <p:restoredTop sz="94681"/>
  </p:normalViewPr>
  <p:slideViewPr>
    <p:cSldViewPr snapToGrid="0" snapToObjects="1">
      <p:cViewPr varScale="1">
        <p:scale>
          <a:sx n="114" d="100"/>
          <a:sy n="114" d="100"/>
        </p:scale>
        <p:origin x="1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2F317-283D-1042-9C95-88DBE1441C16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FBCBD-7005-EE4B-A9F2-9D2DC968B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1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3667-B075-9447-813B-675965B81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1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243D5-E4DA-E142-B2FE-350D829A2C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FAD2-CF1C-2641-B73B-5212E83C5291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FEC-F489-1348-B2B3-ACA21A2A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FAD2-CF1C-2641-B73B-5212E83C5291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FEC-F489-1348-B2B3-ACA21A2A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FAD2-CF1C-2641-B73B-5212E83C5291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FEC-F489-1348-B2B3-ACA21A2A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FAD2-CF1C-2641-B73B-5212E83C5291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FEC-F489-1348-B2B3-ACA21A2A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FAD2-CF1C-2641-B73B-5212E83C5291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FEC-F489-1348-B2B3-ACA21A2A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FAD2-CF1C-2641-B73B-5212E83C5291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FEC-F489-1348-B2B3-ACA21A2A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FAD2-CF1C-2641-B73B-5212E83C5291}" type="datetimeFigureOut">
              <a:rPr lang="en-US" smtClean="0"/>
              <a:t>2/9/17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FEC-F489-1348-B2B3-ACA21A2A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FAD2-CF1C-2641-B73B-5212E83C5291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FEC-F489-1348-B2B3-ACA21A2A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FAD2-CF1C-2641-B73B-5212E83C5291}" type="datetimeFigureOut">
              <a:rPr lang="en-US" smtClean="0"/>
              <a:t>2/9/17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FEC-F489-1348-B2B3-ACA21A2A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FAD2-CF1C-2641-B73B-5212E83C5291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FEC-F489-1348-B2B3-ACA21A2A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FAD2-CF1C-2641-B73B-5212E83C5291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1FEC-F489-1348-B2B3-ACA21A2A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BFAD2-CF1C-2641-B73B-5212E83C5291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B1FEC-F489-1348-B2B3-ACA21A2A6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7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tif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9.png"/><Relationship Id="rId5" Type="http://schemas.openxmlformats.org/officeDocument/2006/relationships/image" Target="../media/image17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Relationship Id="rId3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98" y="19439"/>
            <a:ext cx="7886700" cy="62733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New SRF research opportunities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78061" y="3391488"/>
            <a:ext cx="90659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dirty="0" smtClean="0">
              <a:solidFill>
                <a:srgbClr val="000000"/>
              </a:solidFill>
              <a:latin typeface="Helvetica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Theory: Residual resistance and BCS </a:t>
            </a:r>
            <a:r>
              <a:rPr lang="en-US" dirty="0">
                <a:solidFill>
                  <a:srgbClr val="000000"/>
                </a:solidFill>
              </a:rPr>
              <a:t>surface resistance at strong </a:t>
            </a:r>
            <a:r>
              <a:rPr lang="en-US" dirty="0" smtClean="0">
                <a:solidFill>
                  <a:srgbClr val="000000"/>
                </a:solidFill>
              </a:rPr>
              <a:t>fields, </a:t>
            </a:r>
            <a:r>
              <a:rPr lang="en-US" dirty="0" err="1">
                <a:solidFill>
                  <a:srgbClr val="000000"/>
                </a:solidFill>
              </a:rPr>
              <a:t>nonequilibrium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effects. Enhancement of </a:t>
            </a:r>
            <a:r>
              <a:rPr lang="en-US" dirty="0">
                <a:solidFill>
                  <a:srgbClr val="000000"/>
                </a:solidFill>
              </a:rPr>
              <a:t>extended </a:t>
            </a:r>
            <a:r>
              <a:rPr lang="en-US" dirty="0" smtClean="0">
                <a:solidFill>
                  <a:srgbClr val="000000"/>
                </a:solidFill>
              </a:rPr>
              <a:t>Q(H) </a:t>
            </a:r>
            <a:r>
              <a:rPr lang="en-US" dirty="0">
                <a:solidFill>
                  <a:srgbClr val="000000"/>
                </a:solidFill>
              </a:rPr>
              <a:t>by impurities and </a:t>
            </a:r>
            <a:r>
              <a:rPr lang="en-US" dirty="0" smtClean="0">
                <a:solidFill>
                  <a:srgbClr val="000000"/>
                </a:solidFill>
              </a:rPr>
              <a:t>multilayers. 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smtClean="0">
                <a:solidFill>
                  <a:srgbClr val="000000"/>
                </a:solidFill>
              </a:rPr>
              <a:t>RF dissipation of vortices at very strong RF drive and generation of vortices upon cooling through T</a:t>
            </a:r>
            <a:r>
              <a:rPr lang="en-US" baseline="-25000" dirty="0" smtClean="0">
                <a:solidFill>
                  <a:srgbClr val="000000"/>
                </a:solidFill>
              </a:rPr>
              <a:t>c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smtClean="0">
                <a:solidFill>
                  <a:srgbClr val="000000"/>
                </a:solidFill>
              </a:rPr>
              <a:t>Nb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Sn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NbN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pnictides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are more temperamental than </a:t>
            </a:r>
            <a:r>
              <a:rPr lang="en-US" dirty="0" err="1" smtClean="0">
                <a:solidFill>
                  <a:srgbClr val="000000"/>
                </a:solidFill>
              </a:rPr>
              <a:t>Nb</a:t>
            </a:r>
            <a:r>
              <a:rPr lang="en-US" dirty="0" smtClean="0">
                <a:solidFill>
                  <a:srgbClr val="000000"/>
                </a:solidFill>
              </a:rPr>
              <a:t>, have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current-blocking grain boundaries, and suffer from </a:t>
            </a:r>
            <a:r>
              <a:rPr lang="en-US" dirty="0">
                <a:solidFill>
                  <a:srgbClr val="000000"/>
                </a:solidFill>
              </a:rPr>
              <a:t>local </a:t>
            </a:r>
            <a:r>
              <a:rPr lang="en-US" dirty="0" err="1">
                <a:solidFill>
                  <a:srgbClr val="000000"/>
                </a:solidFill>
              </a:rPr>
              <a:t>nonstoichiometry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 smtClean="0">
                <a:solidFill>
                  <a:srgbClr val="000000"/>
                </a:solidFill>
              </a:rPr>
              <a:t>low 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-25000" dirty="0">
                <a:solidFill>
                  <a:srgbClr val="000000"/>
                </a:solidFill>
              </a:rPr>
              <a:t>c1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smtClean="0">
                <a:solidFill>
                  <a:srgbClr val="000000"/>
                </a:solidFill>
              </a:rPr>
              <a:t>To </a:t>
            </a:r>
            <a:r>
              <a:rPr lang="en-US" dirty="0">
                <a:solidFill>
                  <a:srgbClr val="000000"/>
                </a:solidFill>
              </a:rPr>
              <a:t>what extent can these materials features be ameliorated by surface </a:t>
            </a:r>
            <a:r>
              <a:rPr lang="en-US" dirty="0" err="1" smtClean="0">
                <a:solidFill>
                  <a:srgbClr val="000000"/>
                </a:solidFill>
              </a:rPr>
              <a:t>nanostructuring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rgbClr val="000000"/>
                </a:solidFill>
              </a:rPr>
              <a:t>impurity </a:t>
            </a:r>
            <a:r>
              <a:rPr lang="en-US" dirty="0" smtClean="0">
                <a:solidFill>
                  <a:srgbClr val="000000"/>
                </a:solidFill>
              </a:rPr>
              <a:t>management?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Is N, </a:t>
            </a:r>
            <a:r>
              <a:rPr lang="en-US" dirty="0" err="1" smtClean="0">
                <a:solidFill>
                  <a:srgbClr val="000000"/>
                </a:solidFill>
              </a:rPr>
              <a:t>Ar</a:t>
            </a:r>
            <a:r>
              <a:rPr lang="en-US" dirty="0" smtClean="0">
                <a:solidFill>
                  <a:srgbClr val="000000"/>
                </a:solidFill>
              </a:rPr>
              <a:t> or </a:t>
            </a:r>
            <a:r>
              <a:rPr lang="en-US" dirty="0" err="1">
                <a:solidFill>
                  <a:srgbClr val="000000"/>
                </a:solidFill>
              </a:rPr>
              <a:t>Ti</a:t>
            </a:r>
            <a:r>
              <a:rPr lang="en-US" dirty="0">
                <a:solidFill>
                  <a:srgbClr val="000000"/>
                </a:solidFill>
              </a:rPr>
              <a:t>-doping the only way to reverse the Q-slope? Any other possibilities? – Ag, Si, Ge, … Deposition of N-doped thin films and multilayers on </a:t>
            </a:r>
            <a:r>
              <a:rPr lang="en-US" dirty="0" err="1">
                <a:solidFill>
                  <a:srgbClr val="000000"/>
                </a:solidFill>
              </a:rPr>
              <a:t>Nb</a:t>
            </a:r>
            <a:r>
              <a:rPr lang="en-US" dirty="0">
                <a:solidFill>
                  <a:srgbClr val="000000"/>
                </a:solidFill>
              </a:rPr>
              <a:t> cavities </a:t>
            </a:r>
            <a:r>
              <a:rPr lang="en-US" dirty="0" smtClean="0">
                <a:solidFill>
                  <a:srgbClr val="000000"/>
                </a:solidFill>
              </a:rPr>
              <a:t>can </a:t>
            </a:r>
            <a:r>
              <a:rPr lang="en-US" dirty="0">
                <a:solidFill>
                  <a:srgbClr val="000000"/>
                </a:solidFill>
              </a:rPr>
              <a:t>capitalize on the Q(H) rise and reverse the reduction of breakdown fields</a:t>
            </a:r>
            <a:r>
              <a:rPr lang="en-US" dirty="0" smtClean="0">
                <a:solidFill>
                  <a:srgbClr val="000000"/>
                </a:solidFill>
              </a:rPr>
              <a:t>. Can it be done on Nb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Sn?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4341" y="8140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05010" y="657924"/>
            <a:ext cx="4366630" cy="2955071"/>
            <a:chOff x="216519" y="747132"/>
            <a:chExt cx="4388933" cy="31810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519" y="747132"/>
              <a:ext cx="3892280" cy="318104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3880623" y="2040676"/>
              <a:ext cx="724829" cy="2230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007220" y="903249"/>
              <a:ext cx="0" cy="5903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075772" y="1515851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?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96486" y="921125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?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2097" y="2850606"/>
              <a:ext cx="30120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A. </a:t>
              </a:r>
              <a:r>
                <a:rPr lang="en-US" sz="1200" b="1" dirty="0" err="1" smtClean="0"/>
                <a:t>Romanenko</a:t>
              </a:r>
              <a:r>
                <a:rPr lang="en-US" sz="1200" b="1" dirty="0" smtClean="0"/>
                <a:t> et al, APL 105, 234103 (2014)</a:t>
              </a:r>
              <a:endParaRPr lang="en-US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82394" y="2475569"/>
              <a:ext cx="2521385" cy="397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Single cell, TESLA @1.5 K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83519" y="802888"/>
            <a:ext cx="421769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How far can Q(H) and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acc</a:t>
            </a:r>
            <a:r>
              <a:rPr lang="en-US" dirty="0" smtClean="0"/>
              <a:t> be increased?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How far can the extended Q(H) rise </a:t>
            </a:r>
          </a:p>
          <a:p>
            <a:r>
              <a:rPr lang="en-US" dirty="0"/>
              <a:t> </a:t>
            </a:r>
            <a:r>
              <a:rPr lang="en-US" dirty="0" smtClean="0"/>
              <a:t>    be extended?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New SRF materials (Nb</a:t>
            </a:r>
            <a:r>
              <a:rPr lang="en-US" baseline="-25000" dirty="0" smtClean="0"/>
              <a:t>3</a:t>
            </a:r>
            <a:r>
              <a:rPr lang="en-US" dirty="0" smtClean="0"/>
              <a:t>Sn, </a:t>
            </a:r>
            <a:r>
              <a:rPr lang="en-US" dirty="0" err="1" smtClean="0"/>
              <a:t>pnictides</a:t>
            </a:r>
            <a:r>
              <a:rPr lang="en-US" dirty="0" smtClean="0"/>
              <a:t>)  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Surface </a:t>
            </a:r>
            <a:r>
              <a:rPr lang="en-US" dirty="0" err="1" smtClean="0"/>
              <a:t>nanostructuring</a:t>
            </a:r>
            <a:r>
              <a:rPr lang="en-US" dirty="0" smtClean="0"/>
              <a:t> and multilayers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New imaging and SRF characterization </a:t>
            </a:r>
          </a:p>
          <a:p>
            <a:r>
              <a:rPr lang="en-US" dirty="0"/>
              <a:t> </a:t>
            </a:r>
            <a:r>
              <a:rPr lang="en-US" dirty="0" smtClean="0"/>
              <a:t>    tools (STM coupled with microscopy  </a:t>
            </a:r>
          </a:p>
          <a:p>
            <a:r>
              <a:rPr lang="en-US" dirty="0" smtClean="0"/>
              <a:t>     and Q(H) measurements)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Theory development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17229" y="640918"/>
            <a:ext cx="82296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55955" y="15173"/>
            <a:ext cx="1988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A. </a:t>
            </a:r>
            <a:r>
              <a:rPr lang="en-US" sz="1000" dirty="0" err="1" smtClean="0"/>
              <a:t>Gurevich</a:t>
            </a:r>
            <a:r>
              <a:rPr lang="en-US" sz="1000" dirty="0" smtClean="0"/>
              <a:t>, FNAL, Feb. 9-10,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1479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6813"/>
            <a:ext cx="9143999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           Broadening </a:t>
            </a:r>
            <a:r>
              <a:rPr lang="en-US" sz="2800" b="1" dirty="0"/>
              <a:t>of gap peaks in N(</a:t>
            </a:r>
            <a:r>
              <a:rPr lang="en-US" sz="2800" b="1" dirty="0" err="1"/>
              <a:t>ε</a:t>
            </a:r>
            <a:r>
              <a:rPr lang="en-US" sz="2800" b="1" dirty="0"/>
              <a:t>) reduces </a:t>
            </a:r>
            <a:r>
              <a:rPr lang="en-US" sz="2800" b="1" dirty="0" err="1"/>
              <a:t>R</a:t>
            </a:r>
            <a:r>
              <a:rPr lang="en-US" sz="2800" b="1" baseline="-25000" dirty="0" err="1"/>
              <a:t>s</a:t>
            </a:r>
            <a:endParaRPr lang="en-US" sz="2800" b="1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7229" y="652069"/>
            <a:ext cx="82296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39" t="3479" r="2728"/>
          <a:stretch/>
        </p:blipFill>
        <p:spPr>
          <a:xfrm>
            <a:off x="6076885" y="733251"/>
            <a:ext cx="3003803" cy="3016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144" y="1387380"/>
            <a:ext cx="86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Idealized</a:t>
            </a:r>
          </a:p>
          <a:p>
            <a:r>
              <a:rPr lang="en-US" sz="1200" b="1" dirty="0"/>
              <a:t>BCS model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898798" y="1664377"/>
            <a:ext cx="374388" cy="236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5007" y="811632"/>
            <a:ext cx="557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Low-frequency surface resistance at </a:t>
            </a:r>
            <a:r>
              <a:rPr lang="en-US" dirty="0"/>
              <a:t>1-2 </a:t>
            </a:r>
            <a:r>
              <a:rPr lang="en-US" dirty="0" smtClean="0"/>
              <a:t>GHz, </a:t>
            </a:r>
            <a:r>
              <a:rPr lang="en-US" dirty="0" err="1">
                <a:solidFill>
                  <a:srgbClr val="0000FF"/>
                </a:solidFill>
              </a:rPr>
              <a:t>hf</a:t>
            </a:r>
            <a:r>
              <a:rPr lang="en-US" dirty="0">
                <a:solidFill>
                  <a:srgbClr val="0000FF"/>
                </a:solidFill>
              </a:rPr>
              <a:t>/</a:t>
            </a:r>
            <a:r>
              <a:rPr lang="en-US" dirty="0" err="1">
                <a:solidFill>
                  <a:srgbClr val="0000FF"/>
                </a:solidFill>
              </a:rPr>
              <a:t>kT</a:t>
            </a:r>
            <a:r>
              <a:rPr lang="en-US" dirty="0">
                <a:solidFill>
                  <a:srgbClr val="0000FF"/>
                </a:solidFill>
              </a:rPr>
              <a:t>  ≈ </a:t>
            </a:r>
            <a:r>
              <a:rPr lang="en-US" dirty="0" smtClean="0">
                <a:solidFill>
                  <a:srgbClr val="0000FF"/>
                </a:solidFill>
              </a:rPr>
              <a:t>10</a:t>
            </a:r>
            <a:r>
              <a:rPr lang="en-US" baseline="30000" dirty="0" smtClean="0">
                <a:solidFill>
                  <a:srgbClr val="0000FF"/>
                </a:solidFill>
              </a:rPr>
              <a:t>-2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80245" y="1190913"/>
            <a:ext cx="1299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Broadened gap 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peak and </a:t>
            </a:r>
            <a:r>
              <a:rPr lang="en-US" sz="1200" b="1" dirty="0" err="1">
                <a:solidFill>
                  <a:srgbClr val="FF0000"/>
                </a:solidFill>
              </a:rPr>
              <a:t>subgap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states in the 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Dynes model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265091" y="1987544"/>
            <a:ext cx="373741" cy="6450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13" y="2614753"/>
            <a:ext cx="3136900" cy="635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83494" y="2564005"/>
            <a:ext cx="234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Density of states with broadened </a:t>
            </a:r>
            <a:r>
              <a:rPr lang="en-US" dirty="0" smtClean="0"/>
              <a:t>gap peaks</a:t>
            </a:r>
            <a:r>
              <a:rPr lang="en-US" dirty="0"/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6978" y="4711924"/>
            <a:ext cx="453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log. term in </a:t>
            </a:r>
            <a:r>
              <a:rPr lang="en-US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 results from the singularity </a:t>
            </a:r>
          </a:p>
          <a:p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the BCS density of states (</a:t>
            </a:r>
            <a:r>
              <a:rPr lang="en-US" dirty="0" err="1"/>
              <a:t>γ</a:t>
            </a:r>
            <a:r>
              <a:rPr lang="en-US" dirty="0"/>
              <a:t> = 0)  at </a:t>
            </a:r>
            <a:r>
              <a:rPr lang="en-US" dirty="0" err="1"/>
              <a:t>ε</a:t>
            </a:r>
            <a:r>
              <a:rPr lang="en-US" dirty="0"/>
              <a:t> = </a:t>
            </a:r>
            <a:r>
              <a:rPr lang="en-US" dirty="0" err="1"/>
              <a:t>Δ</a:t>
            </a:r>
            <a:r>
              <a:rPr lang="en-US" dirty="0"/>
              <a:t>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584974" y="2090548"/>
            <a:ext cx="724319" cy="56798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120805" y="2050202"/>
            <a:ext cx="252244" cy="6536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17338" y="5697961"/>
            <a:ext cx="4633083" cy="1007458"/>
            <a:chOff x="333854" y="5575300"/>
            <a:chExt cx="4633083" cy="1007458"/>
          </a:xfrm>
        </p:grpSpPr>
        <p:sp>
          <p:nvSpPr>
            <p:cNvPr id="24" name="TextBox 23"/>
            <p:cNvSpPr txBox="1"/>
            <p:nvPr/>
          </p:nvSpPr>
          <p:spPr>
            <a:xfrm>
              <a:off x="2427679" y="5607638"/>
              <a:ext cx="24894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Broadening </a:t>
              </a:r>
              <a:r>
                <a:rPr lang="en-US" dirty="0">
                  <a:solidFill>
                    <a:srgbClr val="FF0000"/>
                  </a:solidFill>
                </a:rPr>
                <a:t>of gap </a:t>
              </a:r>
              <a:r>
                <a:rPr lang="en-US" dirty="0" smtClean="0">
                  <a:solidFill>
                    <a:srgbClr val="FF0000"/>
                  </a:solidFill>
                </a:rPr>
                <a:t>peaks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in </a:t>
              </a:r>
              <a:r>
                <a:rPr lang="en-US" dirty="0">
                  <a:solidFill>
                    <a:srgbClr val="FF0000"/>
                  </a:solidFill>
                </a:rPr>
                <a:t>N(</a:t>
              </a:r>
              <a:r>
                <a:rPr lang="en-US" dirty="0" err="1">
                  <a:solidFill>
                    <a:srgbClr val="FF0000"/>
                  </a:solidFill>
                </a:rPr>
                <a:t>ε</a:t>
              </a:r>
              <a:r>
                <a:rPr lang="en-US" dirty="0">
                  <a:solidFill>
                    <a:srgbClr val="FF0000"/>
                  </a:solidFill>
                </a:rPr>
                <a:t>) </a:t>
              </a:r>
              <a:r>
                <a:rPr lang="en-US" dirty="0" smtClean="0">
                  <a:solidFill>
                    <a:srgbClr val="FF0000"/>
                  </a:solidFill>
                </a:rPr>
                <a:t>can </a:t>
              </a:r>
              <a:r>
                <a:rPr lang="en-US" dirty="0">
                  <a:solidFill>
                    <a:srgbClr val="FF0000"/>
                  </a:solidFill>
                </a:rPr>
                <a:t>reduce </a:t>
              </a:r>
              <a:r>
                <a:rPr lang="en-US" dirty="0" err="1" smtClean="0">
                  <a:solidFill>
                    <a:srgbClr val="FF0000"/>
                  </a:solidFill>
                </a:rPr>
                <a:t>R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s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by </a:t>
              </a:r>
              <a:r>
                <a:rPr lang="en-US" dirty="0">
                  <a:solidFill>
                    <a:srgbClr val="FF0000"/>
                  </a:solidFill>
                </a:rPr>
                <a:t>4-5 times </a:t>
              </a:r>
            </a:p>
          </p:txBody>
        </p:sp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75" y="5791042"/>
              <a:ext cx="1765300" cy="584200"/>
            </a:xfrm>
            <a:prstGeom prst="rect">
              <a:avLst/>
            </a:prstGeom>
            <a:solidFill>
              <a:srgbClr val="FFFF00"/>
            </a:solidFill>
          </p:spPr>
        </p:pic>
        <p:sp>
          <p:nvSpPr>
            <p:cNvPr id="9" name="Alternate Process 8"/>
            <p:cNvSpPr/>
            <p:nvPr/>
          </p:nvSpPr>
          <p:spPr>
            <a:xfrm>
              <a:off x="333854" y="5575300"/>
              <a:ext cx="4633083" cy="1007458"/>
            </a:xfrm>
            <a:prstGeom prst="flowChartAlternateProcess">
              <a:avLst/>
            </a:prstGeom>
            <a:noFill/>
            <a:ln w="317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3380" y="1453704"/>
                <a:ext cx="4468211" cy="714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≅</m:t>
                      </m:r>
                      <m:f>
                        <m:fPr>
                          <m:ctrlPr>
                            <a:rPr lang="mr-I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mr-I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𝑘𝑇</m:t>
                          </m:r>
                        </m:den>
                      </m:f>
                      <m:nary>
                        <m:naryPr>
                          <m:ctrlPr>
                            <a:rPr lang="is-I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sub>
                        <m:sup>
                          <m:r>
                            <a:rPr lang="is-I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+ℏ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mr-I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mr-I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mr-I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mr-I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80" y="1453704"/>
                <a:ext cx="4468211" cy="7147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0" y="3690019"/>
            <a:ext cx="4252330" cy="64112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2" name="TextBox 21"/>
          <p:cNvSpPr txBox="1"/>
          <p:nvPr/>
        </p:nvSpPr>
        <p:spPr>
          <a:xfrm>
            <a:off x="6059258" y="4282067"/>
            <a:ext cx="29560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R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 can be reduced by: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electron-phonon inelastic </a:t>
            </a:r>
          </a:p>
          <a:p>
            <a:r>
              <a:rPr lang="en-US" dirty="0" smtClean="0"/>
              <a:t>      scattering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proximity-coupled </a:t>
            </a:r>
            <a:endParaRPr lang="en-US" dirty="0" smtClean="0"/>
          </a:p>
          <a:p>
            <a:r>
              <a:rPr lang="en-US" dirty="0" smtClean="0"/>
              <a:t>      metallic </a:t>
            </a:r>
            <a:r>
              <a:rPr lang="en-US" dirty="0" err="1" smtClean="0"/>
              <a:t>suboxides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Dilute magnetic impurities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Optimal </a:t>
            </a:r>
            <a:r>
              <a:rPr lang="en-US" dirty="0" err="1" smtClean="0"/>
              <a:t>inhomogeneities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55955" y="15173"/>
            <a:ext cx="1988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A. </a:t>
            </a:r>
            <a:r>
              <a:rPr lang="en-US" sz="1000" dirty="0" err="1" smtClean="0"/>
              <a:t>Gurevich</a:t>
            </a:r>
            <a:r>
              <a:rPr lang="en-US" sz="1000" dirty="0" smtClean="0"/>
              <a:t>, FNAL, Feb. 9-10,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876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26" y="41743"/>
            <a:ext cx="8782975" cy="54927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           Tuning BCS residual surface resistance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04217" y="853074"/>
                <a:ext cx="5795946" cy="62414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latin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𝑘𝑇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mr-I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 </m:t>
                          </m:r>
                        </m:sup>
                        <m:e>
                          <m:f>
                            <m:fPr>
                              <m:ctrlPr>
                                <a:rPr lang="mr-IN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𝐸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+ℏ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+ℏ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mr-IN" b="0" i="1" smtClean="0">
                                  <a:latin typeface="Cambria Math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mr-IN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mr-IN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mr-IN" b="0" i="1" smtClean="0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+ℏ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)/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𝑘𝑇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mr-IN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mr-IN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mr-IN" b="0" i="1" smtClean="0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mr-IN" b="0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/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𝑘𝑇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latin typeface="Cambria Math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217" y="853074"/>
                <a:ext cx="5795946" cy="624145"/>
              </a:xfrm>
              <a:prstGeom prst="rect">
                <a:avLst/>
              </a:prstGeom>
              <a:blipFill rotWithShape="0">
                <a:blip r:embed="rId2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35185" y="1739276"/>
                <a:ext cx="3319370" cy="1271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𝑅𝑒</m:t>
                      </m:r>
                      <m:f>
                        <m:fPr>
                          <m:ctrlPr>
                            <a:rPr lang="mr-IN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mr-IN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,          </m:t>
                      </m:r>
                    </m:oMath>
                  </m:oMathPara>
                </a14:m>
                <a:endParaRPr lang="en-US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𝑅𝑒</m:t>
                      </m:r>
                      <m:f>
                        <m:fPr>
                          <m:ctrlPr>
                            <a:rPr lang="mr-IN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mr-IN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mr-IN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𝐸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185" y="1739276"/>
                <a:ext cx="3319370" cy="12715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0" y="1817649"/>
            <a:ext cx="4438823" cy="4895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84719" y="3267308"/>
                <a:ext cx="4033220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Residual resistance is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a part </a:t>
                </a:r>
                <a:r>
                  <a:rPr lang="en-US" dirty="0" smtClean="0"/>
                  <a:t>of BCS </a:t>
                </a:r>
              </a:p>
              <a:p>
                <a:r>
                  <a:rPr lang="en-US" dirty="0" smtClean="0"/>
                  <a:t>surface resistance taking into account </a:t>
                </a:r>
              </a:p>
              <a:p>
                <a:r>
                  <a:rPr lang="en-US" dirty="0" smtClean="0"/>
                  <a:t>realistic broadening of gap peaks in N(E) </a:t>
                </a:r>
              </a:p>
              <a:p>
                <a:endParaRPr lang="en-US" dirty="0"/>
              </a:p>
              <a:p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increases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γ</m:t>
                    </m:r>
                    <m:r>
                      <a:rPr lang="en-US" b="0" i="1" smtClean="0">
                        <a:latin typeface="Cambria Math" charset="0"/>
                      </a:rPr>
                      <m:t>  </m:t>
                    </m:r>
                  </m:oMath>
                </a14:m>
                <a:r>
                  <a:rPr lang="en-US" dirty="0" smtClean="0"/>
                  <a:t>but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(T) at higher T </a:t>
                </a:r>
              </a:p>
              <a:p>
                <a:r>
                  <a:rPr lang="en-US" dirty="0" smtClean="0"/>
                  <a:t>is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decreased</a:t>
                </a:r>
                <a:r>
                  <a:rPr lang="en-US" dirty="0" smtClean="0"/>
                  <a:t> by moderate broadening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719" y="3267308"/>
                <a:ext cx="4033220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1208" t="-2083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917229" y="629767"/>
            <a:ext cx="82296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88357" y="5229924"/>
                <a:ext cx="4133183" cy="6070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f>
                        <m:fPr>
                          <m:ctrlPr>
                            <a:rPr lang="mr-IN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       ℏ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𝜔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≪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𝑘𝑇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≪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357" y="5229924"/>
                <a:ext cx="4133183" cy="6070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54870" y="6045240"/>
                <a:ext cx="39728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=</a:t>
                </a:r>
                <a:r>
                  <a:rPr lang="en-US" dirty="0" smtClean="0"/>
                  <a:t> 10 </a:t>
                </a:r>
                <a:r>
                  <a:rPr lang="en-US" dirty="0" err="1" smtClean="0"/>
                  <a:t>nohm</a:t>
                </a:r>
                <a:r>
                  <a:rPr lang="en-US" dirty="0" smtClean="0"/>
                  <a:t> at 1.5 GHz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=40 </m:t>
                    </m:r>
                  </m:oMath>
                </a14:m>
                <a:r>
                  <a:rPr lang="en-US" dirty="0" smtClean="0"/>
                  <a:t>nm </a:t>
                </a:r>
              </a:p>
              <a:p>
                <a:r>
                  <a:rPr lang="en-US" dirty="0" smtClean="0"/>
                  <a:t>corresponds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Δ</m:t>
                    </m:r>
                    <m: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≈0.05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870" y="6045240"/>
                <a:ext cx="3972882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227" t="-55660" r="-307" b="-26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3026" y="892099"/>
            <a:ext cx="28709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Generalized </a:t>
            </a:r>
            <a:r>
              <a:rPr lang="en-US" dirty="0" err="1" smtClean="0"/>
              <a:t>Mattis</a:t>
            </a:r>
            <a:r>
              <a:rPr lang="en-US" dirty="0" smtClean="0"/>
              <a:t>-Bardeen:</a:t>
            </a:r>
          </a:p>
          <a:p>
            <a:r>
              <a:rPr lang="en-US" sz="1200" b="1" dirty="0" smtClean="0">
                <a:solidFill>
                  <a:srgbClr val="0432FF"/>
                </a:solidFill>
                <a:ea typeface="Arial Narrow" charset="0"/>
                <a:cs typeface="Arial Narrow" charset="0"/>
              </a:rPr>
              <a:t>A. </a:t>
            </a:r>
            <a:r>
              <a:rPr lang="en-US" sz="1200" b="1" dirty="0" err="1" smtClean="0">
                <a:solidFill>
                  <a:srgbClr val="0432FF"/>
                </a:solidFill>
                <a:ea typeface="Arial Narrow" charset="0"/>
                <a:cs typeface="Arial Narrow" charset="0"/>
              </a:rPr>
              <a:t>Gurevich</a:t>
            </a:r>
            <a:r>
              <a:rPr lang="en-US" sz="1200" b="1" dirty="0" smtClean="0">
                <a:solidFill>
                  <a:srgbClr val="0432FF"/>
                </a:solidFill>
                <a:ea typeface="Arial Narrow" charset="0"/>
                <a:cs typeface="Arial Narrow" charset="0"/>
              </a:rPr>
              <a:t>, SUST 30, 034004 (2017) </a:t>
            </a:r>
            <a:endParaRPr lang="en-US" sz="1200" b="1" dirty="0">
              <a:solidFill>
                <a:srgbClr val="0432FF"/>
              </a:solidFill>
              <a:ea typeface="Arial Narrow" charset="0"/>
              <a:cs typeface="Arial Narro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5955" y="15173"/>
            <a:ext cx="1988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A. </a:t>
            </a:r>
            <a:r>
              <a:rPr lang="en-US" sz="1000" dirty="0" err="1" smtClean="0"/>
              <a:t>Gurevich</a:t>
            </a:r>
            <a:r>
              <a:rPr lang="en-US" sz="1000" dirty="0" smtClean="0"/>
              <a:t>, FNAL, Feb. 9-10,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9442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1047"/>
            <a:ext cx="9846526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        RF current broadening of N(E) and Q(H) rise 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09579" y="624933"/>
            <a:ext cx="82296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3243" y="773724"/>
            <a:ext cx="605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err="1" smtClean="0"/>
              <a:t>Mattis</a:t>
            </a:r>
            <a:r>
              <a:rPr lang="en-US" dirty="0" smtClean="0"/>
              <a:t>-Bardeen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was derived for weak RF fields (few </a:t>
            </a:r>
            <a:r>
              <a:rPr lang="en-US" dirty="0" err="1" smtClean="0"/>
              <a:t>mT</a:t>
            </a:r>
            <a:r>
              <a:rPr lang="en-US" dirty="0" smtClean="0"/>
              <a:t>):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" y="1234874"/>
            <a:ext cx="2032000" cy="3175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63017" y="1215596"/>
            <a:ext cx="8845032" cy="5051389"/>
            <a:chOff x="263015" y="1207402"/>
            <a:chExt cx="8845032" cy="50513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7367" y="1207402"/>
              <a:ext cx="3040680" cy="505138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63015" y="1679551"/>
                  <a:ext cx="586327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Wingdings" charset="2"/>
                    <a:buChar char="§"/>
                  </a:pPr>
                  <a:r>
                    <a:rPr lang="en-US" dirty="0" smtClean="0"/>
                    <a:t>At high fields current broadening </a:t>
                  </a:r>
                  <a:r>
                    <a:rPr lang="en-US" smtClean="0"/>
                    <a:t>of N(E</a:t>
                  </a:r>
                  <a:r>
                    <a:rPr lang="en-US" dirty="0" smtClean="0"/>
                    <a:t>) takes over</a:t>
                  </a:r>
                </a:p>
                <a:p>
                  <a:pPr marL="285750" indent="-285750">
                    <a:buFont typeface="Wingdings" charset="2"/>
                    <a:buChar char="§"/>
                  </a:pPr>
                  <a:r>
                    <a:rPr lang="en-US" dirty="0" smtClean="0"/>
                    <a:t>No stimulated superconductivity at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ℏ</m:t>
                      </m:r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𝜔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~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𝑘𝑇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Δ</m:t>
                      </m:r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015" y="1679551"/>
                  <a:ext cx="5863272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24" t="-13208" b="-68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8056880" y="5235569"/>
              <a:ext cx="621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dirty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48320" y="2637138"/>
              <a:ext cx="681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clean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12955" y="2456868"/>
                <a:ext cx="4727448" cy="945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Dirty layer preserves the quasiparticle gap up to </a:t>
                </a:r>
              </a:p>
              <a:p>
                <a:r>
                  <a:rPr lang="en-US" dirty="0" smtClean="0"/>
                  <a:t>the superheating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≈0.3∆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 smtClean="0"/>
              </a:p>
              <a:p>
                <a:r>
                  <a:rPr lang="en-US" dirty="0" smtClean="0"/>
                  <a:t>In </a:t>
                </a:r>
                <a:r>
                  <a:rPr lang="en-US" dirty="0" smtClean="0"/>
                  <a:t>the clean limit </a:t>
                </a:r>
                <a:r>
                  <a:rPr lang="en-US" dirty="0" smtClean="0"/>
                  <a:t>the </a:t>
                </a:r>
                <a:r>
                  <a:rPr lang="en-US" dirty="0" smtClean="0"/>
                  <a:t>gap closes at H &lt; H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55" y="2456868"/>
                <a:ext cx="4727448" cy="945900"/>
              </a:xfrm>
              <a:prstGeom prst="rect">
                <a:avLst/>
              </a:prstGeom>
              <a:blipFill rotWithShape="0">
                <a:blip r:embed="rId5"/>
                <a:stretch>
                  <a:fillRect l="-1031" t="-3226" r="-129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873" y="4072376"/>
            <a:ext cx="3122496" cy="25754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1254" y="6558808"/>
            <a:ext cx="2538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A. </a:t>
            </a:r>
            <a:r>
              <a:rPr lang="en-US" sz="1200" b="1" dirty="0" err="1" smtClean="0">
                <a:solidFill>
                  <a:srgbClr val="0000FF"/>
                </a:solidFill>
              </a:rPr>
              <a:t>Gurevich</a:t>
            </a:r>
            <a:r>
              <a:rPr lang="en-US" sz="1200" b="1" dirty="0" smtClean="0">
                <a:solidFill>
                  <a:srgbClr val="0000FF"/>
                </a:solidFill>
              </a:rPr>
              <a:t>, </a:t>
            </a:r>
            <a:r>
              <a:rPr lang="en-US" sz="1200" b="1" dirty="0">
                <a:solidFill>
                  <a:srgbClr val="0000FF"/>
                </a:solidFill>
              </a:rPr>
              <a:t>PRL 113, 087001 (2014</a:t>
            </a:r>
            <a:r>
              <a:rPr lang="en-US" sz="1200" b="1" dirty="0" smtClean="0">
                <a:solidFill>
                  <a:srgbClr val="0000FF"/>
                </a:solidFill>
              </a:rPr>
              <a:t>).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873" y="3539584"/>
            <a:ext cx="5914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Theory of nonlinear </a:t>
            </a:r>
            <a:r>
              <a:rPr lang="en-US" sz="1600" b="1" dirty="0" err="1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R</a:t>
            </a:r>
            <a:r>
              <a:rPr lang="en-US" sz="1600" b="1" baseline="-25000" dirty="0" err="1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s</a:t>
            </a:r>
            <a:r>
              <a:rPr lang="en-US" sz="1600" b="1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(H) based on </a:t>
            </a:r>
            <a:r>
              <a:rPr lang="en-US" sz="1600" b="1" dirty="0" err="1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nonequilibrium</a:t>
            </a:r>
            <a:r>
              <a:rPr lang="en-US" sz="1600" b="1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 BCS </a:t>
            </a:r>
            <a:endParaRPr lang="en-US" sz="1600" b="1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0763" y="3981085"/>
            <a:ext cx="29127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Good agreement with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JLab</a:t>
            </a:r>
            <a:r>
              <a:rPr lang="en-US" dirty="0" smtClean="0"/>
              <a:t> and FNAL data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RF field suppression of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Requires sharp gap peaks </a:t>
            </a:r>
          </a:p>
          <a:p>
            <a:r>
              <a:rPr lang="en-US" dirty="0" smtClean="0"/>
              <a:t>     in N(E) at H = 0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STM in parallel field</a:t>
            </a:r>
            <a:r>
              <a:rPr lang="en-US" dirty="0"/>
              <a:t> </a:t>
            </a:r>
            <a:r>
              <a:rPr lang="en-US" dirty="0" smtClean="0"/>
              <a:t>can </a:t>
            </a:r>
          </a:p>
          <a:p>
            <a:r>
              <a:rPr lang="en-US" dirty="0" smtClean="0"/>
              <a:t>     reveal how N or </a:t>
            </a:r>
            <a:r>
              <a:rPr lang="en-US" dirty="0" err="1" smtClean="0"/>
              <a:t>Ti</a:t>
            </a:r>
            <a:r>
              <a:rPr lang="en-US" dirty="0" smtClean="0"/>
              <a:t>  </a:t>
            </a:r>
          </a:p>
          <a:p>
            <a:r>
              <a:rPr lang="en-US" dirty="0"/>
              <a:t> </a:t>
            </a:r>
            <a:r>
              <a:rPr lang="en-US" dirty="0" smtClean="0"/>
              <a:t>    doping affects N(E)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5955" y="15173"/>
            <a:ext cx="1988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A. </a:t>
            </a:r>
            <a:r>
              <a:rPr lang="en-US" sz="1000" dirty="0" err="1" smtClean="0"/>
              <a:t>Gurevich</a:t>
            </a:r>
            <a:r>
              <a:rPr lang="en-US" sz="1000" dirty="0" smtClean="0"/>
              <a:t>, FNAL, Feb. 9-10,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178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03" y="-125034"/>
            <a:ext cx="9015517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    Tuning </a:t>
            </a:r>
            <a:r>
              <a:rPr lang="en-US" sz="2800" b="1" dirty="0" err="1"/>
              <a:t>R</a:t>
            </a:r>
            <a:r>
              <a:rPr lang="en-US" sz="2800" b="1" baseline="-25000" dirty="0" err="1"/>
              <a:t>s</a:t>
            </a:r>
            <a:r>
              <a:rPr lang="en-US" sz="2800" b="1" dirty="0"/>
              <a:t> for weak </a:t>
            </a:r>
            <a:r>
              <a:rPr lang="en-US" sz="2800" b="1" dirty="0" err="1"/>
              <a:t>rf</a:t>
            </a:r>
            <a:r>
              <a:rPr lang="en-US" sz="2800" b="1" dirty="0"/>
              <a:t> field  with parallel dc field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7" y="791167"/>
            <a:ext cx="4939432" cy="49919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424214" y="754769"/>
            <a:ext cx="7719786" cy="1905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42625" y="3016171"/>
            <a:ext cx="3873497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Superimposed parallel strong dc and weak </a:t>
            </a:r>
            <a:r>
              <a:rPr lang="en-US" dirty="0" err="1"/>
              <a:t>rf</a:t>
            </a:r>
            <a:r>
              <a:rPr lang="en-US" dirty="0"/>
              <a:t> fields probe the </a:t>
            </a:r>
            <a:r>
              <a:rPr lang="en-US" dirty="0" err="1"/>
              <a:t>rf</a:t>
            </a:r>
            <a:r>
              <a:rPr lang="en-US" dirty="0"/>
              <a:t> suppression  of </a:t>
            </a:r>
            <a:r>
              <a:rPr lang="en-US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(H) under </a:t>
            </a:r>
            <a:r>
              <a:rPr lang="en-US" dirty="0">
                <a:solidFill>
                  <a:srgbClr val="FF0000"/>
                </a:solidFill>
              </a:rPr>
              <a:t>equilibrium conditions</a:t>
            </a:r>
          </a:p>
          <a:p>
            <a:endParaRPr lang="en-US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98" y="4115958"/>
            <a:ext cx="2626885" cy="282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4934" y="5686487"/>
                <a:ext cx="3689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dirty="0" smtClean="0"/>
                  <a:t>ifferent ratios of </a:t>
                </a:r>
                <a:r>
                  <a:rPr lang="en-US" dirty="0" err="1" smtClean="0"/>
                  <a:t>hν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Δ</a:t>
                </a:r>
                <a:r>
                  <a:rPr lang="en-US" dirty="0" smtClean="0"/>
                  <a:t> 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𝑘𝑇</m:t>
                    </m:r>
                    <m:r>
                      <a:rPr lang="en-US" b="0" i="1" smtClean="0">
                        <a:latin typeface="Cambria Math" charset="0"/>
                      </a:rPr>
                      <m:t>=0.2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34" y="5686487"/>
                <a:ext cx="368921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32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333637" y="4514401"/>
            <a:ext cx="337856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(f,H</a:t>
            </a:r>
            <a:r>
              <a:rPr lang="en-US" baseline="-25000" dirty="0"/>
              <a:t>0</a:t>
            </a:r>
            <a:r>
              <a:rPr lang="en-US" dirty="0"/>
              <a:t>) tuned </a:t>
            </a:r>
            <a:r>
              <a:rPr lang="en-US" dirty="0" smtClean="0"/>
              <a:t>by </a:t>
            </a:r>
            <a:r>
              <a:rPr lang="en-US" dirty="0"/>
              <a:t>dc field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1254" y="6034701"/>
            <a:ext cx="2500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00FF"/>
                </a:solidFill>
              </a:rPr>
              <a:t>A.Gurevich</a:t>
            </a:r>
            <a:r>
              <a:rPr lang="en-US" sz="1200" b="1" dirty="0" smtClean="0">
                <a:solidFill>
                  <a:srgbClr val="0000FF"/>
                </a:solidFill>
              </a:rPr>
              <a:t>, </a:t>
            </a:r>
            <a:r>
              <a:rPr lang="en-US" sz="1200" b="1" dirty="0">
                <a:solidFill>
                  <a:srgbClr val="0000FF"/>
                </a:solidFill>
              </a:rPr>
              <a:t>PRL 113, 087001 (2014</a:t>
            </a:r>
            <a:r>
              <a:rPr lang="en-US" sz="1200" b="1" dirty="0" smtClean="0">
                <a:solidFill>
                  <a:srgbClr val="0000FF"/>
                </a:solidFill>
              </a:rPr>
              <a:t>).</a:t>
            </a:r>
            <a:endParaRPr lang="en-US" sz="1200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994" y="1018987"/>
            <a:ext cx="3496372" cy="17717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1937" y="5330281"/>
            <a:ext cx="3844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measurements on </a:t>
            </a:r>
            <a:r>
              <a:rPr lang="en-US" dirty="0" err="1" smtClean="0"/>
              <a:t>striplines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combined with STM in parallel field</a:t>
            </a:r>
          </a:p>
          <a:p>
            <a:r>
              <a:rPr lang="en-US" dirty="0" smtClean="0"/>
              <a:t>can reveal mechanisms of nonlinearity </a:t>
            </a:r>
          </a:p>
          <a:p>
            <a:r>
              <a:rPr lang="en-US" dirty="0" smtClean="0"/>
              <a:t>of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(H) and the extended Q(H) rise.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55955" y="15173"/>
            <a:ext cx="1988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A. </a:t>
            </a:r>
            <a:r>
              <a:rPr lang="en-US" sz="1000" dirty="0" err="1" smtClean="0"/>
              <a:t>Gurevich</a:t>
            </a:r>
            <a:r>
              <a:rPr lang="en-US" sz="1000" dirty="0" smtClean="0"/>
              <a:t>, FNAL, Feb. 9-10,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0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908" y="-14162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Extending </a:t>
            </a:r>
            <a:r>
              <a:rPr lang="en-US" sz="2400" b="1" dirty="0"/>
              <a:t>the extended Q(H) rise in N-doped </a:t>
            </a:r>
            <a:r>
              <a:rPr lang="en-US" sz="2400" b="1" dirty="0" err="1"/>
              <a:t>Nb</a:t>
            </a:r>
            <a:r>
              <a:rPr lang="en-US" sz="2400" b="1" dirty="0"/>
              <a:t> cavities  above the superheating field of </a:t>
            </a:r>
            <a:r>
              <a:rPr lang="en-US" sz="2400" b="1" dirty="0" err="1" smtClean="0"/>
              <a:t>Nb</a:t>
            </a:r>
            <a:r>
              <a:rPr lang="en-US" sz="2400" b="1" dirty="0" smtClean="0"/>
              <a:t> </a:t>
            </a:r>
            <a:endParaRPr lang="en-US" sz="18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56680" y="881470"/>
            <a:ext cx="8068808" cy="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82861" y="988201"/>
            <a:ext cx="4349905" cy="2885892"/>
            <a:chOff x="248531" y="3682477"/>
            <a:chExt cx="4825198" cy="32203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401" r="3923"/>
            <a:stretch/>
          </p:blipFill>
          <p:spPr>
            <a:xfrm>
              <a:off x="248531" y="3682477"/>
              <a:ext cx="3467647" cy="295670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56113" y="6550403"/>
              <a:ext cx="3420270" cy="352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A. </a:t>
              </a:r>
              <a:r>
                <a:rPr lang="en-US" sz="1200" b="1" dirty="0" err="1">
                  <a:solidFill>
                    <a:srgbClr val="0000FF"/>
                  </a:solidFill>
                </a:rPr>
                <a:t>Grasselino</a:t>
              </a:r>
              <a:r>
                <a:rPr lang="en-US" sz="1200" b="1" dirty="0">
                  <a:solidFill>
                    <a:srgbClr val="0000FF"/>
                  </a:solidFill>
                </a:rPr>
                <a:t> et al, SUST 26, 102001 (2013)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73746" y="4865240"/>
              <a:ext cx="1199983" cy="509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H</a:t>
              </a:r>
              <a:r>
                <a:rPr lang="en-US" sz="2000" b="1" baseline="-25000" dirty="0" err="1">
                  <a:solidFill>
                    <a:srgbClr val="0000FF"/>
                  </a:solidFill>
                </a:rPr>
                <a:t>s</a:t>
              </a:r>
              <a:r>
                <a:rPr lang="en-US" sz="2000" b="1" dirty="0">
                  <a:solidFill>
                    <a:srgbClr val="0000FF"/>
                  </a:solidFill>
                </a:rPr>
                <a:t>, H</a:t>
              </a:r>
              <a:r>
                <a:rPr lang="en-US" sz="2000" b="1" baseline="-25000" dirty="0">
                  <a:solidFill>
                    <a:srgbClr val="0000FF"/>
                  </a:solidFill>
                </a:rPr>
                <a:t>c1</a:t>
              </a:r>
              <a:r>
                <a:rPr lang="en-US" sz="2000" b="1" dirty="0">
                  <a:solidFill>
                    <a:srgbClr val="0000FF"/>
                  </a:solidFill>
                </a:rPr>
                <a:t>?</a:t>
              </a:r>
              <a:endParaRPr lang="en-US" sz="2000" b="1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519108" y="5234572"/>
              <a:ext cx="443737" cy="345417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3380819" y="4802864"/>
              <a:ext cx="504302" cy="231641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281768" y="1670965"/>
            <a:ext cx="3637896" cy="1904786"/>
            <a:chOff x="5121739" y="1169650"/>
            <a:chExt cx="3841324" cy="2139142"/>
          </a:xfrm>
        </p:grpSpPr>
        <p:sp>
          <p:nvSpPr>
            <p:cNvPr id="26" name="Rectangle 25"/>
            <p:cNvSpPr/>
            <p:nvPr/>
          </p:nvSpPr>
          <p:spPr>
            <a:xfrm>
              <a:off x="7442195" y="1174292"/>
              <a:ext cx="1474784" cy="213011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37363" y="1176487"/>
              <a:ext cx="193415" cy="213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73080" y="1178682"/>
              <a:ext cx="468724" cy="213011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40065" y="1169650"/>
              <a:ext cx="1412005" cy="82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 Narrow"/>
                  <a:cs typeface="Arial Narrow"/>
                </a:rPr>
                <a:t>Alloyed </a:t>
              </a:r>
              <a:r>
                <a:rPr lang="en-US" sz="1400" b="1" dirty="0" err="1">
                  <a:latin typeface="Arial Narrow"/>
                  <a:cs typeface="Arial Narrow"/>
                </a:rPr>
                <a:t>Nb</a:t>
              </a:r>
              <a:endParaRPr lang="en-US" sz="1400" b="1" dirty="0">
                <a:latin typeface="Arial Narrow"/>
                <a:cs typeface="Arial Narrow"/>
              </a:endParaRPr>
            </a:p>
            <a:p>
              <a:r>
                <a:rPr lang="en-US" sz="1400" b="1" dirty="0">
                  <a:latin typeface="Arial Narrow"/>
                  <a:cs typeface="Arial Narrow"/>
                </a:rPr>
                <a:t>film of optimum </a:t>
              </a:r>
            </a:p>
            <a:p>
              <a:r>
                <a:rPr lang="en-US" sz="1400" b="1" dirty="0">
                  <a:latin typeface="Arial Narrow"/>
                  <a:cs typeface="Arial Narrow"/>
                </a:rPr>
                <a:t>thickness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973849" y="1949039"/>
              <a:ext cx="990407" cy="36118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510436" y="1856934"/>
              <a:ext cx="1452627" cy="725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Arial Narrow"/>
                  <a:cs typeface="Arial Narrow"/>
                </a:rPr>
                <a:t>Cavity grade </a:t>
              </a:r>
            </a:p>
            <a:p>
              <a:r>
                <a:rPr lang="en-US" b="1" dirty="0">
                  <a:solidFill>
                    <a:srgbClr val="FFFF00"/>
                  </a:solidFill>
                  <a:latin typeface="Arial Narrow"/>
                  <a:cs typeface="Arial Narrow"/>
                </a:rPr>
                <a:t>bulk </a:t>
              </a:r>
              <a:r>
                <a:rPr lang="en-US" b="1" dirty="0" err="1">
                  <a:solidFill>
                    <a:srgbClr val="FFFF00"/>
                  </a:solidFill>
                  <a:latin typeface="Arial Narrow"/>
                  <a:cs typeface="Arial Narrow"/>
                </a:rPr>
                <a:t>Nb</a:t>
              </a:r>
              <a:endParaRPr lang="en-US" b="1" dirty="0">
                <a:solidFill>
                  <a:srgbClr val="FFFF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21739" y="2428105"/>
              <a:ext cx="1286443" cy="587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 Narrow"/>
                  <a:cs typeface="Arial Narrow"/>
                </a:rPr>
                <a:t>A few nm thick</a:t>
              </a:r>
            </a:p>
            <a:p>
              <a:r>
                <a:rPr lang="en-US" sz="1400" b="1" dirty="0">
                  <a:latin typeface="Arial Narrow"/>
                  <a:cs typeface="Arial Narrow"/>
                </a:rPr>
                <a:t>Al</a:t>
              </a:r>
              <a:r>
                <a:rPr lang="en-US" sz="1400" b="1" baseline="-25000" dirty="0">
                  <a:latin typeface="Arial Narrow"/>
                  <a:cs typeface="Arial Narrow"/>
                </a:rPr>
                <a:t>2</a:t>
              </a:r>
              <a:r>
                <a:rPr lang="en-US" sz="1400" b="1" dirty="0">
                  <a:latin typeface="Arial Narrow"/>
                  <a:cs typeface="Arial Narrow"/>
                </a:rPr>
                <a:t>O</a:t>
              </a:r>
              <a:r>
                <a:rPr lang="en-US" sz="1400" b="1" baseline="-25000" dirty="0">
                  <a:latin typeface="Arial Narrow"/>
                  <a:cs typeface="Arial Narrow"/>
                </a:rPr>
                <a:t>3</a:t>
              </a:r>
              <a:r>
                <a:rPr lang="en-US" sz="1400" b="1" dirty="0">
                  <a:latin typeface="Arial Narrow"/>
                  <a:cs typeface="Arial Narrow"/>
                </a:rPr>
                <a:t> spacer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6303764" y="2763036"/>
              <a:ext cx="990407" cy="17269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4679507" y="3911934"/>
            <a:ext cx="4354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dirty="0"/>
              <a:t>To </a:t>
            </a:r>
            <a:r>
              <a:rPr lang="en-US" dirty="0" smtClean="0"/>
              <a:t>capitalize on </a:t>
            </a:r>
            <a:r>
              <a:rPr lang="en-US" dirty="0"/>
              <a:t>the </a:t>
            </a:r>
            <a:r>
              <a:rPr lang="en-US" b="1" dirty="0">
                <a:solidFill>
                  <a:srgbClr val="0000FF"/>
                </a:solidFill>
              </a:rPr>
              <a:t>extended Q(B) rise </a:t>
            </a:r>
            <a:endParaRPr lang="en-US" dirty="0"/>
          </a:p>
          <a:p>
            <a:r>
              <a:rPr lang="en-US" dirty="0"/>
              <a:t>      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reverse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reduction of H</a:t>
            </a:r>
            <a:r>
              <a:rPr lang="en-US" b="1" baseline="-25000" dirty="0">
                <a:solidFill>
                  <a:srgbClr val="FF0000"/>
                </a:solidFill>
              </a:rPr>
              <a:t>c1</a:t>
            </a:r>
            <a:r>
              <a:rPr lang="en-US" b="1" dirty="0">
                <a:solidFill>
                  <a:srgbClr val="FF0000"/>
                </a:solidFill>
              </a:rPr>
              <a:t> and H</a:t>
            </a:r>
            <a:r>
              <a:rPr lang="en-US" b="1" baseline="-25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04005" y="4543683"/>
            <a:ext cx="4057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dirty="0"/>
              <a:t>Use an optimized </a:t>
            </a:r>
            <a:r>
              <a:rPr lang="en-US" dirty="0" err="1"/>
              <a:t>Nb</a:t>
            </a:r>
            <a:r>
              <a:rPr lang="en-US" dirty="0"/>
              <a:t> bilayer to push </a:t>
            </a:r>
          </a:p>
          <a:p>
            <a:r>
              <a:rPr lang="en-US" dirty="0"/>
              <a:t>       the breakdown field above both </a:t>
            </a:r>
          </a:p>
          <a:p>
            <a:r>
              <a:rPr lang="en-US" dirty="0"/>
              <a:t>       superheating fields up to 250-300 </a:t>
            </a:r>
            <a:r>
              <a:rPr lang="en-US" dirty="0" err="1"/>
              <a:t>mT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7829" y="3885761"/>
            <a:ext cx="3976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few </a:t>
            </a:r>
            <a:r>
              <a:rPr lang="en-US" dirty="0" err="1"/>
              <a:t>μm</a:t>
            </a:r>
            <a:r>
              <a:rPr lang="en-US" dirty="0"/>
              <a:t> thick dirty layer at the surface </a:t>
            </a:r>
          </a:p>
          <a:p>
            <a:r>
              <a:rPr lang="en-US" dirty="0"/>
              <a:t>Increases the GL parameter </a:t>
            </a:r>
            <a:r>
              <a:rPr lang="en-US" dirty="0" err="1"/>
              <a:t>κ</a:t>
            </a:r>
            <a:r>
              <a:rPr lang="en-US" dirty="0"/>
              <a:t> = </a:t>
            </a:r>
            <a:r>
              <a:rPr lang="en-US" dirty="0" err="1"/>
              <a:t>λ</a:t>
            </a:r>
            <a:r>
              <a:rPr lang="en-US" dirty="0"/>
              <a:t>/</a:t>
            </a:r>
            <a:r>
              <a:rPr lang="en-US" dirty="0" err="1"/>
              <a:t>ξ</a:t>
            </a:r>
            <a:r>
              <a:rPr lang="en-US" dirty="0"/>
              <a:t>, and</a:t>
            </a:r>
          </a:p>
          <a:p>
            <a:r>
              <a:rPr lang="en-US" dirty="0"/>
              <a:t>decreases </a:t>
            </a:r>
            <a:r>
              <a:rPr lang="en-US" dirty="0">
                <a:solidFill>
                  <a:srgbClr val="FF0000"/>
                </a:solidFill>
              </a:rPr>
              <a:t>both</a:t>
            </a:r>
            <a:r>
              <a:rPr lang="en-US" dirty="0"/>
              <a:t>  </a:t>
            </a:r>
            <a:r>
              <a:rPr lang="en-US" dirty="0" err="1"/>
              <a:t>H</a:t>
            </a:r>
            <a:r>
              <a:rPr lang="en-US" baseline="-25000" dirty="0" err="1"/>
              <a:t>s</a:t>
            </a:r>
            <a:r>
              <a:rPr lang="en-US" dirty="0"/>
              <a:t> and H</a:t>
            </a:r>
            <a:r>
              <a:rPr lang="en-US" baseline="-25000" dirty="0"/>
              <a:t>c1</a:t>
            </a:r>
            <a:r>
              <a:rPr lang="en-US" dirty="0"/>
              <a:t>: </a:t>
            </a: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6099244"/>
            <a:ext cx="2520952" cy="555247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6" y="5135983"/>
            <a:ext cx="2533650" cy="6103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95671" y="5041280"/>
            <a:ext cx="80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before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33771" y="542228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</a:t>
            </a: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736426"/>
            <a:ext cx="2946400" cy="3976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26100" y="6350002"/>
            <a:ext cx="3039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cs typeface="Arial Narrow"/>
              </a:rPr>
              <a:t>A. Gurevich, AIP Advances, 5, 017112 (2015)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31778" y="1130300"/>
            <a:ext cx="307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ptimized </a:t>
            </a:r>
            <a:r>
              <a:rPr lang="en-US" b="1">
                <a:solidFill>
                  <a:srgbClr val="FF0000"/>
                </a:solidFill>
              </a:rPr>
              <a:t>dirty </a:t>
            </a:r>
            <a:r>
              <a:rPr lang="en-US" b="1" smtClean="0">
                <a:solidFill>
                  <a:srgbClr val="FF0000"/>
                </a:solidFill>
              </a:rPr>
              <a:t>N-doped layer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55955" y="611521"/>
            <a:ext cx="1988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A. </a:t>
            </a:r>
            <a:r>
              <a:rPr lang="en-US" sz="1000" dirty="0" err="1" smtClean="0"/>
              <a:t>Gurevich</a:t>
            </a:r>
            <a:r>
              <a:rPr lang="en-US" sz="1000" dirty="0" smtClean="0"/>
              <a:t>, FNAL, Feb. 9-10,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341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88" y="-219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Path to 60-120 MV/m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2114"/>
            <a:ext cx="7630249" cy="58174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000" dirty="0"/>
              <a:t>M</a:t>
            </a:r>
            <a:r>
              <a:rPr lang="en-US" sz="2000" dirty="0" smtClean="0"/>
              <a:t>aximum screening field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 at optimal thickness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75192" y="745840"/>
            <a:ext cx="8068808" cy="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99" y="1675981"/>
            <a:ext cx="4071767" cy="80267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1" name="TextBox 10"/>
          <p:cNvSpPr txBox="1"/>
          <p:nvPr/>
        </p:nvSpPr>
        <p:spPr>
          <a:xfrm>
            <a:off x="185934" y="3028865"/>
            <a:ext cx="8930650" cy="1528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b="1" dirty="0">
                <a:solidFill>
                  <a:srgbClr val="008000"/>
                </a:solidFill>
              </a:rPr>
              <a:t>D</a:t>
            </a:r>
            <a:r>
              <a:rPr lang="en-US" sz="2000" b="1" dirty="0" smtClean="0">
                <a:solidFill>
                  <a:srgbClr val="008000"/>
                </a:solidFill>
              </a:rPr>
              <a:t>irty </a:t>
            </a:r>
            <a:r>
              <a:rPr lang="en-US" sz="2000" b="1" dirty="0" err="1" smtClean="0">
                <a:solidFill>
                  <a:srgbClr val="008000"/>
                </a:solidFill>
              </a:rPr>
              <a:t>Nb</a:t>
            </a:r>
            <a:r>
              <a:rPr lang="en-US" sz="2000" b="1" dirty="0" smtClean="0">
                <a:solidFill>
                  <a:srgbClr val="008000"/>
                </a:solidFill>
              </a:rPr>
              <a:t> layer</a:t>
            </a:r>
            <a:r>
              <a:rPr lang="en-US" sz="2000" b="1" dirty="0" smtClean="0">
                <a:solidFill>
                  <a:srgbClr val="3366FF"/>
                </a:solidFill>
              </a:rPr>
              <a:t>:</a:t>
            </a:r>
            <a:r>
              <a:rPr lang="en-US" sz="2000" b="1" baseline="-25000" dirty="0" smtClean="0">
                <a:solidFill>
                  <a:srgbClr val="3366FF"/>
                </a:solidFill>
              </a:rPr>
              <a:t> 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= 200 </a:t>
            </a:r>
            <a:r>
              <a:rPr lang="en-US" sz="2000" dirty="0" err="1" smtClean="0"/>
              <a:t>mT</a:t>
            </a:r>
            <a:r>
              <a:rPr lang="en-US" sz="2000" dirty="0" smtClean="0"/>
              <a:t>,   H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= 170 </a:t>
            </a:r>
            <a:r>
              <a:rPr lang="en-US" sz="2000" dirty="0" err="1" smtClean="0"/>
              <a:t>mT</a:t>
            </a:r>
            <a:r>
              <a:rPr lang="en-US" sz="2000" dirty="0" smtClean="0"/>
              <a:t>,    </a:t>
            </a:r>
            <a:r>
              <a:rPr lang="en-US" sz="2000" dirty="0"/>
              <a:t>l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2 nm, and  </a:t>
            </a:r>
            <a:r>
              <a:rPr lang="en-US" sz="2000" dirty="0" err="1" smtClean="0"/>
              <a:t>λ</a:t>
            </a:r>
            <a:r>
              <a:rPr lang="en-US" sz="2000" dirty="0" smtClean="0"/>
              <a:t> =</a:t>
            </a:r>
            <a:r>
              <a:rPr lang="en-US" sz="2000" dirty="0" err="1" smtClean="0"/>
              <a:t>λ</a:t>
            </a:r>
            <a:r>
              <a:rPr lang="en-US" sz="2000" dirty="0" smtClean="0"/>
              <a:t>(ξ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/l)</a:t>
            </a:r>
            <a:r>
              <a:rPr lang="en-US" sz="2000" baseline="30000" dirty="0" smtClean="0"/>
              <a:t>1/2</a:t>
            </a:r>
            <a:r>
              <a:rPr lang="en-US" sz="2000" dirty="0" smtClean="0"/>
              <a:t> = 180 nm</a:t>
            </a:r>
          </a:p>
          <a:p>
            <a:pPr marL="285750" indent="-285750">
              <a:buFont typeface="Wingdings" charset="2"/>
              <a:buChar char="§"/>
            </a:pPr>
            <a:endParaRPr lang="en-US" sz="2000" dirty="0"/>
          </a:p>
          <a:p>
            <a:r>
              <a:rPr lang="en-US" sz="2000" dirty="0" smtClean="0"/>
              <a:t>                 </a:t>
            </a:r>
            <a:r>
              <a:rPr lang="en-US" sz="2000" dirty="0" err="1" smtClean="0">
                <a:solidFill>
                  <a:srgbClr val="FF0000"/>
                </a:solidFill>
              </a:rPr>
              <a:t>H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288 </a:t>
            </a:r>
            <a:r>
              <a:rPr lang="en-US" sz="2000" dirty="0" err="1">
                <a:solidFill>
                  <a:srgbClr val="FF0000"/>
                </a:solidFill>
              </a:rPr>
              <a:t>mT</a:t>
            </a:r>
            <a:r>
              <a:rPr lang="en-US" sz="2000" dirty="0">
                <a:solidFill>
                  <a:srgbClr val="FF0000"/>
                </a:solidFill>
              </a:rPr>
              <a:t>,   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acc</a:t>
            </a:r>
            <a:r>
              <a:rPr lang="en-US" sz="2000" dirty="0" smtClean="0">
                <a:solidFill>
                  <a:srgbClr val="FF0000"/>
                </a:solidFill>
              </a:rPr>
              <a:t>  = 70 MV/m       </a:t>
            </a:r>
            <a:r>
              <a:rPr lang="en-US" sz="2000" dirty="0" err="1">
                <a:solidFill>
                  <a:srgbClr val="FF0000"/>
                </a:solidFill>
              </a:rPr>
              <a:t>d</a:t>
            </a:r>
            <a:r>
              <a:rPr lang="en-US" sz="2000" baseline="-25000" dirty="0" err="1">
                <a:solidFill>
                  <a:srgbClr val="FF0000"/>
                </a:solidFill>
              </a:rPr>
              <a:t>m</a:t>
            </a:r>
            <a:r>
              <a:rPr lang="en-US" sz="2000" dirty="0">
                <a:solidFill>
                  <a:srgbClr val="FF0000"/>
                </a:solidFill>
              </a:rPr>
              <a:t> =  </a:t>
            </a:r>
            <a:r>
              <a:rPr lang="en-US" sz="2000" dirty="0" smtClean="0">
                <a:solidFill>
                  <a:srgbClr val="FF0000"/>
                </a:solidFill>
              </a:rPr>
              <a:t>0.44λ  </a:t>
            </a:r>
            <a:r>
              <a:rPr lang="en-US" sz="2000" dirty="0">
                <a:solidFill>
                  <a:srgbClr val="FF0000"/>
                </a:solidFill>
              </a:rPr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79 </a:t>
            </a:r>
            <a:r>
              <a:rPr lang="en-US" sz="2000" dirty="0">
                <a:solidFill>
                  <a:srgbClr val="FF0000"/>
                </a:solidFill>
              </a:rPr>
              <a:t>nm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/>
          </a:p>
          <a:p>
            <a:r>
              <a:rPr lang="en-US" sz="2000" dirty="0" smtClean="0"/>
              <a:t>                                                             </a:t>
            </a:r>
            <a:r>
              <a:rPr lang="en-US" sz="2000" dirty="0" smtClean="0">
                <a:solidFill>
                  <a:srgbClr val="0000FF"/>
                </a:solidFill>
              </a:rPr>
              <a:t>20% gain as compared to H</a:t>
            </a:r>
            <a:r>
              <a:rPr lang="en-US" sz="2000" baseline="-25000" dirty="0" smtClean="0">
                <a:solidFill>
                  <a:srgbClr val="0000FF"/>
                </a:solidFill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 = 240 </a:t>
            </a:r>
            <a:r>
              <a:rPr lang="en-US" sz="2000" dirty="0" err="1" smtClean="0">
                <a:solidFill>
                  <a:srgbClr val="0000FF"/>
                </a:solidFill>
              </a:rPr>
              <a:t>mT</a:t>
            </a:r>
            <a:r>
              <a:rPr lang="en-US" sz="2000" dirty="0" smtClean="0">
                <a:solidFill>
                  <a:srgbClr val="0000FF"/>
                </a:solidFill>
              </a:rPr>
              <a:t> of clean </a:t>
            </a:r>
            <a:r>
              <a:rPr lang="en-US" sz="2000" dirty="0" err="1" smtClean="0">
                <a:solidFill>
                  <a:srgbClr val="0000FF"/>
                </a:solidFill>
              </a:rPr>
              <a:t>Nb</a:t>
            </a:r>
            <a:endParaRPr lang="en-US" sz="2000" dirty="0">
              <a:solidFill>
                <a:srgbClr val="0000FF"/>
              </a:solidFill>
            </a:endParaRPr>
          </a:p>
          <a:p>
            <a:endParaRPr lang="en-US" sz="2000" b="1" baseline="-25000" dirty="0">
              <a:solidFill>
                <a:srgbClr val="3366FF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11331" y="5022540"/>
            <a:ext cx="8488355" cy="15650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200" b="1" dirty="0" smtClean="0">
                <a:solidFill>
                  <a:srgbClr val="008000"/>
                </a:solidFill>
              </a:rPr>
              <a:t>Nb</a:t>
            </a:r>
            <a:r>
              <a:rPr lang="en-US" sz="2200" b="1" baseline="-25000" dirty="0" smtClean="0">
                <a:solidFill>
                  <a:srgbClr val="008000"/>
                </a:solidFill>
              </a:rPr>
              <a:t>3</a:t>
            </a:r>
            <a:r>
              <a:rPr lang="en-US" sz="2200" b="1" dirty="0" smtClean="0">
                <a:solidFill>
                  <a:srgbClr val="008000"/>
                </a:solidFill>
              </a:rPr>
              <a:t>Sn:</a:t>
            </a:r>
            <a:r>
              <a:rPr lang="en-US" sz="2000" dirty="0" smtClean="0"/>
              <a:t> H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= 0.84H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=  454 </a:t>
            </a:r>
            <a:r>
              <a:rPr lang="en-US" sz="2000" dirty="0" err="1" smtClean="0"/>
              <a:t>mT</a:t>
            </a:r>
            <a:r>
              <a:rPr lang="en-US" sz="2000" dirty="0" smtClean="0"/>
              <a:t> and </a:t>
            </a:r>
            <a:r>
              <a:rPr lang="en-US" sz="2000" dirty="0" err="1" smtClean="0"/>
              <a:t>λ</a:t>
            </a:r>
            <a:r>
              <a:rPr lang="en-US" sz="2000" dirty="0" smtClean="0"/>
              <a:t> = 120 nm (moderately dirty):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 				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                       </a:t>
            </a:r>
            <a:r>
              <a:rPr lang="en-US" sz="2000" dirty="0" err="1" smtClean="0">
                <a:solidFill>
                  <a:srgbClr val="FF0000"/>
                </a:solidFill>
              </a:rPr>
              <a:t>H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 = 507 </a:t>
            </a:r>
            <a:r>
              <a:rPr lang="en-US" sz="2000" dirty="0" err="1" smtClean="0">
                <a:solidFill>
                  <a:srgbClr val="FF0000"/>
                </a:solidFill>
              </a:rPr>
              <a:t>mT</a:t>
            </a:r>
            <a:r>
              <a:rPr lang="en-US" sz="2000" dirty="0" smtClean="0">
                <a:solidFill>
                  <a:srgbClr val="FF0000"/>
                </a:solidFill>
              </a:rPr>
              <a:t>,      </a:t>
            </a:r>
            <a:r>
              <a:rPr lang="en-US" sz="2000" dirty="0" err="1" smtClean="0">
                <a:solidFill>
                  <a:srgbClr val="FF0000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acc</a:t>
            </a:r>
            <a:r>
              <a:rPr lang="en-US" sz="2000" dirty="0" smtClean="0">
                <a:solidFill>
                  <a:srgbClr val="FF0000"/>
                </a:solidFill>
              </a:rPr>
              <a:t> = 120 MV/m,     </a:t>
            </a:r>
            <a:r>
              <a:rPr lang="en-US" sz="2000" dirty="0" err="1" smtClean="0">
                <a:solidFill>
                  <a:srgbClr val="FF0000"/>
                </a:solidFill>
              </a:rPr>
              <a:t>d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 = 1.1λ = 132 nm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			</a:t>
            </a:r>
            <a:r>
              <a:rPr lang="en-US" sz="2000" dirty="0" smtClean="0">
                <a:solidFill>
                  <a:srgbClr val="0000FF"/>
                </a:solidFill>
              </a:rPr>
              <a:t>doubles the superheating field of clean </a:t>
            </a:r>
            <a:r>
              <a:rPr lang="en-US" sz="2000" dirty="0" err="1" smtClean="0">
                <a:solidFill>
                  <a:srgbClr val="0000FF"/>
                </a:solidFill>
              </a:rPr>
              <a:t>Nb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155955" y="42810"/>
            <a:ext cx="1988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A. </a:t>
            </a:r>
            <a:r>
              <a:rPr lang="en-US" sz="1000" dirty="0" err="1" smtClean="0"/>
              <a:t>Gurevich</a:t>
            </a:r>
            <a:r>
              <a:rPr lang="en-US" sz="1000" dirty="0" smtClean="0"/>
              <a:t>, FNAL, Feb. 9-10,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942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349"/>
            <a:ext cx="8600378" cy="58272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      Why are dielectric barrier essential?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2" y="769439"/>
            <a:ext cx="2375210" cy="2724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00" y="3562007"/>
            <a:ext cx="2833959" cy="173061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542161" y="2352904"/>
            <a:ext cx="2988519" cy="2918990"/>
            <a:chOff x="5196475" y="1282393"/>
            <a:chExt cx="2988519" cy="2918990"/>
          </a:xfrm>
        </p:grpSpPr>
        <p:sp>
          <p:nvSpPr>
            <p:cNvPr id="6" name="Cube 5"/>
            <p:cNvSpPr/>
            <p:nvPr/>
          </p:nvSpPr>
          <p:spPr>
            <a:xfrm>
              <a:off x="5932449" y="1282393"/>
              <a:ext cx="2252545" cy="2129880"/>
            </a:xfrm>
            <a:prstGeom prst="cube">
              <a:avLst/>
            </a:prstGeom>
            <a:gradFill flip="none" rotWithShape="1">
              <a:gsLst>
                <a:gs pos="56000">
                  <a:schemeClr val="accent2">
                    <a:lumMod val="62000"/>
                  </a:schemeClr>
                </a:gs>
                <a:gs pos="24000">
                  <a:schemeClr val="accent2">
                    <a:lumMod val="75000"/>
                  </a:schemeClr>
                </a:gs>
                <a:gs pos="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  <a:tileRect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90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6478859" y="3412270"/>
              <a:ext cx="11152" cy="6738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932449" y="3624150"/>
              <a:ext cx="54641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196475" y="3616608"/>
              <a:ext cx="13308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Arial Narrow" charset="0"/>
                  <a:ea typeface="Arial Narrow" charset="0"/>
                  <a:cs typeface="Arial Narrow" charset="0"/>
                </a:rPr>
                <a:t>dirty 1-2 µm </a:t>
              </a:r>
            </a:p>
            <a:p>
              <a:r>
                <a:rPr lang="en-US" sz="1600" b="1" dirty="0" smtClean="0">
                  <a:solidFill>
                    <a:srgbClr val="FF0000"/>
                  </a:solidFill>
                  <a:latin typeface="Arial Narrow" charset="0"/>
                  <a:ea typeface="Arial Narrow" charset="0"/>
                  <a:cs typeface="Arial Narrow" charset="0"/>
                </a:rPr>
                <a:t>diffusion layer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06908" y="5307979"/>
            <a:ext cx="41769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/>
              <a:t>S</a:t>
            </a:r>
            <a:r>
              <a:rPr lang="en-US" dirty="0" smtClean="0"/>
              <a:t>mooth decrease of </a:t>
            </a:r>
            <a:r>
              <a:rPr lang="en-US" smtClean="0"/>
              <a:t>imp concentration,</a:t>
            </a:r>
            <a:endParaRPr lang="en-US" dirty="0" smtClean="0"/>
          </a:p>
          <a:p>
            <a:r>
              <a:rPr lang="en-US" dirty="0" smtClean="0"/>
              <a:t>     reduction of H</a:t>
            </a:r>
            <a:r>
              <a:rPr lang="en-US" baseline="-25000" dirty="0" smtClean="0"/>
              <a:t>s</a:t>
            </a:r>
            <a:r>
              <a:rPr lang="en-US" dirty="0" smtClean="0"/>
              <a:t> and H</a:t>
            </a:r>
            <a:r>
              <a:rPr lang="en-US" baseline="-25000" dirty="0" smtClean="0"/>
              <a:t>c1</a:t>
            </a:r>
            <a:r>
              <a:rPr lang="en-US" dirty="0" smtClean="0"/>
              <a:t> at the surface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No protection against penetration </a:t>
            </a:r>
          </a:p>
          <a:p>
            <a:r>
              <a:rPr lang="en-US" dirty="0" smtClean="0"/>
              <a:t>      of vortices at surface defects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err="1" smtClean="0"/>
              <a:t>Interdiffusion</a:t>
            </a:r>
            <a:r>
              <a:rPr lang="en-US" dirty="0" smtClean="0"/>
              <a:t> cannot be avoided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8423" y="5366481"/>
            <a:ext cx="42740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Intercept penetrating vortices and arrest</a:t>
            </a:r>
          </a:p>
          <a:p>
            <a:r>
              <a:rPr lang="en-US" dirty="0" smtClean="0"/>
              <a:t>     thermomagnetic avalanches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Great reduction of vortex dissipation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Increase H</a:t>
            </a:r>
            <a:r>
              <a:rPr lang="en-US" baseline="-25000" dirty="0" smtClean="0"/>
              <a:t>s</a:t>
            </a:r>
            <a:r>
              <a:rPr lang="en-US" dirty="0" smtClean="0"/>
              <a:t> and H</a:t>
            </a:r>
            <a:r>
              <a:rPr lang="en-US" baseline="-25000" dirty="0" smtClean="0"/>
              <a:t>c1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Stop </a:t>
            </a:r>
            <a:r>
              <a:rPr lang="en-US" dirty="0" err="1" smtClean="0"/>
              <a:t>interdiffusion</a:t>
            </a:r>
            <a:r>
              <a:rPr lang="en-US" dirty="0" smtClean="0"/>
              <a:t> </a:t>
            </a:r>
            <a:r>
              <a:rPr lang="en-US" dirty="0" smtClean="0"/>
              <a:t>of impurities 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56680" y="647296"/>
            <a:ext cx="8068808" cy="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57242" y="936704"/>
            <a:ext cx="4838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Artificial I layers (Al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 in ML structures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Natural oxide interfaces which do not dissolve </a:t>
            </a:r>
          </a:p>
          <a:p>
            <a:r>
              <a:rPr lang="en-US" dirty="0"/>
              <a:t> </a:t>
            </a:r>
            <a:r>
              <a:rPr lang="en-US" dirty="0" smtClean="0"/>
              <a:t>    during deposition of S layers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02994" y="1980940"/>
            <a:ext cx="4323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Direct deposition of S (dirty </a:t>
            </a:r>
            <a:r>
              <a:rPr lang="en-US" sz="1600" b="1" dirty="0" err="1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Nb</a:t>
            </a:r>
            <a:r>
              <a:rPr lang="en-US" sz="1600" b="1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, Nb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Sn, </a:t>
            </a:r>
            <a:r>
              <a:rPr lang="en-US" sz="1600" b="1" dirty="0" err="1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etc</a:t>
            </a:r>
            <a:r>
              <a:rPr lang="en-US" sz="1600" b="1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) onto </a:t>
            </a:r>
            <a:r>
              <a:rPr lang="en-US" sz="1600" b="1" dirty="0" err="1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Nb</a:t>
            </a:r>
            <a:endParaRPr lang="en-US" sz="1600" b="1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55955" y="15173"/>
            <a:ext cx="1988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A. </a:t>
            </a:r>
            <a:r>
              <a:rPr lang="en-US" sz="1000" dirty="0" err="1" smtClean="0"/>
              <a:t>Gurevich</a:t>
            </a:r>
            <a:r>
              <a:rPr lang="en-US" sz="1000" dirty="0" smtClean="0"/>
              <a:t>, FNAL, Feb. 9-10,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63122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1146</Words>
  <Application>Microsoft Macintosh PowerPoint</Application>
  <PresentationFormat>On-screen Show (4:3)</PresentationFormat>
  <Paragraphs>147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 Narrow</vt:lpstr>
      <vt:lpstr>Calibri</vt:lpstr>
      <vt:lpstr>Calibri Light</vt:lpstr>
      <vt:lpstr>Cambria Math</vt:lpstr>
      <vt:lpstr>Helvetica</vt:lpstr>
      <vt:lpstr>Mangal</vt:lpstr>
      <vt:lpstr>Wingdings</vt:lpstr>
      <vt:lpstr>Arial</vt:lpstr>
      <vt:lpstr>Office Theme</vt:lpstr>
      <vt:lpstr>New SRF research opportunities</vt:lpstr>
      <vt:lpstr>            Broadening of gap peaks in N(ε) reduces Rs</vt:lpstr>
      <vt:lpstr>            Tuning BCS residual surface resistance</vt:lpstr>
      <vt:lpstr>         RF current broadening of N(E) and Q(H) rise </vt:lpstr>
      <vt:lpstr>     Tuning Rs for weak rf field  with parallel dc field</vt:lpstr>
      <vt:lpstr>Extending the extended Q(H) rise in N-doped Nb cavities  above the superheating field of Nb </vt:lpstr>
      <vt:lpstr>Path to 60-120 MV/m</vt:lpstr>
      <vt:lpstr>      Why are dielectric barrier essential?</vt:lpstr>
    </vt:vector>
  </TitlesOfParts>
  <Manager/>
  <Company/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53</cp:revision>
  <dcterms:created xsi:type="dcterms:W3CDTF">2017-02-04T22:56:14Z</dcterms:created>
  <dcterms:modified xsi:type="dcterms:W3CDTF">2017-02-10T04:07:45Z</dcterms:modified>
  <cp:category/>
</cp:coreProperties>
</file>