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9" r:id="rId3"/>
  </p:sldMasterIdLst>
  <p:notesMasterIdLst>
    <p:notesMasterId r:id="rId8"/>
  </p:notesMasterIdLst>
  <p:sldIdLst>
    <p:sldId id="257" r:id="rId4"/>
    <p:sldId id="258" r:id="rId5"/>
    <p:sldId id="260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5C9C0-04B2-F849-9550-081BDD14D73F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ADE2-00D5-1643-82A5-F86B8890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9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2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2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37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0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6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41" y="6504213"/>
            <a:ext cx="616187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65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CD96811-580E-D14E-848A-3B199929E702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9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0A1865F-A3CE-CE4E-A763-356E66157D22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1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D176DFD-46AE-2447-9596-64BBC27C253E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495FA908-86A1-1849-8A50-150FE1D188CF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9DBB3-00EC-554B-BB92-2131995A06EE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03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25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20813FE-C938-9848-BDA4-799423EEFDB7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0841" y="6504213"/>
            <a:ext cx="616187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885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CD96811-580E-D14E-848A-3B199929E702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32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0A1865F-A3CE-CE4E-A763-356E66157D22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42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D176DFD-46AE-2447-9596-64BBC27C253E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8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495FA908-86A1-1849-8A50-150FE1D188CF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4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99DBB3-00EC-554B-BB92-2131995A06EE}" type="datetime1">
              <a:rPr lang="en-US"/>
              <a:pPr>
                <a:defRPr/>
              </a:pPr>
              <a:t>2/9/17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88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85811CD4-2FB4-DF48-9ADB-1C44FC0D9144}" type="datetime1">
              <a:rPr lang="en-US" altLang="en-US" smtClean="0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64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5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5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0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6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3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2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102F9-5E9A-A449-B1F1-431E65A6050B}" type="datetimeFigureOut">
              <a:rPr lang="en-US" smtClean="0"/>
              <a:t>2/9/17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131C-554E-9B46-9DE6-07C286A0C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D4578-6E26-454E-822C-B73EF61861BC}" type="datetime1">
              <a:rPr lang="en-US">
                <a:ea typeface="Genev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2/9/17</a:t>
            </a:fld>
            <a:endParaRPr lang="en-US" dirty="0">
              <a:ea typeface="Geneva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>
                <a:ea typeface="Genev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Geneva" charset="0"/>
            </a:endParaRP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>
              <a:solidFill>
                <a:srgbClr val="003087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651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D4578-6E26-454E-822C-B73EF61861BC}" type="datetime1">
              <a:rPr lang="en-US">
                <a:ea typeface="Genev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2/9/17</a:t>
            </a:fld>
            <a:endParaRPr lang="en-US" dirty="0">
              <a:ea typeface="Geneva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Sam Posen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8C009B-CB69-E04A-B9B3-34B26D69E9CF}" type="slidenum">
              <a:rPr lang="en-US">
                <a:ea typeface="Genev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Geneva" charset="0"/>
            </a:endParaRPr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>
              <a:solidFill>
                <a:srgbClr val="003087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227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"/><Relationship Id="rId5" Type="http://schemas.openxmlformats.org/officeDocument/2006/relationships/image" Target="../media/image8.tif"/><Relationship Id="rId6" Type="http://schemas.openxmlformats.org/officeDocument/2006/relationships/image" Target="../media/image9.tiff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Sam Posen</a:t>
            </a:r>
          </a:p>
          <a:p>
            <a:r>
              <a:rPr lang="en-US" dirty="0" smtClean="0"/>
              <a:t>GARD-SRF </a:t>
            </a:r>
            <a:r>
              <a:rPr lang="en-US" dirty="0" err="1"/>
              <a:t>Worksbop</a:t>
            </a:r>
            <a:endParaRPr lang="en-US" dirty="0"/>
          </a:p>
          <a:p>
            <a:r>
              <a:rPr lang="en-US" dirty="0" smtClean="0"/>
              <a:t>Fermilab</a:t>
            </a:r>
          </a:p>
          <a:p>
            <a:r>
              <a:rPr lang="en-US" dirty="0" smtClean="0"/>
              <a:t>9-10 February 2017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3889" y="3951841"/>
            <a:ext cx="8841156" cy="10030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Breakthrough Ideas, Materials, Surface Structures to Pursue to Reach Revolutionary Gradients and Quality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4058" t="28766" r="2429" b="5892"/>
          <a:stretch/>
        </p:blipFill>
        <p:spPr>
          <a:xfrm>
            <a:off x="536337" y="3098279"/>
            <a:ext cx="7860515" cy="2949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at 50-80 MV/m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8906"/>
            <a:ext cx="8672513" cy="4987867"/>
          </a:xfrm>
        </p:spPr>
        <p:txBody>
          <a:bodyPr/>
          <a:lstStyle/>
          <a:p>
            <a:r>
              <a:rPr lang="en-US" dirty="0" smtClean="0"/>
              <a:t>High power pulsed testing of Nb</a:t>
            </a:r>
            <a:r>
              <a:rPr lang="en-US" baseline="-25000" dirty="0" smtClean="0"/>
              <a:t>3</a:t>
            </a:r>
            <a:r>
              <a:rPr lang="en-US" dirty="0" smtClean="0"/>
              <a:t>Sn cavities shows:</a:t>
            </a:r>
          </a:p>
          <a:p>
            <a:pPr lvl="1"/>
            <a:r>
              <a:rPr lang="en-US" dirty="0" smtClean="0"/>
              <a:t>High T: maximum field that extrapolates far above 50 MV/m</a:t>
            </a:r>
          </a:p>
          <a:p>
            <a:pPr lvl="1"/>
            <a:r>
              <a:rPr lang="en-US" dirty="0" smtClean="0"/>
              <a:t>Low T: indicative of defects, similar drop-off to </a:t>
            </a:r>
            <a:r>
              <a:rPr lang="en-US" dirty="0" err="1" smtClean="0"/>
              <a:t>Nb</a:t>
            </a:r>
            <a:r>
              <a:rPr lang="en-US" dirty="0" smtClean="0"/>
              <a:t> not optimized for high field operation</a:t>
            </a:r>
          </a:p>
          <a:p>
            <a:r>
              <a:rPr lang="en-US" dirty="0" smtClean="0"/>
              <a:t>No sign of fundamental limit in Nb</a:t>
            </a:r>
            <a:r>
              <a:rPr lang="en-US" baseline="-25000" dirty="0" smtClean="0"/>
              <a:t>3</a:t>
            </a:r>
            <a:r>
              <a:rPr lang="en-US" dirty="0" smtClean="0"/>
              <a:t>Sn yet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CD4-2FB4-DF48-9ADB-1C44FC0D9144}" type="datetime1">
              <a:rPr lang="en-US" altLang="en-US" smtClean="0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1421480" y="5963206"/>
            <a:ext cx="6821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087"/>
                </a:solidFill>
                <a:latin typeface="Calibri"/>
              </a:rPr>
              <a:t>S. Posen, N. Valles, and M. Liepe, </a:t>
            </a:r>
            <a:r>
              <a:rPr lang="en-US" sz="1600" b="1" i="1" dirty="0">
                <a:solidFill>
                  <a:srgbClr val="003087"/>
                </a:solidFill>
                <a:latin typeface="Calibri"/>
              </a:rPr>
              <a:t>Phys. Rev. Lett.</a:t>
            </a:r>
            <a:r>
              <a:rPr lang="en-US" sz="1600" b="1" dirty="0">
                <a:solidFill>
                  <a:srgbClr val="003087"/>
                </a:solidFill>
                <a:latin typeface="Calibri"/>
              </a:rPr>
              <a:t>, 115, 047001 (2015).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01482" y="3475338"/>
            <a:ext cx="729379" cy="1200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High T behavior trends towards</a:t>
            </a:r>
            <a:endParaRPr lang="en-US" sz="2000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  <a:p>
            <a:pPr algn="ctr" defTabSz="914400">
              <a:defRPr/>
            </a:pPr>
            <a:r>
              <a:rPr lang="en-US" sz="1200" i="1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E</a:t>
            </a:r>
            <a:r>
              <a:rPr lang="en-US" sz="1200" i="1" baseline="-25000" dirty="0" err="1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acc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~ 95 MV/m</a:t>
            </a:r>
            <a:endParaRPr lang="en-US" sz="2000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sp>
        <p:nvSpPr>
          <p:cNvPr id="29" name="Right Brace 28"/>
          <p:cNvSpPr/>
          <p:nvPr/>
        </p:nvSpPr>
        <p:spPr>
          <a:xfrm rot="16200000">
            <a:off x="7741132" y="4423061"/>
            <a:ext cx="145747" cy="751655"/>
          </a:xfrm>
          <a:prstGeom prst="rightBrace">
            <a:avLst>
              <a:gd name="adj1" fmla="val 46263"/>
              <a:gd name="adj2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>
            <a:off x="7879717" y="4075503"/>
            <a:ext cx="421765" cy="65051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  <p:sp>
        <p:nvSpPr>
          <p:cNvPr id="31" name="Right Brace 30"/>
          <p:cNvSpPr/>
          <p:nvPr/>
        </p:nvSpPr>
        <p:spPr>
          <a:xfrm rot="16200000">
            <a:off x="5490528" y="3331748"/>
            <a:ext cx="213434" cy="1642842"/>
          </a:xfrm>
          <a:prstGeom prst="rightBrace">
            <a:avLst>
              <a:gd name="adj1" fmla="val 46263"/>
              <a:gd name="adj2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93064" y="3356139"/>
            <a:ext cx="1213455" cy="64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Low T drop-off indicative of surface defects</a:t>
            </a:r>
            <a:endParaRPr lang="en-US" sz="2000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4759626" y="4756310"/>
            <a:ext cx="218096" cy="218096"/>
          </a:xfrm>
          <a:prstGeom prst="star5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85499" y="4975760"/>
            <a:ext cx="946848" cy="2769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n-US" sz="12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CW quench</a:t>
            </a:r>
            <a:endParaRPr lang="en-US" sz="2000" kern="0" dirty="0">
              <a:solidFill>
                <a:sysClr val="window" lastClr="FFFFFF"/>
              </a:solidFill>
              <a:latin typeface="Times New Roman"/>
              <a:ea typeface="Times New Roman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4977722" y="4916897"/>
            <a:ext cx="207778" cy="13583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stealth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8241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acc</a:t>
            </a:r>
            <a:r>
              <a:rPr lang="en-US" dirty="0" smtClean="0"/>
              <a:t> in Nb</a:t>
            </a:r>
            <a:r>
              <a:rPr lang="en-US" baseline="-25000" dirty="0" smtClean="0"/>
              <a:t>3</a:t>
            </a:r>
            <a:r>
              <a:rPr lang="en-US" dirty="0" smtClean="0"/>
              <a:t>Sn 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97938"/>
            <a:ext cx="5420326" cy="5297833"/>
          </a:xfrm>
        </p:spPr>
        <p:txBody>
          <a:bodyPr/>
          <a:lstStyle/>
          <a:p>
            <a:r>
              <a:rPr lang="en-US" dirty="0" smtClean="0"/>
              <a:t>Substantial recent improvement in maximum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acc</a:t>
            </a:r>
            <a:r>
              <a:rPr lang="en-US" dirty="0" smtClean="0"/>
              <a:t> with high </a:t>
            </a:r>
            <a:r>
              <a:rPr lang="en-US" i="1" dirty="0" smtClean="0"/>
              <a:t>Q</a:t>
            </a:r>
            <a:r>
              <a:rPr lang="en-US" i="1" baseline="-25000" dirty="0" smtClean="0"/>
              <a:t>0</a:t>
            </a:r>
          </a:p>
          <a:p>
            <a:r>
              <a:rPr lang="en-US" dirty="0" smtClean="0"/>
              <a:t>Several promising paths forward for continued progress including:</a:t>
            </a:r>
          </a:p>
          <a:p>
            <a:pPr lvl="1"/>
            <a:r>
              <a:rPr lang="en-US" dirty="0" smtClean="0"/>
              <a:t>Smooth sharp-edged surfaced</a:t>
            </a:r>
          </a:p>
          <a:p>
            <a:pPr lvl="1"/>
            <a:r>
              <a:rPr lang="en-US" dirty="0" smtClean="0"/>
              <a:t>Reduce low tin content regions</a:t>
            </a:r>
          </a:p>
          <a:p>
            <a:r>
              <a:rPr lang="en-US" dirty="0" smtClean="0"/>
              <a:t>20</a:t>
            </a:r>
            <a:r>
              <a:rPr lang="en-US" dirty="0"/>
              <a:t>-40</a:t>
            </a:r>
            <a:r>
              <a:rPr lang="en-US" dirty="0" smtClean="0"/>
              <a:t>% increase: 22-25 MV/m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CD4-2FB4-DF48-9ADB-1C44FC0D9144}" type="datetime1">
              <a:rPr lang="en-US" altLang="en-US" smtClean="0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927" y="3078641"/>
            <a:ext cx="3537148" cy="2788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49725"/>
          <a:stretch/>
        </p:blipFill>
        <p:spPr>
          <a:xfrm>
            <a:off x="5648927" y="706920"/>
            <a:ext cx="3511881" cy="23332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24450" y="5815817"/>
            <a:ext cx="3319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087"/>
                </a:solidFill>
                <a:latin typeface="Calibri"/>
              </a:rPr>
              <a:t>R. Porter, D. L. Hall, M.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Liepe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J. T.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Maniscalco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Proc.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Linac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 Conference 2016, MOPRC027 (2016).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9558" y="1043046"/>
            <a:ext cx="155584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</a:rPr>
              <a:t>Cornell: AFM scan of Nb</a:t>
            </a:r>
            <a:r>
              <a:rPr lang="en-US" baseline="-25000" dirty="0">
                <a:solidFill>
                  <a:srgbClr val="000000"/>
                </a:solidFill>
                <a:latin typeface="Calibri"/>
              </a:rPr>
              <a:t>3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Sn sample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75764" y="1500830"/>
            <a:ext cx="13085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/>
              </a:rPr>
              <a:t>Field enhancement factor </a:t>
            </a:r>
            <a:r>
              <a:rPr lang="en-US" sz="1400" b="1" dirty="0">
                <a:solidFill>
                  <a:srgbClr val="000000"/>
                </a:solidFill>
                <a:latin typeface="Calibri"/>
              </a:rPr>
              <a:t>&gt;1.5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465905" y="1043046"/>
            <a:ext cx="0" cy="509102"/>
          </a:xfrm>
          <a:prstGeom prst="straightConnector1">
            <a:avLst/>
          </a:prstGeom>
          <a:ln>
            <a:solidFill>
              <a:srgbClr val="00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ERL14__007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738" y="3782319"/>
            <a:ext cx="2222097" cy="20463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74424" y="5854301"/>
            <a:ext cx="249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087"/>
                </a:solidFill>
                <a:latin typeface="Calibri"/>
              </a:rPr>
              <a:t>S. Posen, Ph.D. Thesis, Cornell University (2015).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64036" y="4097135"/>
            <a:ext cx="1902777" cy="14270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92"/>
          <a:stretch/>
        </p:blipFill>
        <p:spPr>
          <a:xfrm rot="16200000">
            <a:off x="-47749" y="3982029"/>
            <a:ext cx="1897692" cy="165288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3140" y="5815817"/>
            <a:ext cx="309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3087"/>
                </a:solidFill>
                <a:latin typeface="Calibri"/>
              </a:rPr>
              <a:t>Y.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Trenikhina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S. Posen, D. Hall, and M. </a:t>
            </a:r>
            <a:r>
              <a:rPr lang="en-US" sz="1200" dirty="0" err="1">
                <a:solidFill>
                  <a:srgbClr val="003087"/>
                </a:solidFill>
                <a:latin typeface="Calibri"/>
              </a:rPr>
              <a:t>Liepe</a:t>
            </a:r>
            <a:r>
              <a:rPr lang="en-US" sz="1200" dirty="0">
                <a:solidFill>
                  <a:srgbClr val="003087"/>
                </a:solidFill>
                <a:latin typeface="Calibri"/>
              </a:rPr>
              <a:t>, Proc. SRF Conference 2015, TUPB056,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4764" y="5303223"/>
            <a:ext cx="77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5E2">
                    <a:lumMod val="60000"/>
                    <a:lumOff val="40000"/>
                  </a:srgbClr>
                </a:solidFill>
                <a:latin typeface="Calibri"/>
              </a:rPr>
              <a:t>4 </a:t>
            </a:r>
            <a:r>
              <a:rPr lang="en-US" dirty="0" err="1">
                <a:solidFill>
                  <a:srgbClr val="00B5E2">
                    <a:lumMod val="60000"/>
                    <a:lumOff val="40000"/>
                  </a:srgbClr>
                </a:solidFill>
                <a:latin typeface="Calibri"/>
              </a:rPr>
              <a:t>μm</a:t>
            </a:r>
            <a:endParaRPr lang="en-US" dirty="0">
              <a:solidFill>
                <a:srgbClr val="00B5E2">
                  <a:lumMod val="60000"/>
                  <a:lumOff val="40000"/>
                </a:srgbClr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89825" y="5688817"/>
            <a:ext cx="873113" cy="0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1890575" y="1552148"/>
            <a:ext cx="6208836" cy="37224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91440" rIns="91440" bIns="9144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Several promising paths forward for continued progress in </a:t>
            </a:r>
            <a:r>
              <a:rPr lang="en-US" i="1" dirty="0" err="1" smtClean="0">
                <a:solidFill>
                  <a:schemeClr val="bg1"/>
                </a:solidFill>
              </a:rPr>
              <a:t>E</a:t>
            </a:r>
            <a:r>
              <a:rPr lang="en-US" i="1" baseline="-25000" dirty="0" err="1" smtClean="0">
                <a:solidFill>
                  <a:schemeClr val="bg1"/>
                </a:solidFill>
              </a:rPr>
              <a:t>acc</a:t>
            </a:r>
            <a:r>
              <a:rPr lang="en-US" baseline="-25000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(previous presentation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Single cells are great tools: rapid feedback on recipes, ability to dissect and look at quench spots</a:t>
            </a:r>
            <a:endParaRPr lang="en-US" i="1" baseline="-25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With progress in CW mode, use pulsed measurements to continue to probe ultimate potential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0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Materials </a:t>
            </a:r>
            <a:r>
              <a:rPr lang="en-US" dirty="0" smtClean="0"/>
              <a:t>Other than </a:t>
            </a:r>
            <a:r>
              <a:rPr lang="en-US" dirty="0" err="1" smtClean="0"/>
              <a:t>Nb</a:t>
            </a:r>
            <a:r>
              <a:rPr lang="en-US" dirty="0" smtClean="0"/>
              <a:t> and Nb</a:t>
            </a:r>
            <a:r>
              <a:rPr lang="en-US" baseline="-25000" dirty="0" smtClean="0"/>
              <a:t>3</a:t>
            </a:r>
            <a:r>
              <a:rPr lang="en-US" dirty="0" smtClean="0"/>
              <a:t>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5916579" cy="4987867"/>
          </a:xfrm>
        </p:spPr>
        <p:txBody>
          <a:bodyPr/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will provide experience working with small-</a:t>
            </a:r>
            <a:r>
              <a:rPr lang="en-US" dirty="0" err="1" smtClean="0"/>
              <a:t>ξ</a:t>
            </a:r>
            <a:r>
              <a:rPr lang="en-US" dirty="0" smtClean="0"/>
              <a:t> materials</a:t>
            </a:r>
          </a:p>
          <a:p>
            <a:r>
              <a:rPr lang="en-US" dirty="0" smtClean="0"/>
              <a:t>Experimental and theoretical work will help identify promising materials (and geometries) to pursue</a:t>
            </a:r>
          </a:p>
          <a:p>
            <a:r>
              <a:rPr lang="en-US" dirty="0" smtClean="0"/>
              <a:t>Some beneficial properties in accelerator applications for potential SRF materials:</a:t>
            </a:r>
          </a:p>
          <a:p>
            <a:pPr lvl="1"/>
            <a:r>
              <a:rPr lang="en-US" dirty="0" smtClean="0"/>
              <a:t>High Q</a:t>
            </a:r>
            <a:r>
              <a:rPr lang="en-US" baseline="-25000" dirty="0" smtClean="0"/>
              <a:t>0</a:t>
            </a:r>
            <a:r>
              <a:rPr lang="en-US" dirty="0" smtClean="0"/>
              <a:t> at higher T, where cooling is more efficient</a:t>
            </a:r>
          </a:p>
          <a:p>
            <a:pPr lvl="1"/>
            <a:r>
              <a:rPr lang="en-US" dirty="0" smtClean="0"/>
              <a:t>High maximum field</a:t>
            </a:r>
          </a:p>
          <a:p>
            <a:r>
              <a:rPr lang="en-US" dirty="0" smtClean="0"/>
              <a:t>MgB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NbN</a:t>
            </a:r>
            <a:r>
              <a:rPr lang="en-US" dirty="0" smtClean="0"/>
              <a:t>/</a:t>
            </a:r>
            <a:r>
              <a:rPr lang="en-US" dirty="0" err="1" smtClean="0"/>
              <a:t>NbTiN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Pnictides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1CD4-2FB4-DF48-9ADB-1C44FC0D9144}" type="datetime1">
              <a:rPr lang="en-US" altLang="en-US" smtClean="0"/>
              <a:pPr/>
              <a:t>2/9/17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Sam Posen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013" y="1043046"/>
            <a:ext cx="2499434" cy="41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8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389</Words>
  <Application>Microsoft Macintosh PowerPoint</Application>
  <PresentationFormat>On-screen Show (4:3)</PresentationFormat>
  <Paragraphs>48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Office Theme</vt:lpstr>
      <vt:lpstr>Fermilab_PPT_090815</vt:lpstr>
      <vt:lpstr>1_Fermilab_PPT_090815</vt:lpstr>
      <vt:lpstr>PowerPoint Presentation</vt:lpstr>
      <vt:lpstr>Nb3Sn at 50-80 MV/m</vt:lpstr>
      <vt:lpstr>Increasing Eacc in Nb3Sn Cavities</vt:lpstr>
      <vt:lpstr>Survey of Materials Other than Nb and Nb3Sn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Posen</dc:creator>
  <cp:lastModifiedBy>Sam Posen</cp:lastModifiedBy>
  <cp:revision>13</cp:revision>
  <dcterms:created xsi:type="dcterms:W3CDTF">2017-02-09T16:44:13Z</dcterms:created>
  <dcterms:modified xsi:type="dcterms:W3CDTF">2017-02-10T04:47:47Z</dcterms:modified>
</cp:coreProperties>
</file>