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3"/>
    <p:restoredTop sz="93119"/>
  </p:normalViewPr>
  <p:slideViewPr>
    <p:cSldViewPr snapToGrid="0" snapToObjects="1">
      <p:cViewPr varScale="1">
        <p:scale>
          <a:sx n="105" d="100"/>
          <a:sy n="105" d="100"/>
        </p:scale>
        <p:origin x="23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9F855E-D5F0-F34D-8225-BB64ADA19B20}" type="datetimeFigureOut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DA29F8DE-7785-C745-A2E8-93A077262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1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80587E0-8228-E244-9FBC-7A0DCF2884E8}" type="datetimeFigureOut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4227A95-5052-4348-BBB2-6F70F11AC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07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227A95-5052-4348-BBB2-6F70F11AC49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6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12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492E84A3-02EC-8549-BD83-9F5790A19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7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6B608-905B-F04B-A908-5FDAB501B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3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01F5-7CE7-8740-848C-453D5E609F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BF7B-9604-224F-8C22-8B0B6161B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ADCC-FFFF-624F-9DA0-66DCD0C55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AAB5-568F-C842-A182-94E427C1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CEC0-B4CE-9C4A-98AC-D0AA86086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65CF-B0F4-1F44-82E2-176C0D002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8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175E7CF7-B3DC-E741-A30F-ACFD129F44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013312A8-C451-0348-BC4E-36B0D1F8B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Transformational SRF routes </a:t>
            </a:r>
            <a:r>
              <a:rPr lang="mr-IN" dirty="0" smtClean="0">
                <a:solidFill>
                  <a:schemeClr val="tx2"/>
                </a:solidFill>
                <a:latin typeface="Helvetica" charset="0"/>
              </a:rPr>
              <a:t>–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 intro thoughts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Alexander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Romanenko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GARD-SRF Workshop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9 Feb 2017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Goal </a:t>
            </a:r>
            <a:r>
              <a:rPr lang="mr-IN" dirty="0" smtClean="0">
                <a:latin typeface="Helvetica" charset="0"/>
              </a:rPr>
              <a:t>–</a:t>
            </a:r>
            <a:r>
              <a:rPr lang="en-US" dirty="0" smtClean="0">
                <a:latin typeface="Helvetica" charset="0"/>
              </a:rPr>
              <a:t> how to probe and push the limits of gradient and Q?</a:t>
            </a:r>
            <a:endParaRPr lang="en-US" dirty="0">
              <a:latin typeface="Helvetica" charset="0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Gradient</a:t>
            </a:r>
          </a:p>
          <a:p>
            <a:pPr lvl="1"/>
            <a:r>
              <a:rPr lang="en-US" dirty="0" smtClean="0">
                <a:latin typeface="Helvetica" charset="0"/>
              </a:rPr>
              <a:t>Conventional wisdom is that superheating field (~55 MV/m for clean </a:t>
            </a:r>
            <a:r>
              <a:rPr lang="en-US" dirty="0" err="1" smtClean="0">
                <a:latin typeface="Helvetica" charset="0"/>
              </a:rPr>
              <a:t>Nb</a:t>
            </a:r>
            <a:r>
              <a:rPr lang="en-US" dirty="0" smtClean="0">
                <a:latin typeface="Helvetica" charset="0"/>
              </a:rPr>
              <a:t>) is the “hard” limit</a:t>
            </a:r>
          </a:p>
          <a:p>
            <a:pPr lvl="2"/>
            <a:r>
              <a:rPr lang="en-US" dirty="0" smtClean="0">
                <a:latin typeface="Helvetica" charset="0"/>
              </a:rPr>
              <a:t>What is meant by “limit”? </a:t>
            </a:r>
          </a:p>
          <a:p>
            <a:pPr lvl="2"/>
            <a:r>
              <a:rPr lang="en-US" dirty="0" smtClean="0">
                <a:latin typeface="Helvetica" charset="0"/>
              </a:rPr>
              <a:t>Is the ”limit” directly confirmed by any experiments?</a:t>
            </a:r>
          </a:p>
          <a:p>
            <a:pPr lvl="3"/>
            <a:r>
              <a:rPr lang="en-US" dirty="0" smtClean="0">
                <a:latin typeface="Helvetica" charset="0"/>
              </a:rPr>
              <a:t>We need to explore it</a:t>
            </a:r>
          </a:p>
          <a:p>
            <a:pPr lvl="2"/>
            <a:r>
              <a:rPr lang="en-US" dirty="0">
                <a:latin typeface="Helvetica" charset="0"/>
              </a:rPr>
              <a:t>What if we remove a </a:t>
            </a:r>
            <a:r>
              <a:rPr lang="en-US" dirty="0" smtClean="0">
                <a:latin typeface="Helvetica" charset="0"/>
              </a:rPr>
              <a:t>CW </a:t>
            </a:r>
            <a:r>
              <a:rPr lang="en-US" dirty="0">
                <a:latin typeface="Helvetica" charset="0"/>
              </a:rPr>
              <a:t>constraint</a:t>
            </a:r>
            <a:r>
              <a:rPr lang="en-US" dirty="0" smtClean="0">
                <a:latin typeface="Helvetica" charset="0"/>
              </a:rPr>
              <a:t>?</a:t>
            </a:r>
          </a:p>
          <a:p>
            <a:pPr lvl="2"/>
            <a:r>
              <a:rPr lang="en-US" dirty="0" smtClean="0">
                <a:latin typeface="Helvetica" charset="0"/>
              </a:rPr>
              <a:t>Can we slow down/make penetrating flux not to lead to quench?</a:t>
            </a:r>
          </a:p>
          <a:p>
            <a:pPr lvl="3"/>
            <a:r>
              <a:rPr lang="en-US" dirty="0" smtClean="0">
                <a:latin typeface="Helvetica" charset="0"/>
              </a:rPr>
              <a:t>Need to probe/explore the relevant timescales (&lt;1 </a:t>
            </a:r>
            <a:r>
              <a:rPr lang="en-US" dirty="0" err="1" smtClean="0">
                <a:latin typeface="Helvetica" charset="0"/>
              </a:rPr>
              <a:t>nsec</a:t>
            </a:r>
            <a:r>
              <a:rPr lang="en-US" dirty="0" smtClean="0">
                <a:latin typeface="Helvetica" charset="0"/>
              </a:rPr>
              <a:t>)</a:t>
            </a:r>
          </a:p>
          <a:p>
            <a:pPr lvl="3"/>
            <a:r>
              <a:rPr lang="en-US" dirty="0" smtClean="0">
                <a:latin typeface="Helvetica" charset="0"/>
              </a:rPr>
              <a:t>Can we take advantage of layered structures from this point of view?</a:t>
            </a:r>
          </a:p>
          <a:p>
            <a:pPr lvl="1"/>
            <a:r>
              <a:rPr lang="en-US" dirty="0" smtClean="0">
                <a:latin typeface="Helvetica" charset="0"/>
              </a:rPr>
              <a:t>If we can sustain RF fields up to Hc2 -&gt; </a:t>
            </a:r>
            <a:r>
              <a:rPr lang="en-US" dirty="0" smtClean="0">
                <a:solidFill>
                  <a:srgbClr val="00B0F0"/>
                </a:solidFill>
                <a:latin typeface="Helvetica" charset="0"/>
              </a:rPr>
              <a:t>100 MV/m</a:t>
            </a:r>
          </a:p>
          <a:p>
            <a:pPr lvl="1"/>
            <a:r>
              <a:rPr lang="en-US" dirty="0">
                <a:latin typeface="Helvetica" charset="0"/>
              </a:rPr>
              <a:t>U</a:t>
            </a:r>
            <a:r>
              <a:rPr lang="en-US" dirty="0" smtClean="0">
                <a:latin typeface="Helvetica" charset="0"/>
              </a:rPr>
              <a:t>p to Hc3 -&gt; </a:t>
            </a:r>
            <a:r>
              <a:rPr lang="en-US" dirty="0" smtClean="0">
                <a:solidFill>
                  <a:schemeClr val="accent4"/>
                </a:solidFill>
                <a:latin typeface="Helvetica" charset="0"/>
              </a:rPr>
              <a:t>300 MV/m (EP+120C bake)</a:t>
            </a:r>
          </a:p>
          <a:p>
            <a:pPr lvl="1"/>
            <a:r>
              <a:rPr lang="en-US" dirty="0">
                <a:latin typeface="Helvetica" charset="0"/>
              </a:rPr>
              <a:t>A</a:t>
            </a:r>
            <a:r>
              <a:rPr lang="en-US" dirty="0" smtClean="0">
                <a:latin typeface="Helvetica" charset="0"/>
              </a:rPr>
              <a:t>bove Hc3? 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2/10/17</a:t>
            </a:r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smtClean="0">
                <a:solidFill>
                  <a:srgbClr val="154D81"/>
                </a:solidFill>
                <a:latin typeface="Helvetica" charset="0"/>
              </a:rPr>
              <a:t>A. Romanenko | GARD-SRF Workshop</a:t>
            </a:r>
            <a:endParaRPr lang="en-US" sz="900" b="1">
              <a:solidFill>
                <a:srgbClr val="154D81"/>
              </a:solidFill>
              <a:latin typeface="Helvetica" charset="0"/>
            </a:endParaRP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B367B8D-2CF4-9040-AC04-3DD19E9612C8}" type="slidenum">
              <a:rPr lang="en-US" sz="900">
                <a:solidFill>
                  <a:srgbClr val="154D81"/>
                </a:solidFill>
                <a:latin typeface="Helvetica" charset="0"/>
              </a:rPr>
              <a:pPr eaLnBrk="1" hangingPunct="1"/>
              <a:t>2</a:t>
            </a:fld>
            <a:endParaRPr lang="en-US" sz="900">
              <a:solidFill>
                <a:srgbClr val="154D81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 to what fields does superconductivity exist in the walls?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3777" y="1472540"/>
            <a:ext cx="238600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7" y="1472539"/>
            <a:ext cx="6329548" cy="47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2224" y="219967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EP+120C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450013" y="3126185"/>
            <a:ext cx="1076325" cy="5432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26338" y="2741334"/>
            <a:ext cx="154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300 MV/m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0937" y="4176269"/>
            <a:ext cx="1541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2</a:t>
            </a:r>
            <a:r>
              <a:rPr lang="en-US" b="1" dirty="0" smtClean="0">
                <a:solidFill>
                  <a:srgbClr val="00B0F0"/>
                </a:solidFill>
              </a:rPr>
              <a:t>00 MV/m</a:t>
            </a:r>
            <a:endParaRPr lang="en-US" b="1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854907" y="3961253"/>
            <a:ext cx="439388" cy="215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9878" y="509451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T=2K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established way to probe gradient limits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1360"/>
            <a:ext cx="8775865" cy="55377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158" y="3681351"/>
            <a:ext cx="2703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Valles, PhD 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</a:rPr>
              <a:t>Quality factor</a:t>
            </a:r>
          </a:p>
          <a:p>
            <a:pPr lvl="1"/>
            <a:r>
              <a:rPr lang="en-US" dirty="0" smtClean="0">
                <a:latin typeface="Helvetica" charset="0"/>
              </a:rPr>
              <a:t>For 2-1.8K operation, we discussed in previous session how to dramatically abate BCS resistance (doping, Nb3Sn)</a:t>
            </a:r>
          </a:p>
          <a:p>
            <a:pPr lvl="1"/>
            <a:r>
              <a:rPr lang="en-US" dirty="0" smtClean="0">
                <a:latin typeface="Helvetica" charset="0"/>
              </a:rPr>
              <a:t>The </a:t>
            </a:r>
            <a:r>
              <a:rPr lang="en-US" dirty="0">
                <a:latin typeface="Helvetica" charset="0"/>
              </a:rPr>
              <a:t>highest Q </a:t>
            </a:r>
            <a:r>
              <a:rPr lang="en-US" dirty="0" smtClean="0">
                <a:latin typeface="Helvetica" charset="0"/>
              </a:rPr>
              <a:t>factor </a:t>
            </a:r>
            <a:r>
              <a:rPr lang="en-US" smtClean="0">
                <a:latin typeface="Helvetica" charset="0"/>
              </a:rPr>
              <a:t>(at T-&gt;0)we </a:t>
            </a:r>
            <a:r>
              <a:rPr lang="en-US" dirty="0">
                <a:latin typeface="Helvetica" charset="0"/>
              </a:rPr>
              <a:t>can achieve is limited by residual </a:t>
            </a:r>
            <a:r>
              <a:rPr lang="en-US" dirty="0" smtClean="0">
                <a:latin typeface="Helvetica" charset="0"/>
              </a:rPr>
              <a:t>resistance</a:t>
            </a:r>
          </a:p>
          <a:p>
            <a:pPr lvl="2"/>
            <a:r>
              <a:rPr lang="en-US" dirty="0" smtClean="0">
                <a:latin typeface="Helvetica" charset="0"/>
              </a:rPr>
              <a:t>If we understand/control the origin of the remaining </a:t>
            </a:r>
            <a:r>
              <a:rPr lang="en-US" dirty="0" err="1" smtClean="0">
                <a:latin typeface="Helvetica" charset="0"/>
              </a:rPr>
              <a:t>Rres</a:t>
            </a:r>
            <a:r>
              <a:rPr lang="en-US" dirty="0" smtClean="0">
                <a:latin typeface="Helvetica" charset="0"/>
              </a:rPr>
              <a:t> after flux, hydrides </a:t>
            </a:r>
            <a:r>
              <a:rPr lang="en-US" dirty="0" err="1" smtClean="0">
                <a:latin typeface="Helvetica" charset="0"/>
              </a:rPr>
              <a:t>etc</a:t>
            </a:r>
            <a:r>
              <a:rPr lang="en-US" dirty="0" smtClean="0">
                <a:latin typeface="Helvetica" charset="0"/>
              </a:rPr>
              <a:t> are removed </a:t>
            </a:r>
            <a:r>
              <a:rPr lang="mr-IN" dirty="0" smtClean="0">
                <a:latin typeface="Helvetica" charset="0"/>
              </a:rPr>
              <a:t>–</a:t>
            </a:r>
            <a:r>
              <a:rPr lang="en-US" dirty="0" smtClean="0">
                <a:latin typeface="Helvetica" charset="0"/>
              </a:rPr>
              <a:t> can Q be </a:t>
            </a:r>
            <a:r>
              <a:rPr lang="en-US" dirty="0" smtClean="0">
                <a:solidFill>
                  <a:schemeClr val="accent4"/>
                </a:solidFill>
                <a:latin typeface="Helvetica" charset="0"/>
              </a:rPr>
              <a:t>infinite</a:t>
            </a:r>
            <a:r>
              <a:rPr lang="en-US" dirty="0" smtClean="0">
                <a:latin typeface="Helvetica" charset="0"/>
              </a:rPr>
              <a:t> at low enough T?</a:t>
            </a:r>
            <a:endParaRPr lang="en-US" dirty="0" smtClean="0"/>
          </a:p>
          <a:p>
            <a:pPr lvl="3"/>
            <a:r>
              <a:rPr lang="en-US" dirty="0" smtClean="0">
                <a:latin typeface="Helvetica" charset="0"/>
              </a:rPr>
              <a:t>NB: DC conductivity is infinite in SC</a:t>
            </a:r>
          </a:p>
          <a:p>
            <a:pPr lvl="3"/>
            <a:r>
              <a:rPr lang="en-US" dirty="0" smtClean="0">
                <a:latin typeface="Helvetica" charset="0"/>
              </a:rPr>
              <a:t>This is unique for SRF</a:t>
            </a:r>
          </a:p>
          <a:p>
            <a:pPr lvl="2"/>
            <a:r>
              <a:rPr lang="en-US" dirty="0" smtClean="0">
                <a:latin typeface="Helvetica" charset="0"/>
              </a:rPr>
              <a:t>Would it be useful for accelerators?</a:t>
            </a:r>
          </a:p>
          <a:p>
            <a:pPr lvl="2"/>
            <a:r>
              <a:rPr lang="en-US" dirty="0" smtClean="0">
                <a:latin typeface="Helvetica" charset="0"/>
              </a:rPr>
              <a:t>Certainly will be for non-accelerating </a:t>
            </a:r>
            <a:r>
              <a:rPr lang="en-US" dirty="0" smtClean="0">
                <a:latin typeface="Helvetica" charset="0"/>
              </a:rPr>
              <a:t>applications</a:t>
            </a:r>
            <a:endParaRPr lang="en-US" dirty="0" smtClean="0">
              <a:latin typeface="Helvetica" charset="0"/>
            </a:endParaRPr>
          </a:p>
          <a:p>
            <a:pPr lvl="1"/>
            <a:r>
              <a:rPr lang="en-US" dirty="0" smtClean="0">
                <a:latin typeface="Helvetica" charset="0"/>
              </a:rPr>
              <a:t>How to address it?</a:t>
            </a:r>
          </a:p>
          <a:p>
            <a:pPr lvl="3"/>
            <a:r>
              <a:rPr lang="en-US" dirty="0" smtClean="0">
                <a:latin typeface="Helvetica" charset="0"/>
              </a:rPr>
              <a:t>One example: STM, PCT - is density of state different from the “ideal” BCS?</a:t>
            </a:r>
          </a:p>
          <a:p>
            <a:pPr lvl="3"/>
            <a:endParaRPr lang="en-US" dirty="0" smtClean="0">
              <a:latin typeface="Helvetic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2/10/17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Romanenko | GARD-SRF Workshop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E84A3-02EC-8549-BD83-9F5790A19C8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MAC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</Template>
  <TotalTime>1855</TotalTime>
  <Words>317</Words>
  <Application>Microsoft Macintosh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Helvetica</vt:lpstr>
      <vt:lpstr>Mangal</vt:lpstr>
      <vt:lpstr>ＭＳ Ｐゴシック</vt:lpstr>
      <vt:lpstr>Arial</vt:lpstr>
      <vt:lpstr>FermilabTemplateMAC</vt:lpstr>
      <vt:lpstr>Fermilab: Footer Only</vt:lpstr>
      <vt:lpstr>Transformational SRF routes – intro thoughts</vt:lpstr>
      <vt:lpstr>Goal – how to probe and push the limits of gradient and Q?</vt:lpstr>
      <vt:lpstr>Up to what fields does superconductivity exist in the walls?</vt:lpstr>
      <vt:lpstr>One established way to probe gradient limits</vt:lpstr>
      <vt:lpstr>Q factor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Transformational SRF routes</dc:title>
  <dc:creator>Alexander Romanenko</dc:creator>
  <cp:lastModifiedBy>Alexander Romanenko</cp:lastModifiedBy>
  <cp:revision>35</cp:revision>
  <cp:lastPrinted>2014-01-20T19:40:21Z</cp:lastPrinted>
  <dcterms:created xsi:type="dcterms:W3CDTF">2017-02-07T16:41:36Z</dcterms:created>
  <dcterms:modified xsi:type="dcterms:W3CDTF">2017-02-10T14:36:43Z</dcterms:modified>
</cp:coreProperties>
</file>