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7"/>
  </p:notesMasterIdLst>
  <p:sldIdLst>
    <p:sldId id="393" r:id="rId2"/>
    <p:sldId id="394" r:id="rId3"/>
    <p:sldId id="363" r:id="rId4"/>
    <p:sldId id="392" r:id="rId5"/>
    <p:sldId id="395" r:id="rId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  <a:srgbClr val="0000CC"/>
    <a:srgbClr val="FF33CC"/>
    <a:srgbClr val="99CCFF"/>
    <a:srgbClr val="FF0000"/>
    <a:srgbClr val="3399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38" autoAdjust="0"/>
    <p:restoredTop sz="94697" autoAdjust="0"/>
  </p:normalViewPr>
  <p:slideViewPr>
    <p:cSldViewPr snapToGrid="0">
      <p:cViewPr varScale="1">
        <p:scale>
          <a:sx n="63" d="100"/>
          <a:sy n="63" d="100"/>
        </p:scale>
        <p:origin x="87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2AF1FF4-5236-4E6E-8D6E-C541AFD3160E}" type="datetimeFigureOut">
              <a:rPr lang="en-US"/>
              <a:pPr>
                <a:defRPr/>
              </a:pPr>
              <a:t>2/9/2017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5A13F02-4256-4A8C-B0A6-BA21E625B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409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dirty="0" smtClean="0">
              <a:ea typeface="宋体" pitchFamily="2" charset="-122"/>
            </a:endParaRPr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9759FF-BF81-4697-8533-2458F1F9D9B6}" type="slidenum">
              <a:rPr lang="en-US"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8348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FAE53C-A073-4A5B-BFC2-C409ECFD028A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74372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8049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1E554-8DFC-444C-AD28-DB369367D17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0C864-5392-4DD4-A7A0-7D1C64DBA1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28196-95B0-4392-8108-6774859A49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9EF98-0B2F-42ED-BFD4-DB91214A0AA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4C8D6-BF50-463C-BF16-EA07DE68BD1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735CD-E000-48E2-9248-23C357AF8A5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475D3-2E9E-418F-88F8-7104F23A6E0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AC823-D3EC-471A-AAC1-50948BA59EB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D67FD-A38A-4588-B991-D6952976178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D9191-C024-4DF3-93CC-78ABA044C30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F3B85-6D04-4801-A7FF-7DB9D3C022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7E98C4F-4270-41A3-852C-2E30156395E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0" r:id="rId1"/>
    <p:sldLayoutId id="2147484331" r:id="rId2"/>
    <p:sldLayoutId id="2147484332" r:id="rId3"/>
    <p:sldLayoutId id="2147484333" r:id="rId4"/>
    <p:sldLayoutId id="2147484334" r:id="rId5"/>
    <p:sldLayoutId id="2147484335" r:id="rId6"/>
    <p:sldLayoutId id="2147484336" r:id="rId7"/>
    <p:sldLayoutId id="2147484337" r:id="rId8"/>
    <p:sldLayoutId id="2147484338" r:id="rId9"/>
    <p:sldLayoutId id="2147484339" r:id="rId10"/>
    <p:sldLayoutId id="21474843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jpeg"/><Relationship Id="rId5" Type="http://schemas.openxmlformats.org/officeDocument/2006/relationships/image" Target="../media/image3.wmf"/><Relationship Id="rId10" Type="http://schemas.openxmlformats.org/officeDocument/2006/relationships/image" Target="../media/image7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2.tif"/><Relationship Id="rId4" Type="http://schemas.openxmlformats.org/officeDocument/2006/relationships/image" Target="../media/image10.tiff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8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63538" y="183510"/>
            <a:ext cx="8382000" cy="40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ctr"/>
          <a:lstStyle/>
          <a:p>
            <a:pPr algn="ctr"/>
            <a:r>
              <a:rPr lang="en-US" sz="2800" b="1" dirty="0" smtClean="0"/>
              <a:t>MgB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 for SRF?</a:t>
            </a:r>
            <a:endParaRPr lang="en-US" sz="2800" b="1" dirty="0"/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803040" y="3947256"/>
            <a:ext cx="735607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US" i="1" dirty="0" smtClean="0"/>
              <a:t>T</a:t>
            </a:r>
            <a:r>
              <a:rPr lang="en-US" i="1" baseline="-25000" dirty="0" smtClean="0"/>
              <a:t>c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 smtClean="0"/>
              <a:t>Low residual resistivity (~ 0.1 </a:t>
            </a:r>
            <a:r>
              <a:rPr lang="el-GR" dirty="0" smtClean="0"/>
              <a:t>μΩ</a:t>
            </a:r>
            <a:r>
              <a:rPr lang="en-US" dirty="0" smtClean="0"/>
              <a:t>cm)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 smtClean="0"/>
              <a:t>High </a:t>
            </a:r>
            <a:r>
              <a:rPr lang="en-US" i="1" dirty="0" err="1" smtClean="0"/>
              <a:t>H</a:t>
            </a:r>
            <a:r>
              <a:rPr lang="en-US" i="1" baseline="-25000" dirty="0" err="1" smtClean="0"/>
              <a:t>c</a:t>
            </a:r>
            <a:r>
              <a:rPr lang="en-US" dirty="0" smtClean="0"/>
              <a:t>, high </a:t>
            </a:r>
            <a:r>
              <a:rPr lang="en-US" i="1" dirty="0" err="1" smtClean="0"/>
              <a:t>H</a:t>
            </a:r>
            <a:r>
              <a:rPr lang="en-US" i="1" baseline="-25000" dirty="0" err="1" smtClean="0"/>
              <a:t>sh</a:t>
            </a:r>
            <a:endParaRPr lang="en-US" i="1" baseline="-25000" dirty="0" smtClean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 smtClean="0"/>
              <a:t>Low </a:t>
            </a:r>
            <a:r>
              <a:rPr lang="en-US" i="1" dirty="0" smtClean="0"/>
              <a:t>H</a:t>
            </a:r>
            <a:r>
              <a:rPr lang="en-US" i="1" baseline="-25000" dirty="0" smtClean="0"/>
              <a:t>c</a:t>
            </a:r>
            <a:r>
              <a:rPr lang="en-US" baseline="-25000" dirty="0" smtClean="0"/>
              <a:t>1 </a:t>
            </a:r>
            <a:r>
              <a:rPr lang="en-US" dirty="0" smtClean="0"/>
              <a:t>– can be enhanced by reducing film thickness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 smtClean="0"/>
              <a:t>Effect of two energy gaps – can be manipulated by impurities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 smtClean="0"/>
              <a:t>Polycrystalline vs. single crystalline – properties not much affected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 smtClean="0"/>
              <a:t>On metal substrates - OK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 smtClean="0"/>
              <a:t>Field emission?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 smtClean="0"/>
              <a:t>Degradation in water – cleaning?</a:t>
            </a:r>
            <a:endParaRPr lang="en-US" dirty="0" smtClean="0"/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4983164" y="513075"/>
            <a:ext cx="40751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Liarte</a:t>
            </a: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SUST 30, 033002 (2017)</a:t>
            </a:r>
            <a:endParaRPr lang="en-US" b="1" dirty="0" smtClean="0">
              <a:solidFill>
                <a:srgbClr val="0000FF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46000" y="837725"/>
            <a:ext cx="8397976" cy="2828162"/>
            <a:chOff x="546000" y="837725"/>
            <a:chExt cx="8397976" cy="282816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6000" y="837725"/>
              <a:ext cx="8397976" cy="2339502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2047875" y="2657475"/>
              <a:ext cx="495300" cy="12382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4059238" y="2657474"/>
              <a:ext cx="495300" cy="12382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7020719" y="2657473"/>
              <a:ext cx="495300" cy="12382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8039201" y="2647948"/>
              <a:ext cx="495300" cy="12382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3040410" y="2662235"/>
              <a:ext cx="495300" cy="12382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2145061" y="2992561"/>
              <a:ext cx="46479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tabLst>
                  <a:tab pos="457200" algn="l"/>
                </a:tabLst>
              </a:pPr>
              <a:r>
                <a:rPr lang="en-US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  <a:endParaRPr lang="en-US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3040410" y="2992561"/>
              <a:ext cx="52193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tabLst>
                  <a:tab pos="457200" algn="l"/>
                </a:tabLst>
              </a:pPr>
              <a:r>
                <a:rPr lang="en-US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6.9</a:t>
              </a:r>
              <a:endParaRPr lang="en-US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6" name="Rectangle 10"/>
            <p:cNvSpPr>
              <a:spLocks noChangeArrowheads="1"/>
            </p:cNvSpPr>
            <p:nvPr/>
          </p:nvSpPr>
          <p:spPr bwMode="auto">
            <a:xfrm>
              <a:off x="4059238" y="2992561"/>
              <a:ext cx="52193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tabLst>
                  <a:tab pos="457200" algn="l"/>
                </a:tabLst>
              </a:pPr>
              <a:r>
                <a:rPr lang="en-US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5.8</a:t>
              </a:r>
              <a:endParaRPr lang="en-US" dirty="0" smtClean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Rectangle 10"/>
                <p:cNvSpPr>
                  <a:spLocks noChangeArrowheads="1"/>
                </p:cNvSpPr>
                <p:nvPr/>
              </p:nvSpPr>
              <p:spPr bwMode="auto">
                <a:xfrm>
                  <a:off x="6392545" y="2992561"/>
                  <a:ext cx="1847851" cy="6733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tabLst>
                      <a:tab pos="457200" algn="l"/>
                    </a:tabLst>
                  </a:pPr>
                  <a:r>
                    <a:rPr lang="en-US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0.34 (exp.)</a:t>
                  </a:r>
                </a:p>
                <a:p>
                  <a:pPr algn="ctr">
                    <a:tabLst>
                      <a:tab pos="457200" algn="l"/>
                    </a:tabLst>
                  </a:pPr>
                  <a:r>
                    <a:rPr lang="en-US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(</a:t>
                  </a:r>
                  <a:r>
                    <a:rPr lang="en-US" i="1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</a:t>
                  </a:r>
                  <a:r>
                    <a:rPr lang="en-US" i="1" baseline="-25000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  <a:r>
                    <a:rPr lang="en-US" baseline="-25000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en-US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/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</m:rad>
                    </m:oMath>
                  </a14:m>
                  <a:r>
                    <a:rPr lang="el-GR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κ</a:t>
                  </a:r>
                  <a:r>
                    <a:rPr lang="en-US" dirty="0" smtClean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=0.85)</a:t>
                  </a:r>
                  <a:endParaRPr lang="en-US" dirty="0" smtClean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27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92545" y="2992561"/>
                  <a:ext cx="1847851" cy="67332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5455" b="-14545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ectangle 10"/>
            <p:cNvSpPr>
              <a:spLocks noChangeArrowheads="1"/>
            </p:cNvSpPr>
            <p:nvPr/>
          </p:nvSpPr>
          <p:spPr bwMode="auto">
            <a:xfrm>
              <a:off x="8041392" y="2992561"/>
              <a:ext cx="84534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tabLst>
                  <a:tab pos="457200" algn="l"/>
                </a:tabLst>
              </a:pPr>
              <a:r>
                <a:rPr lang="en-US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0.33</a:t>
              </a:r>
            </a:p>
            <a:p>
              <a:pPr>
                <a:tabLst>
                  <a:tab pos="457200" algn="l"/>
                </a:tabLst>
              </a:pPr>
              <a:r>
                <a:rPr lang="en-US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(0.83)</a:t>
              </a:r>
              <a:endParaRPr lang="en-US" dirty="0" smtClean="0">
                <a:solidFill>
                  <a:srgbClr val="FF0000"/>
                </a:solidFill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5972175" y="2657473"/>
              <a:ext cx="495300" cy="12382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10"/>
            <p:cNvSpPr>
              <a:spLocks noChangeArrowheads="1"/>
            </p:cNvSpPr>
            <p:nvPr/>
          </p:nvSpPr>
          <p:spPr bwMode="auto">
            <a:xfrm>
              <a:off x="5877924" y="2992561"/>
              <a:ext cx="8683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tabLst>
                  <a:tab pos="457200" algn="l"/>
                </a:tabLst>
              </a:pPr>
              <a:r>
                <a:rPr lang="en-US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0.051</a:t>
              </a:r>
              <a:endParaRPr lang="en-US" dirty="0" smtClean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718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2" name="标题 1"/>
          <p:cNvSpPr txBox="1">
            <a:spLocks/>
          </p:cNvSpPr>
          <p:nvPr/>
        </p:nvSpPr>
        <p:spPr bwMode="auto">
          <a:xfrm>
            <a:off x="0" y="1"/>
            <a:ext cx="9143999" cy="69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i="1" dirty="0">
                <a:latin typeface="Arial" pitchFamily="34" charset="0"/>
                <a:cs typeface="Arial" pitchFamily="34" charset="0"/>
              </a:rPr>
              <a:t>H</a:t>
            </a:r>
            <a:r>
              <a:rPr lang="en-US" sz="2800" b="1" i="1" baseline="-250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2800" b="1" baseline="-25000" dirty="0">
                <a:latin typeface="Arial" pitchFamily="34" charset="0"/>
                <a:cs typeface="Arial" pitchFamily="34" charset="0"/>
              </a:rPr>
              <a:t>1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vs. Film Thickness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2800" b="1" i="1" dirty="0" err="1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800" b="1" i="1" baseline="-25000" dirty="0" err="1" smtClean="0">
                <a:latin typeface="Arial" pitchFamily="34" charset="0"/>
                <a:cs typeface="Arial" pitchFamily="34" charset="0"/>
              </a:rPr>
              <a:t>vp</a:t>
            </a:r>
            <a:r>
              <a:rPr lang="en-US" sz="2800" b="1" i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with Film Coating</a:t>
            </a:r>
            <a:endParaRPr lang="en-US" sz="28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内容占位符 2"/>
          <p:cNvSpPr>
            <a:spLocks noGrp="1"/>
          </p:cNvSpPr>
          <p:nvPr>
            <p:ph idx="4294967295"/>
          </p:nvPr>
        </p:nvSpPr>
        <p:spPr>
          <a:xfrm>
            <a:off x="241530" y="4413382"/>
            <a:ext cx="3954845" cy="2048378"/>
          </a:xfrm>
        </p:spPr>
        <p:txBody>
          <a:bodyPr>
            <a:noAutofit/>
          </a:bodyPr>
          <a:lstStyle/>
          <a:p>
            <a:r>
              <a:rPr lang="en-US" sz="1800" i="1" dirty="0" smtClean="0">
                <a:solidFill>
                  <a:schemeClr val="tx1"/>
                </a:solidFill>
                <a:latin typeface="+mj-lt"/>
              </a:rPr>
              <a:t>H</a:t>
            </a:r>
            <a:r>
              <a:rPr lang="en-US" sz="1800" baseline="-25000" dirty="0" smtClean="0">
                <a:solidFill>
                  <a:schemeClr val="tx1"/>
                </a:solidFill>
                <a:latin typeface="+mj-lt"/>
              </a:rPr>
              <a:t>c1</a:t>
            </a: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 increases as film thickness decreases.</a:t>
            </a:r>
          </a:p>
          <a:p>
            <a:endParaRPr lang="en-US" sz="18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1800" dirty="0">
                <a:solidFill>
                  <a:srgbClr val="000000"/>
                </a:solidFill>
                <a:ea typeface="SimSun" pitchFamily="2" charset="-122"/>
              </a:rPr>
              <a:t>Thin film coating on </a:t>
            </a:r>
            <a:r>
              <a:rPr lang="en-US" sz="1800" dirty="0" err="1">
                <a:solidFill>
                  <a:srgbClr val="000000"/>
                </a:solidFill>
                <a:ea typeface="SimSun" pitchFamily="2" charset="-122"/>
              </a:rPr>
              <a:t>Nb</a:t>
            </a:r>
            <a:r>
              <a:rPr lang="en-US" sz="1800" dirty="0">
                <a:solidFill>
                  <a:srgbClr val="000000"/>
                </a:solidFill>
                <a:ea typeface="SimSun" pitchFamily="2" charset="-122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ea typeface="SimSun" pitchFamily="2" charset="-122"/>
              </a:rPr>
              <a:t>ellipsoids: &gt; 400 </a:t>
            </a:r>
            <a:r>
              <a:rPr lang="en-US" sz="1800" dirty="0" err="1" smtClean="0">
                <a:solidFill>
                  <a:srgbClr val="000000"/>
                </a:solidFill>
                <a:ea typeface="SimSun" pitchFamily="2" charset="-122"/>
              </a:rPr>
              <a:t>Oe</a:t>
            </a:r>
            <a:r>
              <a:rPr lang="en-US" sz="1800" dirty="0" smtClean="0">
                <a:solidFill>
                  <a:srgbClr val="000000"/>
                </a:solidFill>
                <a:ea typeface="SimSun" pitchFamily="2" charset="-122"/>
              </a:rPr>
              <a:t> </a:t>
            </a:r>
            <a:r>
              <a:rPr lang="en-US" sz="1800" i="1" dirty="0" err="1" smtClean="0">
                <a:solidFill>
                  <a:srgbClr val="000000"/>
                </a:solidFill>
                <a:ea typeface="SimSun" pitchFamily="2" charset="-122"/>
              </a:rPr>
              <a:t>H</a:t>
            </a:r>
            <a:r>
              <a:rPr lang="en-US" sz="1800" i="1" baseline="-25000" dirty="0" err="1" smtClean="0">
                <a:solidFill>
                  <a:srgbClr val="000000"/>
                </a:solidFill>
                <a:ea typeface="SimSun" pitchFamily="2" charset="-122"/>
              </a:rPr>
              <a:t>vp</a:t>
            </a:r>
            <a:r>
              <a:rPr lang="en-US" sz="1800" dirty="0" smtClean="0">
                <a:solidFill>
                  <a:srgbClr val="000000"/>
                </a:solidFill>
                <a:ea typeface="SimSun" pitchFamily="2" charset="-122"/>
              </a:rPr>
              <a:t> enhancement observed.</a:t>
            </a:r>
            <a:endParaRPr lang="en-US" sz="1800" dirty="0" smtClean="0">
              <a:solidFill>
                <a:schemeClr val="tx1"/>
              </a:solidFill>
              <a:latin typeface="+mj-lt"/>
            </a:endParaRPr>
          </a:p>
          <a:p>
            <a:endParaRPr lang="en-US" sz="1800" dirty="0">
              <a:latin typeface="+mj-lt"/>
            </a:endParaRPr>
          </a:p>
          <a:p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286970"/>
              </p:ext>
            </p:extLst>
          </p:nvPr>
        </p:nvGraphicFramePr>
        <p:xfrm>
          <a:off x="-176244" y="333233"/>
          <a:ext cx="5077032" cy="3591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Graph" r:id="rId4" imgW="4275720" imgH="3022200" progId="Origin50.Graph">
                  <p:embed/>
                </p:oleObj>
              </mc:Choice>
              <mc:Fallback>
                <p:oleObj name="Graph" r:id="rId4" imgW="4275720" imgH="30222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76244" y="333233"/>
                        <a:ext cx="5077032" cy="35916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697120" y="3771014"/>
            <a:ext cx="36236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cs typeface="Arial" charset="0"/>
              </a:rPr>
              <a:t>Tan </a:t>
            </a:r>
            <a:r>
              <a:rPr lang="en-US" sz="1400" b="1" i="1" dirty="0" smtClean="0">
                <a:solidFill>
                  <a:srgbClr val="0000FF"/>
                </a:solidFill>
                <a:cs typeface="Arial" charset="0"/>
              </a:rPr>
              <a:t>et al.</a:t>
            </a:r>
            <a:r>
              <a:rPr lang="en-US" sz="1400" b="1" dirty="0" smtClean="0">
                <a:solidFill>
                  <a:srgbClr val="0000FF"/>
                </a:solidFill>
                <a:cs typeface="Arial" charset="0"/>
              </a:rPr>
              <a:t>, </a:t>
            </a:r>
            <a:r>
              <a:rPr lang="en-US" sz="1400" b="1" i="1" dirty="0">
                <a:solidFill>
                  <a:srgbClr val="0000FF"/>
                </a:solidFill>
                <a:cs typeface="Arial" charset="0"/>
              </a:rPr>
              <a:t>APL Materials </a:t>
            </a:r>
            <a:r>
              <a:rPr lang="en-US" sz="1400" b="1" dirty="0">
                <a:solidFill>
                  <a:srgbClr val="0000FF"/>
                </a:solidFill>
                <a:cs typeface="Arial" charset="0"/>
              </a:rPr>
              <a:t>3, 041101 (2015)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086271"/>
              </p:ext>
            </p:extLst>
          </p:nvPr>
        </p:nvGraphicFramePr>
        <p:xfrm>
          <a:off x="4196375" y="2794169"/>
          <a:ext cx="4947625" cy="3474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Graph" r:id="rId6" imgW="4131720" imgH="2901600" progId="Origin50.Graph">
                  <p:embed/>
                </p:oleObj>
              </mc:Choice>
              <mc:Fallback>
                <p:oleObj name="Graph" r:id="rId6" imgW="413172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96375" y="2794169"/>
                        <a:ext cx="4947625" cy="34745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5501552" y="564563"/>
            <a:ext cx="35889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  <a:cs typeface="Arial" charset="0"/>
              </a:rPr>
              <a:t>Tan </a:t>
            </a:r>
            <a:r>
              <a:rPr lang="en-US" sz="1400" b="1" i="1" dirty="0" smtClean="0">
                <a:solidFill>
                  <a:srgbClr val="0000FF"/>
                </a:solidFill>
                <a:cs typeface="Arial" charset="0"/>
              </a:rPr>
              <a:t>et al.</a:t>
            </a:r>
            <a:r>
              <a:rPr lang="en-US" sz="1400" b="1" dirty="0" smtClean="0">
                <a:solidFill>
                  <a:srgbClr val="0000FF"/>
                </a:solidFill>
                <a:cs typeface="Arial" charset="0"/>
              </a:rPr>
              <a:t>, </a:t>
            </a:r>
            <a:r>
              <a:rPr lang="en-US" sz="1400" b="1" i="1" dirty="0" smtClean="0">
                <a:solidFill>
                  <a:srgbClr val="0000FF"/>
                </a:solidFill>
                <a:cs typeface="Arial" charset="0"/>
              </a:rPr>
              <a:t>Scientific Rep. </a:t>
            </a:r>
            <a:r>
              <a:rPr lang="en-US" sz="1400" b="1" dirty="0" smtClean="0">
                <a:solidFill>
                  <a:srgbClr val="0000FF"/>
                </a:solidFill>
                <a:cs typeface="Arial" charset="0"/>
              </a:rPr>
              <a:t>6, 35879 (2016)</a:t>
            </a:r>
            <a:endParaRPr lang="en-US" sz="1400" b="1" dirty="0">
              <a:solidFill>
                <a:srgbClr val="0000FF"/>
              </a:solidFill>
              <a:cs typeface="Arial" charset="0"/>
            </a:endParaRP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4956647" y="1060023"/>
            <a:ext cx="3616959" cy="1734146"/>
            <a:chOff x="4900788" y="1723468"/>
            <a:chExt cx="4243211" cy="2034402"/>
          </a:xfrm>
        </p:grpSpPr>
        <p:grpSp>
          <p:nvGrpSpPr>
            <p:cNvPr id="15" name="Group 14"/>
            <p:cNvGrpSpPr/>
            <p:nvPr/>
          </p:nvGrpSpPr>
          <p:grpSpPr>
            <a:xfrm>
              <a:off x="4900788" y="1816260"/>
              <a:ext cx="2049140" cy="1773573"/>
              <a:chOff x="3806045" y="1727326"/>
              <a:chExt cx="2049140" cy="1773573"/>
            </a:xfrm>
          </p:grpSpPr>
          <p:pic>
            <p:nvPicPr>
              <p:cNvPr id="17" name="Picture 6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3806653" y="1727326"/>
                <a:ext cx="2048532" cy="17735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TextBox 8"/>
              <p:cNvSpPr txBox="1"/>
              <p:nvPr/>
            </p:nvSpPr>
            <p:spPr>
              <a:xfrm>
                <a:off x="3806045" y="1732844"/>
                <a:ext cx="1333500" cy="40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Nb0</a:t>
                </a:r>
                <a:endParaRPr lang="en-US" sz="2200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7187283" y="1723468"/>
              <a:ext cx="1956716" cy="2034402"/>
              <a:chOff x="3803062" y="3729809"/>
              <a:chExt cx="1956716" cy="2034402"/>
            </a:xfrm>
          </p:grpSpPr>
          <p:pic>
            <p:nvPicPr>
              <p:cNvPr id="25" name="Picture 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803062" y="3729809"/>
                <a:ext cx="1956716" cy="20344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" name="TextBox 13"/>
              <p:cNvSpPr txBox="1"/>
              <p:nvPr/>
            </p:nvSpPr>
            <p:spPr>
              <a:xfrm>
                <a:off x="3809965" y="3774181"/>
                <a:ext cx="1209414" cy="40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/>
                  <a:t>Nb200</a:t>
                </a:r>
                <a:endParaRPr lang="en-US" sz="2200" dirty="0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5137106" y="6250772"/>
            <a:ext cx="3904782" cy="494560"/>
            <a:chOff x="5177746" y="6199972"/>
            <a:chExt cx="3904782" cy="494560"/>
          </a:xfrm>
        </p:grpSpPr>
        <p:pic>
          <p:nvPicPr>
            <p:cNvPr id="28" name="Picture 7" descr="Logo.jpg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257966" y="6199972"/>
              <a:ext cx="1824562" cy="494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4" descr="http://www.anrinterns.com/go/internships/images/DOE_logo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7746" y="6211600"/>
              <a:ext cx="1874729" cy="471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6541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363538" y="126680"/>
            <a:ext cx="8382000" cy="40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ctr"/>
          <a:lstStyle/>
          <a:p>
            <a:pPr algn="ctr"/>
            <a:r>
              <a:rPr lang="en-US" sz="2800" b="1" dirty="0" smtClean="0"/>
              <a:t>2” MgB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 </a:t>
            </a:r>
            <a:r>
              <a:rPr lang="en-US" sz="2800" b="1" dirty="0"/>
              <a:t>Films </a:t>
            </a:r>
            <a:r>
              <a:rPr lang="en-US" sz="2800" b="1" dirty="0" smtClean="0"/>
              <a:t>on Cu Grown by HPCVD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24" y="574675"/>
            <a:ext cx="2796727" cy="286758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479099"/>
              </p:ext>
            </p:extLst>
          </p:nvPr>
        </p:nvGraphicFramePr>
        <p:xfrm>
          <a:off x="200758" y="3632930"/>
          <a:ext cx="3563295" cy="2749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Image" r:id="rId5" imgW="4444200" imgH="3428280" progId="Photoshop.Image.11">
                  <p:embed/>
                </p:oleObj>
              </mc:Choice>
              <mc:Fallback>
                <p:oleObj name="Image" r:id="rId5" imgW="4444200" imgH="3428280" progId="Photoshop.Image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0758" y="3632930"/>
                        <a:ext cx="3563295" cy="2749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4025457" y="707803"/>
            <a:ext cx="476974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 smtClean="0"/>
              <a:t>Deposition temperature ~ 470°C, much lower than HPCVD on other substrates.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Eutectic Mg–Cu liquid promote growth of MgB</a:t>
            </a:r>
            <a:r>
              <a:rPr lang="en-US" baseline="-25000" dirty="0"/>
              <a:t>2</a:t>
            </a:r>
            <a:r>
              <a:rPr lang="en-US" dirty="0"/>
              <a:t> at low </a:t>
            </a:r>
            <a:r>
              <a:rPr lang="en-US" dirty="0" smtClean="0"/>
              <a:t>temperature. Mg</a:t>
            </a:r>
            <a:r>
              <a:rPr lang="en-US" baseline="-25000" dirty="0" smtClean="0"/>
              <a:t>2</a:t>
            </a:r>
            <a:r>
              <a:rPr lang="en-US" dirty="0" smtClean="0"/>
              <a:t>Cu </a:t>
            </a:r>
            <a:r>
              <a:rPr lang="en-US" dirty="0"/>
              <a:t>alloy acts as a source of Mg for the growth of MgB</a:t>
            </a:r>
            <a:r>
              <a:rPr lang="en-US" baseline="-25000" dirty="0"/>
              <a:t>2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T</a:t>
            </a:r>
            <a:r>
              <a:rPr lang="en-US" i="1" baseline="-25000" dirty="0"/>
              <a:t>c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dirty="0"/>
              <a:t>37 </a:t>
            </a:r>
            <a:r>
              <a:rPr lang="en-US" dirty="0" smtClean="0"/>
              <a:t>K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1253" y="6390424"/>
            <a:ext cx="31162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rgbClr val="0000FF"/>
                </a:solidFill>
                <a:latin typeface="Arial" panose="020B0604020202020204" pitchFamily="34" charset="0"/>
              </a:rPr>
              <a:t>Au et al., J</a:t>
            </a:r>
            <a:r>
              <a:rPr lang="en-US" sz="1200" i="1" dirty="0">
                <a:solidFill>
                  <a:srgbClr val="0000FF"/>
                </a:solidFill>
                <a:latin typeface="Arial" panose="020B0604020202020204" pitchFamily="34" charset="0"/>
              </a:rPr>
              <a:t>. Mater. Chem. </a:t>
            </a:r>
            <a:r>
              <a:rPr lang="en-US" sz="1200" i="1" dirty="0" smtClean="0">
                <a:solidFill>
                  <a:srgbClr val="0000FF"/>
                </a:solidFill>
                <a:latin typeface="Arial" panose="020B0604020202020204" pitchFamily="34" charset="0"/>
              </a:rPr>
              <a:t>A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  <a:r>
              <a:rPr lang="en-US" sz="1200" dirty="0">
                <a:solidFill>
                  <a:srgbClr val="0000FF"/>
                </a:solidFill>
                <a:latin typeface="Arial" panose="020B0604020202020204" pitchFamily="34" charset="0"/>
              </a:rPr>
              <a:t>, </a:t>
            </a:r>
            <a:r>
              <a:rPr lang="en-US" sz="1200" dirty="0" smtClean="0">
                <a:solidFill>
                  <a:srgbClr val="0000FF"/>
                </a:solidFill>
                <a:latin typeface="Arial" panose="020B0604020202020204" pitchFamily="34" charset="0"/>
              </a:rPr>
              <a:t>9983 (2013)</a:t>
            </a:r>
            <a:endParaRPr lang="en-US" sz="1200" dirty="0">
              <a:solidFill>
                <a:srgbClr val="0000FF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240215" y="6120993"/>
            <a:ext cx="4842313" cy="652519"/>
            <a:chOff x="4240215" y="6120993"/>
            <a:chExt cx="4842313" cy="652519"/>
          </a:xfrm>
        </p:grpSpPr>
        <p:pic>
          <p:nvPicPr>
            <p:cNvPr id="14" name="Picture 7" descr="Logo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57966" y="6199972"/>
              <a:ext cx="1824562" cy="494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0215" y="6120993"/>
              <a:ext cx="732041" cy="652519"/>
            </a:xfrm>
            <a:prstGeom prst="rect">
              <a:avLst/>
            </a:prstGeom>
          </p:spPr>
        </p:pic>
        <p:pic>
          <p:nvPicPr>
            <p:cNvPr id="16" name="Picture 4" descr="http://www.anrinterns.com/go/internships/images/DOE_logo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7746" y="6211600"/>
              <a:ext cx="1874729" cy="471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4091038" y="2727643"/>
            <a:ext cx="4400550" cy="3348829"/>
            <a:chOff x="4091038" y="2727643"/>
            <a:chExt cx="4400550" cy="3348829"/>
          </a:xfrm>
        </p:grpSpPr>
        <p:pic>
          <p:nvPicPr>
            <p:cNvPr id="18" name="Picture 17"/>
            <p:cNvPicPr/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659"/>
            <a:stretch/>
          </p:blipFill>
          <p:spPr>
            <a:xfrm>
              <a:off x="4091038" y="2727643"/>
              <a:ext cx="4400550" cy="3348829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5177746" y="3823218"/>
              <a:ext cx="1737404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1400" dirty="0" smtClean="0"/>
                <a:t>Cu cavity, 11.4 GHz</a:t>
              </a:r>
            </a:p>
            <a:p>
              <a:r>
                <a:rPr lang="en-US" sz="1400" dirty="0" smtClean="0"/>
                <a:t>(Paul </a:t>
              </a:r>
              <a:r>
                <a:rPr lang="en-US" sz="1400" dirty="0" err="1" smtClean="0"/>
                <a:t>Welander</a:t>
              </a:r>
              <a:r>
                <a:rPr lang="en-US" sz="1400" dirty="0" smtClean="0"/>
                <a:t>, SLAC)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63538" y="183510"/>
            <a:ext cx="8382000" cy="40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ctr"/>
          <a:lstStyle/>
          <a:p>
            <a:pPr algn="ctr"/>
            <a:r>
              <a:rPr lang="en-US" sz="2800" b="1" dirty="0" smtClean="0"/>
              <a:t>Coating of 3 GHz SRF Cavity by HPCVD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37" y="771636"/>
            <a:ext cx="3878049" cy="5365160"/>
          </a:xfrm>
          <a:prstGeom prst="rect">
            <a:avLst/>
          </a:prstGeom>
        </p:spPr>
      </p:pic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554538" y="771636"/>
            <a:ext cx="451921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baseline="-25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Mg vapor are introduced to the interior of the cavity while it is being rotated and slowly moved along its central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axis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ilms on substrates mounted on 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a 3.9 GHz mock cavity </a:t>
            </a:r>
            <a:r>
              <a:rPr lang="en-US" dirty="0">
                <a:solidFill>
                  <a:srgbClr val="000000"/>
                </a:solidFill>
                <a:cs typeface="Arial" charset="0"/>
              </a:rPr>
              <a:t>show </a:t>
            </a:r>
            <a:r>
              <a:rPr lang="en-US" i="1" dirty="0" smtClean="0"/>
              <a:t>T</a:t>
            </a:r>
            <a:r>
              <a:rPr lang="en-US" i="1" baseline="-25000" dirty="0" smtClean="0"/>
              <a:t>c</a:t>
            </a:r>
            <a:r>
              <a:rPr lang="en-US" dirty="0" smtClean="0"/>
              <a:t> = 39 K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4038881" y="6194981"/>
            <a:ext cx="5043647" cy="652519"/>
            <a:chOff x="4100353" y="6194981"/>
            <a:chExt cx="5043647" cy="652519"/>
          </a:xfrm>
        </p:grpSpPr>
        <p:pic>
          <p:nvPicPr>
            <p:cNvPr id="34" name="Picture 7" descr="Logo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19438" y="6273960"/>
              <a:ext cx="1824562" cy="494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240" y="6194981"/>
              <a:ext cx="732041" cy="652519"/>
            </a:xfrm>
            <a:prstGeom prst="rect">
              <a:avLst/>
            </a:prstGeom>
          </p:spPr>
        </p:pic>
        <p:pic>
          <p:nvPicPr>
            <p:cNvPr id="36" name="Picture 4" descr="http://www.anrinterns.com/go/internships/images/DOE_logo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0353" y="6285588"/>
              <a:ext cx="1874729" cy="471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4793230" y="3096021"/>
            <a:ext cx="4041828" cy="2619508"/>
            <a:chOff x="4793230" y="3096021"/>
            <a:chExt cx="4041828" cy="2619508"/>
          </a:xfrm>
        </p:grpSpPr>
        <p:grpSp>
          <p:nvGrpSpPr>
            <p:cNvPr id="18" name="Group 17"/>
            <p:cNvGrpSpPr>
              <a:grpSpLocks noChangeAspect="1"/>
            </p:cNvGrpSpPr>
            <p:nvPr/>
          </p:nvGrpSpPr>
          <p:grpSpPr>
            <a:xfrm>
              <a:off x="4793230" y="3096021"/>
              <a:ext cx="4041828" cy="2619508"/>
              <a:chOff x="359862" y="3424899"/>
              <a:chExt cx="4966453" cy="3218757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9862" y="3424899"/>
                <a:ext cx="4966453" cy="3218757"/>
              </a:xfrm>
              <a:prstGeom prst="rect">
                <a:avLst/>
              </a:prstGeom>
            </p:spPr>
          </p:pic>
          <p:sp>
            <p:nvSpPr>
              <p:cNvPr id="32" name="Rectangle 31"/>
              <p:cNvSpPr/>
              <p:nvPr/>
            </p:nvSpPr>
            <p:spPr>
              <a:xfrm>
                <a:off x="1112022" y="3651813"/>
                <a:ext cx="392022" cy="3298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5401876" y="4916806"/>
              <a:ext cx="2497311" cy="254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5069868" y="2790873"/>
            <a:ext cx="3488551" cy="40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ctr"/>
          <a:lstStyle/>
          <a:p>
            <a:pPr algn="ctr"/>
            <a:r>
              <a:rPr lang="en-US" sz="1200" b="1" dirty="0">
                <a:solidFill>
                  <a:srgbClr val="0000FF"/>
                </a:solidFill>
              </a:rPr>
              <a:t>18.5 </a:t>
            </a:r>
            <a:r>
              <a:rPr lang="en-US" sz="1200" b="1" dirty="0" smtClean="0">
                <a:solidFill>
                  <a:srgbClr val="0000FF"/>
                </a:solidFill>
              </a:rPr>
              <a:t>GHz Dielectric Resonator</a:t>
            </a:r>
          </a:p>
        </p:txBody>
      </p:sp>
    </p:spTree>
    <p:extLst>
      <p:ext uri="{BB962C8B-B14F-4D97-AF65-F5344CB8AC3E}">
        <p14:creationId xmlns:p14="http://schemas.microsoft.com/office/powerpoint/2010/main" val="158845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04800" y="323850"/>
            <a:ext cx="8382000" cy="40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 anchor="ctr"/>
          <a:lstStyle/>
          <a:p>
            <a:pPr algn="ctr" eaLnBrk="0" hangingPunct="0"/>
            <a:r>
              <a:rPr lang="en-US" sz="2800" b="1" dirty="0" smtClean="0">
                <a:solidFill>
                  <a:srgbClr val="000000"/>
                </a:solidFill>
              </a:rPr>
              <a:t>Thin Films vs. Real Cavity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577340" y="1635125"/>
            <a:ext cx="671322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Arial" charset="0"/>
              <a:buChar char="―"/>
              <a:tabLst>
                <a:tab pos="461963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 Thin films: 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1" eaLnBrk="0" hangingPunct="0">
              <a:buFont typeface="Wingdings" pitchFamily="2" charset="2"/>
              <a:buChar char="§"/>
              <a:tabLst>
                <a:tab pos="461963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 necessary for studies </a:t>
            </a:r>
            <a:r>
              <a:rPr lang="en-US" sz="2000" dirty="0">
                <a:solidFill>
                  <a:srgbClr val="000000"/>
                </a:solidFill>
              </a:rPr>
              <a:t>of fundamental properties 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1" eaLnBrk="0" hangingPunct="0">
              <a:buFont typeface="Wingdings" pitchFamily="2" charset="2"/>
              <a:buChar char="§"/>
              <a:tabLst>
                <a:tab pos="461963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may not </a:t>
            </a:r>
            <a:r>
              <a:rPr lang="en-US" sz="2000" dirty="0" smtClean="0">
                <a:solidFill>
                  <a:srgbClr val="000000"/>
                </a:solidFill>
              </a:rPr>
              <a:t>predict cavity coating performance</a:t>
            </a:r>
            <a:endParaRPr lang="en-US" sz="2000" dirty="0" smtClean="0">
              <a:solidFill>
                <a:srgbClr val="000000"/>
              </a:solidFill>
            </a:endParaRPr>
          </a:p>
          <a:p>
            <a:pPr eaLnBrk="0" hangingPunct="0">
              <a:buFont typeface="Arial" charset="0"/>
              <a:buChar char="―"/>
              <a:tabLst>
                <a:tab pos="461963" algn="l"/>
              </a:tabLst>
            </a:pPr>
            <a:endParaRPr lang="en-US" sz="2000" dirty="0" smtClean="0">
              <a:solidFill>
                <a:srgbClr val="000000"/>
              </a:solidFill>
            </a:endParaRPr>
          </a:p>
          <a:p>
            <a:pPr eaLnBrk="0" hangingPunct="0">
              <a:buFont typeface="Arial" charset="0"/>
              <a:buChar char="―"/>
              <a:tabLst>
                <a:tab pos="461963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Cavity coating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1" eaLnBrk="0" hangingPunct="0">
              <a:buFont typeface="Wingdings" pitchFamily="2" charset="2"/>
              <a:buChar char="§"/>
              <a:tabLst>
                <a:tab pos="461963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ultimate demonstration of viability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1" eaLnBrk="0" hangingPunct="0">
              <a:buFont typeface="Wingdings" pitchFamily="2" charset="2"/>
              <a:buChar char="§"/>
              <a:tabLst>
                <a:tab pos="461963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needs new facilities</a:t>
            </a:r>
            <a:endParaRPr lang="en-US" sz="2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92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10354</TotalTime>
  <Words>317</Words>
  <Application>Microsoft Office PowerPoint</Application>
  <PresentationFormat>On-screen Show (4:3)</PresentationFormat>
  <Paragraphs>48</Paragraphs>
  <Slides>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SimSun</vt:lpstr>
      <vt:lpstr>SimSun</vt:lpstr>
      <vt:lpstr>Arial</vt:lpstr>
      <vt:lpstr>Calibri</vt:lpstr>
      <vt:lpstr>Cambria Math</vt:lpstr>
      <vt:lpstr>Wingdings</vt:lpstr>
      <vt:lpstr>1_Default Design</vt:lpstr>
      <vt:lpstr>Image</vt:lpstr>
      <vt:lpstr>Graph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Sample presentation</dc:title>
  <dc:creator>owner</dc:creator>
  <cp:lastModifiedBy>Xiaoxing XI</cp:lastModifiedBy>
  <cp:revision>367</cp:revision>
  <dcterms:created xsi:type="dcterms:W3CDTF">2007-05-08T18:44:03Z</dcterms:created>
  <dcterms:modified xsi:type="dcterms:W3CDTF">2017-02-10T04:48:48Z</dcterms:modified>
</cp:coreProperties>
</file>