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5C9C0-04B2-F849-9550-081BDD14D73F}" type="datetimeFigureOut">
              <a:rPr lang="en-US" smtClean="0"/>
              <a:t>2/9/17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EADE2-00D5-1643-82A5-F86B8890C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9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K and 4.2</a:t>
            </a:r>
            <a:r>
              <a:rPr lang="en-US" baseline="0" dirty="0" smtClean="0"/>
              <a:t> 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AA9CC-E1E8-B542-97F5-D788D6C4513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715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6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2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37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0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60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20813FE-C938-9848-BDA4-799423EEFDB7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0841" y="6504213"/>
            <a:ext cx="616187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65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CD96811-580E-D14E-848A-3B199929E702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93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70A1865F-A3CE-CE4E-A763-356E66157D22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Sam Posen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71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D176DFD-46AE-2447-9596-64BBC27C253E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97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495FA908-86A1-1849-8A50-150FE1D188CF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99DBB3-00EC-554B-BB92-2131995A06EE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2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03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85811CD4-2FB4-DF48-9ADB-1C44FC0D9144}" type="datetime1">
              <a:rPr lang="en-US" altLang="en-US" smtClean="0"/>
              <a:pPr/>
              <a:t>2/9/17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Sam Posen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21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5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5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0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6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9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3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0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theme" Target="../theme/theme2.xm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8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6D4578-6E26-454E-822C-B73EF61861BC}" type="datetime1">
              <a:rPr lang="en-US">
                <a:ea typeface="Geneva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2/9/17</a:t>
            </a:fld>
            <a:endParaRPr lang="en-US" dirty="0">
              <a:ea typeface="Geneva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C009B-CB69-E04A-B9B3-34B26D69E9CF}" type="slidenum">
              <a:rPr lang="en-US">
                <a:ea typeface="Geneva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Geneva" charset="0"/>
            </a:endParaRPr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>
              <a:solidFill>
                <a:srgbClr val="003087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651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tif"/><Relationship Id="rId5" Type="http://schemas.openxmlformats.org/officeDocument/2006/relationships/image" Target="../media/image10.tif"/><Relationship Id="rId6" Type="http://schemas.openxmlformats.org/officeDocument/2006/relationships/image" Target="../media/image11.tiff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Sam Posen</a:t>
            </a:r>
          </a:p>
          <a:p>
            <a:r>
              <a:rPr lang="en-US" dirty="0" smtClean="0"/>
              <a:t>GARD-SRF </a:t>
            </a:r>
            <a:r>
              <a:rPr lang="en-US" dirty="0" err="1"/>
              <a:t>Worksbop</a:t>
            </a:r>
            <a:endParaRPr lang="en-US" dirty="0"/>
          </a:p>
          <a:p>
            <a:r>
              <a:rPr lang="en-US" dirty="0" smtClean="0"/>
              <a:t>Fermilab</a:t>
            </a:r>
          </a:p>
          <a:p>
            <a:r>
              <a:rPr lang="en-US" dirty="0" smtClean="0"/>
              <a:t>9-10 February 2017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Next Steps </a:t>
            </a:r>
            <a:r>
              <a:rPr lang="en-US" dirty="0"/>
              <a:t>and </a:t>
            </a:r>
            <a:r>
              <a:rPr lang="en-US" dirty="0" smtClean="0"/>
              <a:t>Validating Milestones </a:t>
            </a:r>
            <a:r>
              <a:rPr lang="en-US" dirty="0" smtClean="0"/>
              <a:t>for high Q CW Machines – </a:t>
            </a:r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and Flux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9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</a:t>
            </a:r>
            <a:r>
              <a:rPr lang="en-US" dirty="0"/>
              <a:t>bulk films </a:t>
            </a:r>
            <a:r>
              <a:rPr lang="en-US" dirty="0" smtClean="0"/>
              <a:t>currently by far has the most promising SRF results of non</a:t>
            </a:r>
            <a:r>
              <a:rPr lang="en-US" dirty="0"/>
              <a:t>-</a:t>
            </a:r>
            <a:r>
              <a:rPr lang="en-US" dirty="0" err="1"/>
              <a:t>Nb</a:t>
            </a:r>
            <a:r>
              <a:rPr lang="en-US" dirty="0"/>
              <a:t> </a:t>
            </a:r>
            <a:r>
              <a:rPr lang="en-US" dirty="0" smtClean="0"/>
              <a:t>superconductor implementations</a:t>
            </a:r>
            <a:endParaRPr lang="en-US" dirty="0"/>
          </a:p>
          <a:p>
            <a:r>
              <a:rPr lang="en-US" dirty="0" smtClean="0"/>
              <a:t>Recent progress: reliable achievement of fields ~15 MV/m and higher with Q</a:t>
            </a:r>
            <a:r>
              <a:rPr lang="en-US" baseline="-25000" dirty="0" smtClean="0"/>
              <a:t>0</a:t>
            </a:r>
            <a:r>
              <a:rPr lang="en-US" dirty="0" smtClean="0"/>
              <a:t>~1x10</a:t>
            </a:r>
            <a:r>
              <a:rPr lang="en-US" baseline="30000" dirty="0" smtClean="0"/>
              <a:t>10</a:t>
            </a:r>
            <a:r>
              <a:rPr lang="en-US" dirty="0" smtClean="0"/>
              <a:t> at 4.2 K and 1.3 </a:t>
            </a:r>
            <a:r>
              <a:rPr lang="en-US" dirty="0" smtClean="0"/>
              <a:t>GHz (Cornell)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Films: Advantage of Higher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20813FE-C938-9848-BDA4-799423EEFDB7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 descr="qvse_corne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0" y="2591186"/>
            <a:ext cx="4486881" cy="3373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8359" y="6003020"/>
            <a:ext cx="3092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087"/>
                </a:solidFill>
                <a:latin typeface="Calibri"/>
              </a:rPr>
              <a:t>D. Hall, M. </a:t>
            </a:r>
            <a:r>
              <a:rPr lang="en-US" sz="1200" dirty="0" err="1">
                <a:solidFill>
                  <a:srgbClr val="003087"/>
                </a:solidFill>
                <a:latin typeface="Calibri"/>
              </a:rPr>
              <a:t>Liepe</a:t>
            </a:r>
            <a:r>
              <a:rPr lang="en-US" sz="1200" dirty="0">
                <a:solidFill>
                  <a:srgbClr val="003087"/>
                </a:solidFill>
                <a:latin typeface="Calibri"/>
              </a:rPr>
              <a:t>, S. Posen, Cornell University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798115" y="2680987"/>
            <a:ext cx="4117285" cy="348913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Bulk films: Cornell, </a:t>
            </a:r>
            <a:r>
              <a:rPr lang="en-US" dirty="0" err="1" smtClean="0"/>
              <a:t>JLab</a:t>
            </a:r>
            <a:r>
              <a:rPr lang="en-US" dirty="0" smtClean="0"/>
              <a:t>, Fermilab</a:t>
            </a:r>
          </a:p>
          <a:p>
            <a:pPr lvl="1"/>
            <a:r>
              <a:rPr lang="en-US" dirty="0" smtClean="0"/>
              <a:t>(Nb</a:t>
            </a:r>
            <a:r>
              <a:rPr lang="en-US" baseline="-25000" dirty="0" smtClean="0"/>
              <a:t>3</a:t>
            </a:r>
            <a:r>
              <a:rPr lang="en-US" dirty="0" smtClean="0"/>
              <a:t>Sn/Cu: CERN)</a:t>
            </a:r>
            <a:endParaRPr lang="en-US" dirty="0" smtClean="0"/>
          </a:p>
          <a:p>
            <a:r>
              <a:rPr lang="en-US" dirty="0" smtClean="0"/>
              <a:t>Some obvious next steps for development within the next 4-5 years:</a:t>
            </a:r>
          </a:p>
          <a:p>
            <a:pPr lvl="1"/>
            <a:r>
              <a:rPr lang="en-US" dirty="0" smtClean="0"/>
              <a:t>Maximum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acc</a:t>
            </a:r>
            <a:endParaRPr lang="en-US" i="1" baseline="-25000" dirty="0" smtClean="0"/>
          </a:p>
          <a:p>
            <a:pPr lvl="1"/>
            <a:r>
              <a:rPr lang="en-US" i="1" dirty="0" err="1" smtClean="0"/>
              <a:t>R</a:t>
            </a:r>
            <a:r>
              <a:rPr lang="en-US" i="1" baseline="-25000" dirty="0" err="1" smtClean="0"/>
              <a:t>res</a:t>
            </a:r>
            <a:endParaRPr lang="en-US" i="1" baseline="-25000" dirty="0" smtClean="0"/>
          </a:p>
          <a:p>
            <a:pPr lvl="1"/>
            <a:r>
              <a:rPr lang="en-US" dirty="0" err="1" smtClean="0"/>
              <a:t>Muticell</a:t>
            </a:r>
            <a:r>
              <a:rPr lang="en-US" dirty="0" smtClean="0"/>
              <a:t> Cavities</a:t>
            </a:r>
          </a:p>
        </p:txBody>
      </p:sp>
      <p:pic>
        <p:nvPicPr>
          <p:cNvPr id="11" name="Picture 3" descr="\\SAMBA\accsrf\Sam\Pictures\ERL1-4\First Coating\Pre-Coating\IMGP1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50" y="4438004"/>
            <a:ext cx="1386240" cy="10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\\SAMBA\accsrf\Sam\Pictures\ERL1-4\First Coating\Post-Coating\IMGP1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428" y="4438004"/>
            <a:ext cx="1385577" cy="10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6851" y="4447907"/>
            <a:ext cx="1385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Niobium Surface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05429" y="4419496"/>
            <a:ext cx="1385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After Nb</a:t>
            </a:r>
            <a:r>
              <a:rPr lang="en-US" sz="1100" baseline="-25000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3</a:t>
            </a:r>
            <a:r>
              <a:rPr lang="en-US" sz="1100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Sn Coating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052669" y="4759066"/>
            <a:ext cx="769751" cy="48745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59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acc</a:t>
            </a:r>
            <a:r>
              <a:rPr lang="en-US" dirty="0" smtClean="0"/>
              <a:t> in Nb</a:t>
            </a:r>
            <a:r>
              <a:rPr lang="en-US" baseline="-25000" dirty="0" smtClean="0"/>
              <a:t>3</a:t>
            </a:r>
            <a:r>
              <a:rPr lang="en-US" dirty="0" smtClean="0"/>
              <a:t>Sn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97938"/>
            <a:ext cx="5420326" cy="5297833"/>
          </a:xfrm>
        </p:spPr>
        <p:txBody>
          <a:bodyPr/>
          <a:lstStyle/>
          <a:p>
            <a:r>
              <a:rPr lang="en-US" dirty="0" smtClean="0"/>
              <a:t>Substantial recent improvement in maximum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acc</a:t>
            </a:r>
            <a:r>
              <a:rPr lang="en-US" dirty="0" smtClean="0"/>
              <a:t> with high </a:t>
            </a:r>
            <a:r>
              <a:rPr lang="en-US" i="1" dirty="0" smtClean="0"/>
              <a:t>Q</a:t>
            </a:r>
            <a:r>
              <a:rPr lang="en-US" i="1" baseline="-25000" dirty="0" smtClean="0"/>
              <a:t>0</a:t>
            </a:r>
          </a:p>
          <a:p>
            <a:r>
              <a:rPr lang="en-US" dirty="0" smtClean="0"/>
              <a:t>Several promising paths forward for continued progress including:</a:t>
            </a:r>
          </a:p>
          <a:p>
            <a:pPr lvl="1"/>
            <a:r>
              <a:rPr lang="en-US" dirty="0" smtClean="0"/>
              <a:t>Smooth sharp-edged surfaced</a:t>
            </a:r>
          </a:p>
          <a:p>
            <a:pPr lvl="1"/>
            <a:r>
              <a:rPr lang="en-US" dirty="0" smtClean="0"/>
              <a:t>Reduce low tin content regions</a:t>
            </a:r>
          </a:p>
          <a:p>
            <a:r>
              <a:rPr lang="en-US" dirty="0" smtClean="0"/>
              <a:t>20</a:t>
            </a:r>
            <a:r>
              <a:rPr lang="en-US" dirty="0"/>
              <a:t>-40</a:t>
            </a:r>
            <a:r>
              <a:rPr lang="en-US" dirty="0" smtClean="0"/>
              <a:t>% increase: 22-25 MV/m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CD4-2FB4-DF48-9ADB-1C44FC0D9144}" type="datetime1">
              <a:rPr lang="en-US" altLang="en-US" smtClean="0"/>
              <a:pPr/>
              <a:t>2/9/17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 Posen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927" y="3078641"/>
            <a:ext cx="3537148" cy="2788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49725"/>
          <a:stretch/>
        </p:blipFill>
        <p:spPr>
          <a:xfrm>
            <a:off x="5648927" y="706920"/>
            <a:ext cx="3511881" cy="23332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24450" y="5815817"/>
            <a:ext cx="331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087"/>
                </a:solidFill>
                <a:latin typeface="Calibri"/>
              </a:rPr>
              <a:t>R. Porter, D. L. Hall, M. </a:t>
            </a:r>
            <a:r>
              <a:rPr lang="en-US" sz="1200" dirty="0" err="1">
                <a:solidFill>
                  <a:srgbClr val="003087"/>
                </a:solidFill>
                <a:latin typeface="Calibri"/>
              </a:rPr>
              <a:t>Liepe</a:t>
            </a:r>
            <a:r>
              <a:rPr lang="en-US" sz="1200" dirty="0">
                <a:solidFill>
                  <a:srgbClr val="003087"/>
                </a:solidFill>
                <a:latin typeface="Calibri"/>
              </a:rPr>
              <a:t>, J. T. </a:t>
            </a:r>
            <a:r>
              <a:rPr lang="en-US" sz="1200" dirty="0" err="1">
                <a:solidFill>
                  <a:srgbClr val="003087"/>
                </a:solidFill>
                <a:latin typeface="Calibri"/>
              </a:rPr>
              <a:t>Maniscalco</a:t>
            </a:r>
            <a:r>
              <a:rPr lang="en-US" sz="1200" dirty="0">
                <a:solidFill>
                  <a:srgbClr val="003087"/>
                </a:solidFill>
                <a:latin typeface="Calibri"/>
              </a:rPr>
              <a:t>, Proc. </a:t>
            </a:r>
            <a:r>
              <a:rPr lang="en-US" sz="1200" dirty="0" err="1">
                <a:solidFill>
                  <a:srgbClr val="003087"/>
                </a:solidFill>
                <a:latin typeface="Calibri"/>
              </a:rPr>
              <a:t>Linac</a:t>
            </a:r>
            <a:r>
              <a:rPr lang="en-US" sz="1200" dirty="0">
                <a:solidFill>
                  <a:srgbClr val="003087"/>
                </a:solidFill>
                <a:latin typeface="Calibri"/>
              </a:rPr>
              <a:t> Conference 2016, MOPRC027 (2016).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9558" y="1043046"/>
            <a:ext cx="155584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</a:rPr>
              <a:t>Cornell: AFM scan of Nb</a:t>
            </a:r>
            <a:r>
              <a:rPr lang="en-US" baseline="-25000" dirty="0">
                <a:solidFill>
                  <a:srgbClr val="000000"/>
                </a:solidFill>
                <a:latin typeface="Calibri"/>
              </a:rPr>
              <a:t>3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Sn sample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75764" y="1500830"/>
            <a:ext cx="130857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/>
              </a:rPr>
              <a:t>Field enhancement factor </a:t>
            </a:r>
            <a:r>
              <a:rPr lang="en-US" sz="1400" b="1" dirty="0">
                <a:solidFill>
                  <a:srgbClr val="000000"/>
                </a:solidFill>
                <a:latin typeface="Calibri"/>
              </a:rPr>
              <a:t>&gt;1.5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465905" y="1043046"/>
            <a:ext cx="0" cy="509102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ERL14__007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38" y="3782319"/>
            <a:ext cx="2222097" cy="20463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74424" y="5854301"/>
            <a:ext cx="2498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087"/>
                </a:solidFill>
                <a:latin typeface="Calibri"/>
              </a:rPr>
              <a:t>S. Posen, Ph.D. Thesis, Cornell University (2015).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64036" y="4097135"/>
            <a:ext cx="1902777" cy="14270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7" b="92"/>
          <a:stretch/>
        </p:blipFill>
        <p:spPr>
          <a:xfrm rot="16200000">
            <a:off x="-47749" y="3982029"/>
            <a:ext cx="1897692" cy="16528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3140" y="5815817"/>
            <a:ext cx="309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087"/>
                </a:solidFill>
                <a:latin typeface="Calibri"/>
              </a:rPr>
              <a:t>Y. </a:t>
            </a:r>
            <a:r>
              <a:rPr lang="en-US" sz="1200" dirty="0" err="1">
                <a:solidFill>
                  <a:srgbClr val="003087"/>
                </a:solidFill>
                <a:latin typeface="Calibri"/>
              </a:rPr>
              <a:t>Trenikhina</a:t>
            </a:r>
            <a:r>
              <a:rPr lang="en-US" sz="1200" dirty="0">
                <a:solidFill>
                  <a:srgbClr val="003087"/>
                </a:solidFill>
                <a:latin typeface="Calibri"/>
              </a:rPr>
              <a:t>, S. Posen, D. Hall, and M. </a:t>
            </a:r>
            <a:r>
              <a:rPr lang="en-US" sz="1200" dirty="0" err="1">
                <a:solidFill>
                  <a:srgbClr val="003087"/>
                </a:solidFill>
                <a:latin typeface="Calibri"/>
              </a:rPr>
              <a:t>Liepe</a:t>
            </a:r>
            <a:r>
              <a:rPr lang="en-US" sz="1200" dirty="0">
                <a:solidFill>
                  <a:srgbClr val="003087"/>
                </a:solidFill>
                <a:latin typeface="Calibri"/>
              </a:rPr>
              <a:t>, Proc. SRF Conference 2015, TUPB056,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4764" y="5303223"/>
            <a:ext cx="77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5E2">
                    <a:lumMod val="60000"/>
                    <a:lumOff val="40000"/>
                  </a:srgbClr>
                </a:solidFill>
                <a:latin typeface="Calibri"/>
              </a:rPr>
              <a:t>4 </a:t>
            </a:r>
            <a:r>
              <a:rPr lang="en-US" dirty="0" err="1">
                <a:solidFill>
                  <a:srgbClr val="00B5E2">
                    <a:lumMod val="60000"/>
                    <a:lumOff val="40000"/>
                  </a:srgbClr>
                </a:solidFill>
                <a:latin typeface="Calibri"/>
              </a:rPr>
              <a:t>μm</a:t>
            </a:r>
            <a:endParaRPr lang="en-US" dirty="0">
              <a:solidFill>
                <a:srgbClr val="00B5E2">
                  <a:lumMod val="60000"/>
                  <a:lumOff val="40000"/>
                </a:srgbClr>
              </a:solidFill>
              <a:latin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89825" y="5688817"/>
            <a:ext cx="873113" cy="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64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723" y="3412165"/>
            <a:ext cx="3846114" cy="2884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res</a:t>
            </a:r>
            <a:r>
              <a:rPr lang="en-US" dirty="0" smtClean="0"/>
              <a:t> </a:t>
            </a:r>
            <a:r>
              <a:rPr lang="en-US" dirty="0"/>
              <a:t>in Nb</a:t>
            </a:r>
            <a:r>
              <a:rPr lang="en-US" baseline="-25000" dirty="0"/>
              <a:t>3</a:t>
            </a:r>
            <a:r>
              <a:rPr lang="en-US" dirty="0"/>
              <a:t>Sn Cavities by </a:t>
            </a:r>
            <a:r>
              <a:rPr lang="en-US" dirty="0" smtClean="0"/>
              <a:t>~50</a:t>
            </a:r>
            <a:r>
              <a:rPr lang="en-US" dirty="0"/>
              <a:t>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5801116" cy="2561530"/>
          </a:xfrm>
        </p:spPr>
        <p:txBody>
          <a:bodyPr/>
          <a:lstStyle/>
          <a:p>
            <a:r>
              <a:rPr lang="en-US" dirty="0" smtClean="0"/>
              <a:t>Significant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res</a:t>
            </a:r>
            <a:r>
              <a:rPr lang="en-US" dirty="0" smtClean="0"/>
              <a:t> in Nb</a:t>
            </a:r>
            <a:r>
              <a:rPr lang="en-US" baseline="-25000" dirty="0" smtClean="0"/>
              <a:t>3</a:t>
            </a:r>
            <a:r>
              <a:rPr lang="en-US" dirty="0" smtClean="0"/>
              <a:t>Sn connected to trapped flux, </a:t>
            </a:r>
            <a:r>
              <a:rPr lang="en-US" dirty="0" err="1" smtClean="0"/>
              <a:t>thermocurrents</a:t>
            </a:r>
            <a:endParaRPr lang="en-US" dirty="0" smtClean="0"/>
          </a:p>
          <a:p>
            <a:r>
              <a:rPr lang="en-US" dirty="0" smtClean="0"/>
              <a:t>Concentrated effort on reducing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res</a:t>
            </a:r>
            <a:r>
              <a:rPr lang="en-US" dirty="0" smtClean="0"/>
              <a:t> could significantly increase </a:t>
            </a:r>
            <a:r>
              <a:rPr lang="en-US" i="1" dirty="0" smtClean="0"/>
              <a:t>Q</a:t>
            </a:r>
            <a:r>
              <a:rPr lang="en-US" i="1" baseline="-25000" dirty="0" smtClean="0"/>
              <a:t>0</a:t>
            </a:r>
            <a:endParaRPr lang="en-US" dirty="0" smtClean="0"/>
          </a:p>
          <a:p>
            <a:r>
              <a:rPr lang="en-US" dirty="0" smtClean="0"/>
              <a:t>2.0 K: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res</a:t>
            </a:r>
            <a:r>
              <a:rPr lang="en-US" dirty="0" smtClean="0"/>
              <a:t> dominant</a:t>
            </a:r>
          </a:p>
          <a:p>
            <a:r>
              <a:rPr lang="en-US" dirty="0" smtClean="0"/>
              <a:t>4.5 K: less expensive cryogenics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CD4-2FB4-DF48-9ADB-1C44FC0D9144}" type="datetime1">
              <a:rPr lang="en-US" altLang="en-US" smtClean="0"/>
              <a:pPr/>
              <a:t>2/9/17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 Posen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65302" y="3989390"/>
            <a:ext cx="9525" cy="819150"/>
          </a:xfrm>
          <a:prstGeom prst="straightConnector1">
            <a:avLst/>
          </a:prstGeom>
          <a:ln w="19050">
            <a:solidFill>
              <a:srgbClr val="000000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6845" y="5165364"/>
            <a:ext cx="2296124" cy="55011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lIns="0" tIns="45720" rIns="0" bIns="45720" rtlCol="0" anchor="ctr" anchorCtr="1">
            <a:no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/>
                <a:ea typeface="Times New Roman"/>
              </a:rPr>
              <a:t>More uniform </a:t>
            </a:r>
            <a:r>
              <a:rPr lang="en-US" sz="1600" b="1" dirty="0" err="1">
                <a:solidFill>
                  <a:srgbClr val="000000"/>
                </a:solidFill>
                <a:latin typeface="Calibri"/>
                <a:ea typeface="Times New Roman"/>
              </a:rPr>
              <a:t>cooldown</a:t>
            </a:r>
            <a:r>
              <a:rPr lang="en-US" sz="1600" b="1" dirty="0">
                <a:solidFill>
                  <a:srgbClr val="000000"/>
                </a:solidFill>
                <a:latin typeface="Calibri"/>
                <a:ea typeface="Times New Roman"/>
              </a:rPr>
              <a:t>: </a:t>
            </a:r>
            <a:r>
              <a:rPr lang="en-US" sz="1600" b="1" dirty="0" err="1">
                <a:solidFill>
                  <a:srgbClr val="000000"/>
                </a:solidFill>
                <a:latin typeface="Calibri"/>
                <a:ea typeface="Times New Roman"/>
              </a:rPr>
              <a:t>R</a:t>
            </a:r>
            <a:r>
              <a:rPr lang="en-US" sz="1600" b="1" baseline="-25000" dirty="0" err="1">
                <a:solidFill>
                  <a:srgbClr val="000000"/>
                </a:solidFill>
                <a:latin typeface="Calibri"/>
                <a:ea typeface="Times New Roman"/>
              </a:rPr>
              <a:t>s</a:t>
            </a:r>
            <a:r>
              <a:rPr lang="en-US" sz="1600" b="1" dirty="0">
                <a:solidFill>
                  <a:srgbClr val="000000"/>
                </a:solidFill>
                <a:latin typeface="Calibri"/>
                <a:ea typeface="Times New Roman"/>
              </a:rPr>
              <a:t> 2x smaller</a:t>
            </a:r>
            <a:endParaRPr lang="en-US" sz="16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620" y="1078813"/>
            <a:ext cx="3470308" cy="26027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620" y="3604576"/>
            <a:ext cx="3481312" cy="26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5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Performance </a:t>
            </a:r>
            <a:r>
              <a:rPr lang="en-US" dirty="0" err="1" smtClean="0"/>
              <a:t>Multicell</a:t>
            </a:r>
            <a:r>
              <a:rPr lang="en-US" dirty="0" smtClean="0"/>
              <a:t>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Fermilab and </a:t>
            </a:r>
            <a:r>
              <a:rPr lang="en-US" dirty="0" err="1" smtClean="0"/>
              <a:t>JLab</a:t>
            </a:r>
            <a:r>
              <a:rPr lang="en-US" dirty="0" smtClean="0"/>
              <a:t> each work towards </a:t>
            </a:r>
            <a:r>
              <a:rPr lang="en-US" dirty="0" err="1" smtClean="0"/>
              <a:t>multicell</a:t>
            </a:r>
            <a:r>
              <a:rPr lang="en-US" dirty="0" smtClean="0"/>
              <a:t> coatings</a:t>
            </a:r>
          </a:p>
          <a:p>
            <a:r>
              <a:rPr lang="en-US" dirty="0" smtClean="0"/>
              <a:t>Challenges: </a:t>
            </a:r>
            <a:r>
              <a:rPr lang="en-US" b="1" dirty="0" smtClean="0"/>
              <a:t>uniformity</a:t>
            </a:r>
            <a:r>
              <a:rPr lang="en-US" dirty="0" smtClean="0"/>
              <a:t>, </a:t>
            </a:r>
            <a:r>
              <a:rPr lang="en-US" dirty="0" err="1" smtClean="0"/>
              <a:t>endgroups</a:t>
            </a:r>
            <a:r>
              <a:rPr lang="en-US" dirty="0" smtClean="0"/>
              <a:t>, </a:t>
            </a:r>
            <a:r>
              <a:rPr lang="en-US" dirty="0" err="1" smtClean="0"/>
              <a:t>NbTi</a:t>
            </a:r>
            <a:r>
              <a:rPr lang="en-US" dirty="0" smtClean="0"/>
              <a:t> flanges</a:t>
            </a:r>
          </a:p>
          <a:p>
            <a:r>
              <a:rPr lang="en-US" dirty="0" smtClean="0"/>
              <a:t>Should investigate other frequencies (both higher &amp; lower)</a:t>
            </a:r>
          </a:p>
          <a:p>
            <a:r>
              <a:rPr lang="en-US" dirty="0" smtClean="0"/>
              <a:t>Important to develop practical aspects – </a:t>
            </a:r>
            <a:r>
              <a:rPr lang="en-US" dirty="0" err="1" smtClean="0"/>
              <a:t>microphonics</a:t>
            </a:r>
            <a:r>
              <a:rPr lang="en-US" dirty="0" smtClean="0"/>
              <a:t>, </a:t>
            </a:r>
            <a:r>
              <a:rPr lang="en-US" dirty="0" err="1" smtClean="0"/>
              <a:t>cooldown</a:t>
            </a:r>
            <a:r>
              <a:rPr lang="en-US" dirty="0" smtClean="0"/>
              <a:t>, optimal operating temperature</a:t>
            </a:r>
          </a:p>
          <a:p>
            <a:r>
              <a:rPr lang="en-US" dirty="0" smtClean="0"/>
              <a:t>Horizontal test stand tests will be informative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CD4-2FB4-DF48-9ADB-1C44FC0D9144}" type="datetime1">
              <a:rPr lang="en-US" altLang="en-US" smtClean="0"/>
              <a:pPr/>
              <a:t>2/9/17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 Posen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 descr="FermiFurn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7" y="3595599"/>
            <a:ext cx="5048294" cy="2687899"/>
          </a:xfrm>
          <a:prstGeom prst="rect">
            <a:avLst/>
          </a:prstGeom>
        </p:spPr>
      </p:pic>
      <p:pic>
        <p:nvPicPr>
          <p:cNvPr id="8" name="Picture 7" descr="JLabFurn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06" y="3394200"/>
            <a:ext cx="1881362" cy="3438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26338" y="5728666"/>
            <a:ext cx="1374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FFFF"/>
                </a:solidFill>
                <a:latin typeface="Calibri"/>
              </a:rPr>
              <a:t>JLab</a:t>
            </a:r>
            <a:r>
              <a:rPr lang="en-US" sz="1400" dirty="0">
                <a:solidFill>
                  <a:srgbClr val="FFFFFF"/>
                </a:solidFill>
                <a:latin typeface="Calibri"/>
              </a:rPr>
              <a:t> - Designed for up to 5-cell 1.5 GHz with waveguides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35251" y="3715624"/>
            <a:ext cx="4081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"/>
              </a:rPr>
              <a:t>Fermilab - Designed for up to 5-cell 650 MHz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76" y="3677140"/>
            <a:ext cx="19451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087"/>
                </a:solidFill>
                <a:latin typeface="Calibri"/>
              </a:rPr>
              <a:t>Recipe development for uniform coatings of cavities with large surface area: </a:t>
            </a:r>
            <a:r>
              <a:rPr lang="en-US" dirty="0" err="1">
                <a:solidFill>
                  <a:srgbClr val="003087"/>
                </a:solidFill>
                <a:latin typeface="Calibri"/>
              </a:rPr>
              <a:t>multicell</a:t>
            </a:r>
            <a:r>
              <a:rPr lang="en-US" dirty="0">
                <a:solidFill>
                  <a:srgbClr val="003087"/>
                </a:solidFill>
                <a:latin typeface="Calibri"/>
              </a:rPr>
              <a:t> &amp; low frequency – higher vapor pressure, longer annealing? </a:t>
            </a:r>
          </a:p>
        </p:txBody>
      </p:sp>
    </p:spTree>
    <p:extLst>
      <p:ext uri="{BB962C8B-B14F-4D97-AF65-F5344CB8AC3E}">
        <p14:creationId xmlns:p14="http://schemas.microsoft.com/office/powerpoint/2010/main" val="359518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6589" y="6373023"/>
            <a:ext cx="7137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3087"/>
                </a:solidFill>
                <a:latin typeface="Calibri"/>
              </a:rPr>
              <a:t>S. Posen, M. </a:t>
            </a:r>
            <a:r>
              <a:rPr lang="en-US" sz="1200" dirty="0" err="1">
                <a:solidFill>
                  <a:srgbClr val="003087"/>
                </a:solidFill>
                <a:latin typeface="Calibri"/>
              </a:rPr>
              <a:t>Checchin</a:t>
            </a:r>
            <a:r>
              <a:rPr lang="en-US" sz="1200" dirty="0">
                <a:solidFill>
                  <a:srgbClr val="003087"/>
                </a:solidFill>
                <a:latin typeface="Calibri"/>
              </a:rPr>
              <a:t>, A. C. Crawford, A. </a:t>
            </a:r>
            <a:r>
              <a:rPr lang="en-US" sz="1200" dirty="0" err="1">
                <a:solidFill>
                  <a:srgbClr val="003087"/>
                </a:solidFill>
                <a:latin typeface="Calibri"/>
              </a:rPr>
              <a:t>Grassellino</a:t>
            </a:r>
            <a:r>
              <a:rPr lang="en-US" sz="1200" dirty="0">
                <a:solidFill>
                  <a:srgbClr val="003087"/>
                </a:solidFill>
                <a:latin typeface="Calibri"/>
              </a:rPr>
              <a:t>, M. </a:t>
            </a:r>
            <a:r>
              <a:rPr lang="en-US" sz="1200" dirty="0" err="1">
                <a:solidFill>
                  <a:srgbClr val="003087"/>
                </a:solidFill>
                <a:latin typeface="Calibri"/>
              </a:rPr>
              <a:t>Martinello</a:t>
            </a:r>
            <a:r>
              <a:rPr lang="en-US" sz="1200" dirty="0">
                <a:solidFill>
                  <a:srgbClr val="003087"/>
                </a:solidFill>
                <a:latin typeface="Calibri"/>
              </a:rPr>
              <a:t>, O. S. </a:t>
            </a:r>
            <a:r>
              <a:rPr lang="en-US" sz="1200" dirty="0" err="1">
                <a:solidFill>
                  <a:srgbClr val="003087"/>
                </a:solidFill>
                <a:latin typeface="Calibri"/>
              </a:rPr>
              <a:t>Melnychuk</a:t>
            </a:r>
            <a:r>
              <a:rPr lang="en-US" sz="1200" dirty="0">
                <a:solidFill>
                  <a:srgbClr val="003087"/>
                </a:solidFill>
                <a:latin typeface="Calibri"/>
              </a:rPr>
              <a:t>, A. </a:t>
            </a:r>
            <a:r>
              <a:rPr lang="en-US" sz="1200" dirty="0" err="1">
                <a:solidFill>
                  <a:srgbClr val="003087"/>
                </a:solidFill>
                <a:latin typeface="Calibri"/>
              </a:rPr>
              <a:t>Romanenko</a:t>
            </a:r>
            <a:r>
              <a:rPr lang="en-US" sz="1200" dirty="0">
                <a:solidFill>
                  <a:srgbClr val="003087"/>
                </a:solidFill>
                <a:latin typeface="Calibri"/>
              </a:rPr>
              <a:t>, D. A. </a:t>
            </a:r>
            <a:r>
              <a:rPr lang="en-US" sz="1200" dirty="0" err="1">
                <a:solidFill>
                  <a:srgbClr val="003087"/>
                </a:solidFill>
                <a:latin typeface="Calibri"/>
              </a:rPr>
              <a:t>Sergatskov</a:t>
            </a:r>
            <a:r>
              <a:rPr lang="en-US" sz="1200" dirty="0">
                <a:solidFill>
                  <a:srgbClr val="003087"/>
                </a:solidFill>
                <a:latin typeface="Calibri"/>
              </a:rPr>
              <a:t>, and Y. </a:t>
            </a:r>
            <a:r>
              <a:rPr lang="en-US" sz="1200" dirty="0" err="1">
                <a:solidFill>
                  <a:srgbClr val="003087"/>
                </a:solidFill>
                <a:latin typeface="Calibri"/>
              </a:rPr>
              <a:t>Trenikhina</a:t>
            </a:r>
            <a:r>
              <a:rPr lang="en-US" sz="1200" dirty="0">
                <a:solidFill>
                  <a:srgbClr val="003087"/>
                </a:solidFill>
                <a:latin typeface="Calibri"/>
              </a:rPr>
              <a:t>, Jour. App. </a:t>
            </a:r>
            <a:r>
              <a:rPr lang="en-US" sz="1200" dirty="0" err="1">
                <a:solidFill>
                  <a:srgbClr val="003087"/>
                </a:solidFill>
                <a:latin typeface="Calibri"/>
              </a:rPr>
              <a:t>Phys</a:t>
            </a:r>
            <a:r>
              <a:rPr lang="en-US" sz="1200" dirty="0">
                <a:solidFill>
                  <a:srgbClr val="003087"/>
                </a:solidFill>
                <a:latin typeface="Calibri"/>
              </a:rPr>
              <a:t>, 119(21), 213903.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 </a:t>
            </a:r>
            <a:r>
              <a:rPr lang="en-US" dirty="0" smtClean="0"/>
              <a:t>to Minimize Flux Trapping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71" y="840465"/>
            <a:ext cx="5659275" cy="2510221"/>
          </a:xfrm>
        </p:spPr>
        <p:txBody>
          <a:bodyPr/>
          <a:lstStyle/>
          <a:p>
            <a:r>
              <a:rPr lang="en-US" dirty="0" smtClean="0"/>
              <a:t>Flux expulsion R&amp;D at Fermilab: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Few </a:t>
            </a:r>
            <a:r>
              <a:rPr lang="en-US" dirty="0" err="1" smtClean="0"/>
              <a:t>mG</a:t>
            </a:r>
            <a:r>
              <a:rPr lang="en-US" dirty="0" smtClean="0"/>
              <a:t> trapped flux causes significant Q</a:t>
            </a:r>
            <a:r>
              <a:rPr lang="en-US" baseline="-25000" dirty="0" smtClean="0"/>
              <a:t>0</a:t>
            </a:r>
            <a:r>
              <a:rPr lang="en-US" dirty="0" smtClean="0"/>
              <a:t> degradation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As received material from vendors varies in expulsion behavior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Heat treatment improves expulsion, but may require &gt;900 </a:t>
            </a:r>
            <a:r>
              <a:rPr lang="en-US" dirty="0" smtClean="0"/>
              <a:t>C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-2934" r="-1"/>
          <a:stretch/>
        </p:blipFill>
        <p:spPr>
          <a:xfrm>
            <a:off x="5747475" y="851795"/>
            <a:ext cx="3219241" cy="252094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-3030" r="-1"/>
          <a:stretch/>
        </p:blipFill>
        <p:spPr>
          <a:xfrm>
            <a:off x="5747475" y="3630209"/>
            <a:ext cx="3216424" cy="251639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148436" y="2010551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3087"/>
                </a:solidFill>
                <a:latin typeface="Calibri"/>
              </a:rPr>
              <a:t>Wah</a:t>
            </a:r>
            <a:r>
              <a:rPr lang="en-US" sz="2000" dirty="0">
                <a:solidFill>
                  <a:srgbClr val="003087"/>
                </a:solidFill>
                <a:latin typeface="Calibri"/>
              </a:rPr>
              <a:t> Chang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8436" y="4777921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087"/>
                </a:solidFill>
                <a:latin typeface="Calibri"/>
              </a:rPr>
              <a:t>Tokyo </a:t>
            </a:r>
            <a:r>
              <a:rPr lang="en-US" sz="2000" dirty="0" err="1">
                <a:solidFill>
                  <a:srgbClr val="003087"/>
                </a:solidFill>
                <a:latin typeface="Calibri"/>
              </a:rPr>
              <a:t>Denkai</a:t>
            </a:r>
            <a:endParaRPr lang="en-US" sz="2000" dirty="0">
              <a:solidFill>
                <a:srgbClr val="003087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413" y="3480111"/>
            <a:ext cx="4635931" cy="283485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" name="Right Arrow 15"/>
          <p:cNvSpPr/>
          <p:nvPr/>
        </p:nvSpPr>
        <p:spPr>
          <a:xfrm>
            <a:off x="965893" y="3788461"/>
            <a:ext cx="306005" cy="229504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kern="0" smtClea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288491" y="3724710"/>
            <a:ext cx="7284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Calibri" panose="020F0502020204030204"/>
              </a:rPr>
              <a:t>Complete Expulsion</a:t>
            </a:r>
            <a:endParaRPr lang="en-US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65893" y="5624216"/>
            <a:ext cx="306005" cy="229504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kern="0" smtClea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288491" y="5560465"/>
            <a:ext cx="7284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Calibri" panose="020F0502020204030204"/>
              </a:rPr>
              <a:t>Complete Trapping</a:t>
            </a:r>
            <a:endParaRPr lang="en-US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123" y="3934959"/>
            <a:ext cx="1875504" cy="1055333"/>
          </a:xfrm>
          <a:prstGeom prst="rect">
            <a:avLst/>
          </a:prstGeom>
        </p:spPr>
      </p:pic>
      <p:sp>
        <p:nvSpPr>
          <p:cNvPr id="21" name="TextBox 12"/>
          <p:cNvSpPr txBox="1"/>
          <p:nvPr/>
        </p:nvSpPr>
        <p:spPr>
          <a:xfrm>
            <a:off x="2381105" y="4689916"/>
            <a:ext cx="1090349" cy="577081"/>
          </a:xfrm>
          <a:prstGeom prst="rect">
            <a:avLst/>
          </a:prstGeom>
          <a:noFill/>
          <a:ln>
            <a:solidFill>
              <a:srgbClr val="40404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Calibri" panose="020F0502020204030204"/>
              </a:rPr>
              <a:t>1000 C 4 h vastly improves expulsion</a:t>
            </a:r>
            <a:endParaRPr lang="en-US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1914439" y="4604870"/>
            <a:ext cx="356919" cy="58533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045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 </a:t>
            </a:r>
            <a:r>
              <a:rPr lang="en-US" dirty="0" smtClean="0"/>
              <a:t>to Minimize Flux Trapping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CD4-2FB4-DF48-9ADB-1C44FC0D9144}" type="datetime1">
              <a:rPr lang="en-US" altLang="en-US" smtClean="0"/>
              <a:pPr/>
              <a:t>2/9/17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 Posen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78" y="2791349"/>
            <a:ext cx="4665722" cy="3499292"/>
          </a:xfrm>
          <a:prstGeom prst="rect">
            <a:avLst/>
          </a:prstGeom>
        </p:spPr>
      </p:pic>
      <p:pic>
        <p:nvPicPr>
          <p:cNvPr id="10" name="Picture 9" descr="CAV19CAV07compare5m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7"/>
          <a:stretch/>
        </p:blipFill>
        <p:spPr>
          <a:xfrm>
            <a:off x="1" y="2763437"/>
            <a:ext cx="4478278" cy="352720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7684" y="840465"/>
            <a:ext cx="8711396" cy="251022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Experience with LCLS-II cavities: same observations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Few </a:t>
            </a:r>
            <a:r>
              <a:rPr lang="en-US" dirty="0" err="1" smtClean="0"/>
              <a:t>mG</a:t>
            </a:r>
            <a:r>
              <a:rPr lang="en-US" dirty="0" smtClean="0"/>
              <a:t> trapped flux causes significant Q</a:t>
            </a:r>
            <a:r>
              <a:rPr lang="en-US" baseline="-25000" dirty="0" smtClean="0"/>
              <a:t>0</a:t>
            </a:r>
            <a:r>
              <a:rPr lang="en-US" dirty="0" smtClean="0"/>
              <a:t> degradation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As received material from vendors varies in expulsion behavior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Heat treatment improves expulsion, but may require &gt;900 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655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 to Minimize Flux Trapping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clear that expulsion is a bulk property</a:t>
            </a:r>
          </a:p>
          <a:p>
            <a:pPr lvl="1"/>
            <a:r>
              <a:rPr lang="en-US" dirty="0" smtClean="0"/>
              <a:t>Grain boundaries?</a:t>
            </a:r>
          </a:p>
          <a:p>
            <a:pPr lvl="1"/>
            <a:r>
              <a:rPr lang="en-US" dirty="0" smtClean="0"/>
              <a:t>Dislocations?</a:t>
            </a:r>
          </a:p>
          <a:p>
            <a:r>
              <a:rPr lang="en-US" dirty="0" smtClean="0"/>
              <a:t>Every large grain cavity that we have measured has had strong expulsion</a:t>
            </a:r>
          </a:p>
          <a:p>
            <a:pPr lvl="1"/>
            <a:r>
              <a:rPr lang="en-US" dirty="0" smtClean="0"/>
              <a:t>Fewer grain boundaries?</a:t>
            </a:r>
          </a:p>
          <a:p>
            <a:pPr lvl="1"/>
            <a:r>
              <a:rPr lang="en-US" dirty="0" smtClean="0"/>
              <a:t>Less work – fewer dislocations?</a:t>
            </a:r>
          </a:p>
          <a:p>
            <a:r>
              <a:rPr lang="en-US" dirty="0" smtClean="0"/>
              <a:t>Endeavor to develop </a:t>
            </a:r>
            <a:r>
              <a:rPr lang="en-US" dirty="0"/>
              <a:t>understanding of physical mechanism so </a:t>
            </a:r>
            <a:r>
              <a:rPr lang="en-US" dirty="0" smtClean="0"/>
              <a:t>we can update material </a:t>
            </a:r>
            <a:r>
              <a:rPr lang="en-US" dirty="0"/>
              <a:t>specifications </a:t>
            </a:r>
            <a:r>
              <a:rPr lang="en-US" dirty="0" smtClean="0"/>
              <a:t>to provide </a:t>
            </a:r>
            <a:r>
              <a:rPr lang="en-US" dirty="0"/>
              <a:t>strong expulsion (1-2 years)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CD4-2FB4-DF48-9ADB-1C44FC0D9144}" type="datetime1">
              <a:rPr lang="en-US" altLang="en-US" smtClean="0"/>
              <a:pPr/>
              <a:t>2/9/17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485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654</Words>
  <Application>Microsoft Macintosh PowerPoint</Application>
  <PresentationFormat>On-screen Show (4:3)</PresentationFormat>
  <Paragraphs>89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Fermilab_PPT_090815</vt:lpstr>
      <vt:lpstr>PowerPoint Presentation</vt:lpstr>
      <vt:lpstr>Nb3Sn Films: Advantage of Higher Tc</vt:lpstr>
      <vt:lpstr>Increasing Eacc in Nb3Sn Cavities</vt:lpstr>
      <vt:lpstr>Reducing Rres in Nb3Sn Cavities by ~50%</vt:lpstr>
      <vt:lpstr>High Performance Multicell Cavities</vt:lpstr>
      <vt:lpstr>Specifications to Minimize Flux Trapping</vt:lpstr>
      <vt:lpstr>Specifications to Minimize Flux Trapping</vt:lpstr>
      <vt:lpstr>Specifications to Minimize Flux Trapping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Posen</dc:creator>
  <cp:lastModifiedBy>Sam Posen</cp:lastModifiedBy>
  <cp:revision>21</cp:revision>
  <dcterms:created xsi:type="dcterms:W3CDTF">2017-02-09T16:44:13Z</dcterms:created>
  <dcterms:modified xsi:type="dcterms:W3CDTF">2017-02-10T04:46:31Z</dcterms:modified>
</cp:coreProperties>
</file>