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5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Field Emission</a:t>
            </a:r>
            <a:br>
              <a:rPr lang="en-US" sz="6600" dirty="0" smtClean="0"/>
            </a:br>
            <a:r>
              <a:rPr lang="en-US" sz="3100" dirty="0" smtClean="0"/>
              <a:t>its Understanding and Control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Rong</a:t>
            </a:r>
            <a:r>
              <a:rPr lang="en-US" dirty="0" smtClean="0">
                <a:solidFill>
                  <a:schemeClr val="tx1"/>
                </a:solidFill>
              </a:rPr>
              <a:t>-Li Geng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Jefferson Lab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GARD-SRF Roadmap Workshop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Fermilab</a:t>
            </a:r>
            <a:r>
              <a:rPr lang="en-US" sz="2400" dirty="0" smtClean="0">
                <a:solidFill>
                  <a:schemeClr val="tx1"/>
                </a:solidFill>
              </a:rPr>
              <a:t>, February 9-10, 2017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Continuous progress has been made over decades in raising FE onset at all levels of cavity testing.</a:t>
            </a:r>
          </a:p>
          <a:p>
            <a:pPr lvl="1"/>
            <a:r>
              <a:rPr lang="en-US" dirty="0" smtClean="0"/>
              <a:t>“FE-free” vertical testing demonstrated in single-cell up to 50 MV/m and full-scale 9-cell up to 40 MV/m.     </a:t>
            </a:r>
          </a:p>
          <a:p>
            <a:r>
              <a:rPr lang="en-US" dirty="0" smtClean="0"/>
              <a:t>Presently there is lot of enthusiasm in advancing SRF cavity gradient to 60-80 MV/m via new material and in raising Q</a:t>
            </a:r>
            <a:r>
              <a:rPr lang="en-US" baseline="-25000" dirty="0" smtClean="0"/>
              <a:t>0</a:t>
            </a:r>
            <a:r>
              <a:rPr lang="en-US" dirty="0" smtClean="0"/>
              <a:t> at 30-40 MV/m in niobium cavities.  </a:t>
            </a:r>
          </a:p>
          <a:p>
            <a:r>
              <a:rPr lang="en-US" dirty="0" smtClean="0"/>
              <a:t>While achievement of low surface resistance is an important goal, one must not forget to fight FE.</a:t>
            </a:r>
          </a:p>
          <a:p>
            <a:r>
              <a:rPr lang="en-US" dirty="0" smtClean="0"/>
              <a:t>FE in SRF accelerator operation remains a challenge.</a:t>
            </a:r>
          </a:p>
          <a:p>
            <a:r>
              <a:rPr lang="en-US" dirty="0" smtClean="0"/>
              <a:t>Extrapolating the state of the art, due to its exponential nature, we foresee </a:t>
            </a:r>
            <a:r>
              <a:rPr lang="en-US" u="sng" dirty="0" smtClean="0"/>
              <a:t>FE a bottle neck </a:t>
            </a:r>
            <a:r>
              <a:rPr lang="en-US" dirty="0" smtClean="0"/>
              <a:t>in SRF cavity operation at &gt; 40 MV/m without or with beam. </a:t>
            </a:r>
          </a:p>
          <a:p>
            <a:r>
              <a:rPr lang="en-US" u="sng" dirty="0" smtClean="0"/>
              <a:t>FE study and control should be a high priority in high gradient SRF portfolio within GARD program</a:t>
            </a:r>
            <a:r>
              <a:rPr lang="en-US" dirty="0" smtClean="0"/>
              <a:t>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(and not so New) Ideas in Raising FE Onset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Micro-EP (more later)</a:t>
            </a:r>
          </a:p>
          <a:p>
            <a:pPr lvl="1"/>
            <a:r>
              <a:rPr lang="en-US" dirty="0" smtClean="0"/>
              <a:t>Derived from “Fresh EP” idea of Saito &amp; </a:t>
            </a:r>
            <a:r>
              <a:rPr lang="en-US" dirty="0" err="1" smtClean="0"/>
              <a:t>Furuta</a:t>
            </a:r>
            <a:r>
              <a:rPr lang="en-US" dirty="0" smtClean="0"/>
              <a:t> demonstrated in 2007.</a:t>
            </a:r>
          </a:p>
          <a:p>
            <a:pPr lvl="1"/>
            <a:r>
              <a:rPr lang="en-US" dirty="0" smtClean="0"/>
              <a:t>A Vertical EP machine a perfect tool for this task </a:t>
            </a:r>
          </a:p>
          <a:p>
            <a:r>
              <a:rPr lang="en-US" dirty="0" smtClean="0"/>
              <a:t>End-group cleaning</a:t>
            </a:r>
          </a:p>
          <a:p>
            <a:pPr lvl="1"/>
            <a:r>
              <a:rPr lang="en-US" dirty="0" smtClean="0"/>
              <a:t>End-group brushing, steam cleaning, dry-ice cleaning</a:t>
            </a:r>
          </a:p>
          <a:p>
            <a:r>
              <a:rPr lang="en-US" dirty="0" smtClean="0"/>
              <a:t>Low-particulate assembly</a:t>
            </a:r>
          </a:p>
          <a:p>
            <a:r>
              <a:rPr lang="en-US" dirty="0" smtClean="0"/>
              <a:t>Low-particulate beamline components</a:t>
            </a:r>
          </a:p>
          <a:p>
            <a:pPr lvl="1"/>
            <a:r>
              <a:rPr lang="en-US" dirty="0" smtClean="0"/>
              <a:t>Ion pumps, gate valves…   </a:t>
            </a:r>
          </a:p>
          <a:p>
            <a:r>
              <a:rPr lang="en-US" dirty="0" smtClean="0"/>
              <a:t>In-situ processing</a:t>
            </a:r>
          </a:p>
          <a:p>
            <a:pPr lvl="1"/>
            <a:r>
              <a:rPr lang="en-US" dirty="0" smtClean="0"/>
              <a:t>Helium processing</a:t>
            </a:r>
          </a:p>
          <a:p>
            <a:pPr lvl="2"/>
            <a:r>
              <a:rPr lang="en-US" dirty="0" smtClean="0"/>
              <a:t>A useful tool for CEBAF upgrade cavity FE improvement at </a:t>
            </a:r>
            <a:r>
              <a:rPr lang="en-US" dirty="0" err="1" smtClean="0"/>
              <a:t>JLab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On top of everything, understanding is needed regarding the nature of actual field emitters at all stages of cavity surface preparation, string assembly, and beam operation.</a:t>
            </a:r>
          </a:p>
          <a:p>
            <a:pPr lvl="1"/>
            <a:r>
              <a:rPr lang="en-US" dirty="0" smtClean="0"/>
              <a:t>origin, mechanism of transportation into cavity…</a:t>
            </a:r>
          </a:p>
          <a:p>
            <a:pPr lvl="1"/>
            <a:r>
              <a:rPr lang="en-US" dirty="0" smtClean="0"/>
              <a:t>FE mapping</a:t>
            </a:r>
          </a:p>
          <a:p>
            <a:pPr lvl="1"/>
            <a:r>
              <a:rPr lang="en-US" dirty="0" smtClean="0"/>
              <a:t>“Forensic” studies of post-operation cavities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Demonstration of Field Emission Free @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pk</a:t>
            </a:r>
            <a:r>
              <a:rPr lang="en-US" sz="2800" dirty="0" smtClean="0"/>
              <a:t>&gt;100 MV/m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68605" y="6439859"/>
            <a:ext cx="4699195" cy="34194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RG, AWLC14, May12-16,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M:\srfee\Geng\ILC_high_gradient\SingleCellCavity\PJ1-2 (OSTEC-1)\PJ1-2 feb13 x-ray dose rate plot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/>
          <a:stretch/>
        </p:blipFill>
        <p:spPr bwMode="auto">
          <a:xfrm>
            <a:off x="0" y="786822"/>
            <a:ext cx="4572000" cy="20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:\srfee\Geng\ILC_high_gradient\SingleCellCavity\PJ1-2 (OSTEC-1)\PJ1-2 28feb14 plot X-ray dose rat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/>
          <a:stretch/>
        </p:blipFill>
        <p:spPr bwMode="auto">
          <a:xfrm>
            <a:off x="0" y="2565997"/>
            <a:ext cx="4572000" cy="23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M:\srfee\Geng\ILC_high_gradient\SingleCellCavity\PJ1-2 (OSTEC-1)\PJ1-2 5may15 plot XRayDoseRate_Eacc 2K and 1_8K.jpg"/>
          <p:cNvPicPr>
            <a:picLocks noGrp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/>
          <a:stretch/>
        </p:blipFill>
        <p:spPr bwMode="auto">
          <a:xfrm>
            <a:off x="0" y="4495800"/>
            <a:ext cx="4572000" cy="2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Left Arrow 6"/>
          <p:cNvSpPr/>
          <p:nvPr/>
        </p:nvSpPr>
        <p:spPr>
          <a:xfrm>
            <a:off x="4153786" y="1630326"/>
            <a:ext cx="829340" cy="2034362"/>
          </a:xfrm>
          <a:prstGeom prst="curved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242390" y="4066080"/>
            <a:ext cx="829340" cy="2034362"/>
          </a:xfrm>
          <a:prstGeom prst="curved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288" y="2381337"/>
            <a:ext cx="949812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Re-HPR only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6070" y="4908329"/>
            <a:ext cx="1649811" cy="276999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µEP + ER + USC + HPR</a:t>
            </a:r>
            <a:endParaRPr lang="en-US" sz="1200" dirty="0"/>
          </a:p>
        </p:txBody>
      </p:sp>
      <p:pic>
        <p:nvPicPr>
          <p:cNvPr id="6149" name="Picture 5" descr="M:\srfee\Geng\ILC_high_gradient\SingleCellCavity\PJ1-2 (OSTEC-1)\PJ1-2 on test stand 30sep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7778" r="24406" b="9501"/>
          <a:stretch/>
        </p:blipFill>
        <p:spPr bwMode="auto">
          <a:xfrm>
            <a:off x="5942224" y="829343"/>
            <a:ext cx="111996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23811" y="1657865"/>
            <a:ext cx="19465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emission free</a:t>
            </a:r>
          </a:p>
          <a:p>
            <a:r>
              <a:rPr lang="en-US" dirty="0" err="1" smtClean="0"/>
              <a:t>Epk</a:t>
            </a:r>
            <a:r>
              <a:rPr lang="en-US" dirty="0" smtClean="0"/>
              <a:t> 104 MV/m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4492" y="3584096"/>
            <a:ext cx="3253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Achieved by using standard ILC EP processing at </a:t>
            </a:r>
            <a:r>
              <a:rPr lang="en-US" dirty="0" err="1" smtClean="0"/>
              <a:t>JLab</a:t>
            </a:r>
            <a:r>
              <a:rPr lang="en-US" dirty="0" smtClean="0"/>
              <a:t> horizontal EP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 encourages µEP effort based on vertical EP machine at Cornell (see F. </a:t>
            </a:r>
            <a:r>
              <a:rPr lang="en-US" dirty="0" err="1" smtClean="0"/>
              <a:t>Furuta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LCC/ILC Cavity Group Meeting, Nov. 6,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step is to test even less removal down to 1 µm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4726"/>
            <a:ext cx="9143999" cy="3979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and Reduction of FE – FE Mapping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10017"/>
            <a:ext cx="91439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inion Pro"/>
              </a:rPr>
              <a:t>Joint testing/comparison of Kyoto/KEK </a:t>
            </a:r>
            <a:r>
              <a:rPr lang="en-US" b="1" dirty="0" err="1" smtClean="0">
                <a:latin typeface="Minion Pro"/>
              </a:rPr>
              <a:t>sX</a:t>
            </a:r>
            <a:r>
              <a:rPr lang="en-US" b="1" dirty="0" smtClean="0">
                <a:latin typeface="Minion Pro"/>
              </a:rPr>
              <a:t>-mapping &amp; </a:t>
            </a:r>
            <a:r>
              <a:rPr lang="en-US" b="1" dirty="0" err="1" smtClean="0">
                <a:latin typeface="Minion Pro"/>
              </a:rPr>
              <a:t>JLab</a:t>
            </a:r>
            <a:r>
              <a:rPr lang="en-US" b="1" dirty="0" smtClean="0">
                <a:latin typeface="Minion Pro"/>
              </a:rPr>
              <a:t> diode ring X-Mapping Vertical Test Area, Jefferson Lab SRF Institute, Oct. 9 – 15, 2016  </a:t>
            </a:r>
            <a:endParaRPr lang="en-US" b="1" dirty="0" smtClean="0">
              <a:solidFill>
                <a:srgbClr val="FF0000"/>
              </a:solidFill>
              <a:latin typeface="Minion Pro"/>
            </a:endParaRPr>
          </a:p>
        </p:txBody>
      </p:sp>
      <p:pic>
        <p:nvPicPr>
          <p:cNvPr id="1026" name="Picture 2" descr="D:\US-Japan collaboration\JFY2016\X-ray mapping comparison studies\NR1 with Kyoto and JLab detectors 10oct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07390"/>
            <a:ext cx="2527300" cy="204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732405" cy="238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IPAC2014\CEBAF CM.pn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2"/>
          <a:stretch/>
        </p:blipFill>
        <p:spPr bwMode="auto">
          <a:xfrm>
            <a:off x="443149" y="1280160"/>
            <a:ext cx="8420170" cy="26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27" y="2047341"/>
            <a:ext cx="1814169" cy="4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07" y="2038811"/>
            <a:ext cx="1814169" cy="4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11" y="2047341"/>
            <a:ext cx="1814169" cy="4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20" y="2034259"/>
            <a:ext cx="1814169" cy="4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46669"/>
            <a:ext cx="91440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Direct Evidence of Particulate Transportation</a:t>
            </a:r>
            <a:endParaRPr lang="en-US" sz="44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614406"/>
            <a:ext cx="2055571" cy="2544991"/>
            <a:chOff x="0" y="3614406"/>
            <a:chExt cx="2055571" cy="2544991"/>
          </a:xfrm>
        </p:grpSpPr>
        <p:pic>
          <p:nvPicPr>
            <p:cNvPr id="4099" name="Picture 3" descr="M:\srfee\Geng\C50 cryomodule Q0\photo south linac near SL10\IMG_48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1" t="17027" r="8620" b="21797"/>
            <a:stretch/>
          </p:blipFill>
          <p:spPr bwMode="auto">
            <a:xfrm>
              <a:off x="0" y="3614406"/>
              <a:ext cx="2055571" cy="2544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271" y="5636177"/>
              <a:ext cx="139371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 (noble) </a:t>
              </a:r>
            </a:p>
            <a:p>
              <a:r>
                <a:rPr lang="en-US" sz="1400" dirty="0" smtClean="0"/>
                <a:t>Ion pump (</a:t>
              </a:r>
              <a:r>
                <a:rPr lang="en-US" sz="1400" dirty="0" err="1" smtClean="0"/>
                <a:t>Ti</a:t>
              </a:r>
              <a:r>
                <a:rPr lang="en-US" sz="1400" dirty="0" smtClean="0"/>
                <a:t>/Ta)</a:t>
              </a:r>
            </a:p>
          </p:txBody>
        </p:sp>
        <p:cxnSp>
          <p:nvCxnSpPr>
            <p:cNvPr id="11" name="Straight Arrow Connector 10"/>
            <p:cNvCxnSpPr>
              <a:stCxn id="4" idx="0"/>
            </p:cNvCxnSpPr>
            <p:nvPr/>
          </p:nvCxnSpPr>
          <p:spPr>
            <a:xfrm flipH="1" flipV="1">
              <a:off x="885146" y="5365515"/>
              <a:ext cx="374983" cy="27066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174826" y="3614406"/>
            <a:ext cx="1960726" cy="2544991"/>
            <a:chOff x="7174826" y="3614406"/>
            <a:chExt cx="1960726" cy="2544991"/>
          </a:xfrm>
        </p:grpSpPr>
        <p:pic>
          <p:nvPicPr>
            <p:cNvPr id="9" name="Picture 3" descr="M:\srfee\Geng\C50 cryomodule Q0\photo south linac near SL10\IMG_48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27" r="64651" b="21797"/>
            <a:stretch/>
          </p:blipFill>
          <p:spPr bwMode="auto">
            <a:xfrm>
              <a:off x="7174826" y="3614406"/>
              <a:ext cx="1960726" cy="2544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8090611" y="4236465"/>
              <a:ext cx="230429" cy="134137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969418" y="3713245"/>
              <a:ext cx="116410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Conventional</a:t>
              </a:r>
              <a:endParaRPr lang="en-US" sz="1400" dirty="0"/>
            </a:p>
            <a:p>
              <a:r>
                <a:rPr lang="en-US" sz="1400" dirty="0" smtClean="0"/>
                <a:t>Ion pump (</a:t>
              </a:r>
              <a:r>
                <a:rPr lang="en-US" sz="1400" dirty="0" err="1" smtClean="0"/>
                <a:t>Ti</a:t>
              </a:r>
              <a:r>
                <a:rPr lang="en-US" sz="1400" dirty="0" smtClean="0"/>
                <a:t>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9149" y="2308728"/>
            <a:ext cx="6459321" cy="3850669"/>
            <a:chOff x="1419149" y="2308728"/>
            <a:chExt cx="6459321" cy="3850669"/>
          </a:xfrm>
        </p:grpSpPr>
        <p:grpSp>
          <p:nvGrpSpPr>
            <p:cNvPr id="16" name="Group 15"/>
            <p:cNvGrpSpPr/>
            <p:nvPr/>
          </p:nvGrpSpPr>
          <p:grpSpPr>
            <a:xfrm>
              <a:off x="2100093" y="3540557"/>
              <a:ext cx="4746934" cy="2618840"/>
              <a:chOff x="2100093" y="3540557"/>
              <a:chExt cx="4746934" cy="2618840"/>
            </a:xfrm>
          </p:grpSpPr>
          <p:pic>
            <p:nvPicPr>
              <p:cNvPr id="19" name="Picture 18" descr="M:\srfee\Geng\C50 cryomodule Q0\C50-12\Particulate collection from cavity surface 15dec14\IA355 Tape 3 Nb beam tube 18jan15\TapeSample2_3 area2 x6K p4_q00.jpg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093" y="3713245"/>
                <a:ext cx="3086384" cy="244615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0" name="Picture 19" descr="M:\srfee\Geng\C50 cryomodule Q0\C50-12\Particulate collection from cavity surface 15dec14\IA355 Tape 3 Nb beam tube 18jan15\TapeSample2_3 area2 x45K p4 eds11.bmp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175" y="3540557"/>
                <a:ext cx="2479852" cy="21255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/>
            </p:spPr>
          </p:pic>
        </p:grpSp>
        <p:cxnSp>
          <p:nvCxnSpPr>
            <p:cNvPr id="21" name="Straight Arrow Connector 20"/>
            <p:cNvCxnSpPr/>
            <p:nvPr/>
          </p:nvCxnSpPr>
          <p:spPr>
            <a:xfrm flipH="1" flipV="1">
              <a:off x="1419149" y="2355495"/>
              <a:ext cx="1719072" cy="20848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559101" y="2308728"/>
              <a:ext cx="859536" cy="20848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729491" y="2355495"/>
              <a:ext cx="2788352" cy="18809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067251" y="2355496"/>
              <a:ext cx="3811219" cy="19385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" name="TextBox 4095"/>
          <p:cNvSpPr txBox="1"/>
          <p:nvPr/>
        </p:nvSpPr>
        <p:spPr>
          <a:xfrm>
            <a:off x="7" y="852310"/>
            <a:ext cx="914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Pilot study with module FEL2 of identical design, previously operated with beam</a:t>
            </a:r>
            <a:endParaRPr lang="en-US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6324600"/>
            <a:ext cx="20703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IPAC2016, THOBB03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 Detection Around 12 GeV Upgrade Cryomodules in CEBAF Tunnel </a:t>
            </a:r>
            <a:endParaRPr lang="en-US" dirty="0"/>
          </a:p>
        </p:txBody>
      </p:sp>
      <p:pic>
        <p:nvPicPr>
          <p:cNvPr id="5122" name="Picture 2" descr="D:\Field_Emission\Fast X-ray detection at CEBAF\SLAC fast detector field emisison testing at CEBAF\Diamond det and pmt upstream 1L26 anota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393323"/>
            <a:ext cx="486569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On-going testing with JLAB-SLAC cooperation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 is foreseen a bottle neck in SRF cavity operation at &gt; 40 MV/m without or with beam. Carry out R&amp;D now.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 control is needed at all levels from SRF cavity surface prep to cavity beam operation. New progress will benefit all DOE SRF accelerators.</a:t>
            </a:r>
          </a:p>
          <a:p>
            <a:endParaRPr lang="en-US" dirty="0" smtClean="0"/>
          </a:p>
          <a:p>
            <a:r>
              <a:rPr lang="en-US" dirty="0" smtClean="0"/>
              <a:t>Low FE operation of SRF accelerators a defining goal. Use DOE SRF accelerators, ASTA, CEBAF, LCLs-II, as test bed for FE studies.     </a:t>
            </a:r>
          </a:p>
          <a:p>
            <a:endParaRPr lang="en-US" dirty="0" smtClean="0"/>
          </a:p>
          <a:p>
            <a:r>
              <a:rPr lang="en-US" dirty="0" smtClean="0"/>
              <a:t>FE diagnostics hold key toward a deeper understanding and raising FE onset to next level. </a:t>
            </a:r>
            <a:r>
              <a:rPr lang="en-US" dirty="0"/>
              <a:t> </a:t>
            </a:r>
            <a:r>
              <a:rPr lang="en-US" dirty="0" smtClean="0"/>
              <a:t>Increase level of effort in FE diagnostics, exploit on-going SRF production project such as LCLS-II.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FE study and control should be a high priority in high gradient SRF portfolio within GARD program.</a:t>
            </a:r>
            <a:r>
              <a:rPr lang="en-US" u="sng" dirty="0"/>
              <a:t> </a:t>
            </a:r>
            <a:r>
              <a:rPr lang="en-US" u="sng" dirty="0" smtClean="0"/>
              <a:t>An annual investment of $1M for next five years is recommended.   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117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from 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state of the art and the new ideas to pursue abatement of field emission </a:t>
            </a:r>
            <a:r>
              <a:rPr lang="en-US" dirty="0" smtClean="0"/>
              <a:t>in vertical </a:t>
            </a:r>
            <a:r>
              <a:rPr lang="en-US" dirty="0"/>
              <a:t>test and cryomodules? </a:t>
            </a:r>
            <a:r>
              <a:rPr lang="en-US" b="1" dirty="0"/>
              <a:t>(Wu, Kelly, Geng, </a:t>
            </a:r>
            <a:r>
              <a:rPr lang="en-US" b="1" dirty="0" err="1"/>
              <a:t>Padamsee</a:t>
            </a:r>
            <a:r>
              <a:rPr lang="en-US" b="1" dirty="0"/>
              <a:t>, </a:t>
            </a:r>
            <a:r>
              <a:rPr lang="en-US" b="1" dirty="0" err="1"/>
              <a:t>Martinello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Review of state of the art in FE control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Ideas in further raising FE onset</a:t>
            </a:r>
          </a:p>
          <a:p>
            <a:pPr>
              <a:lnSpc>
                <a:spcPct val="150000"/>
              </a:lnSpc>
            </a:pPr>
            <a:r>
              <a:rPr lang="en-US" dirty="0"/>
              <a:t>E</a:t>
            </a:r>
            <a:r>
              <a:rPr lang="en-US" dirty="0" smtClean="0"/>
              <a:t>xamples of on-going work in understanding and control of FE at </a:t>
            </a:r>
            <a:r>
              <a:rPr lang="en-US" dirty="0" err="1" smtClean="0"/>
              <a:t>JLab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Conclusion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of the Art in Single-Cell Cavity Testing  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7" y="2560512"/>
            <a:ext cx="8507390" cy="3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3809" y="6183868"/>
            <a:ext cx="39573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Furuta</a:t>
            </a:r>
            <a:r>
              <a:rPr lang="en-US" dirty="0" smtClean="0"/>
              <a:t>, K. Saito et al., SRF2007, TUP10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251" y="5726668"/>
            <a:ext cx="733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Theory: Remove embed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x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that can not be removed by USC or HPR alone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5108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ILC baseline surface processing + additional fresh 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 in Full-Scale 9-Cell Cavity Vertical Testing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9" y="1654444"/>
            <a:ext cx="70750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341478"/>
            <a:ext cx="21200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IPAC2011, MOPC111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7891" y="4659868"/>
            <a:ext cx="31314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ILC baseline surface processing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 in Full-Scale 9-Cell Cavity Horizontal Testing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1014" y="6248400"/>
            <a:ext cx="3962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Hocker</a:t>
            </a:r>
            <a:r>
              <a:rPr lang="en-US" dirty="0" smtClean="0"/>
              <a:t> et al., IPAC2012, WEPPC049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4287"/>
            <a:ext cx="66579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6" y="1676399"/>
            <a:ext cx="65103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124199"/>
            <a:ext cx="13440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HTS @ FNAL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3473" y="5257800"/>
            <a:ext cx="12855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VTA @ JLAB</a:t>
            </a:r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rot="16200000">
            <a:off x="6469856" y="3436144"/>
            <a:ext cx="1143000" cy="51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5614" y="3003201"/>
            <a:ext cx="160598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 measurements site dependent!</a:t>
            </a:r>
          </a:p>
          <a:p>
            <a:endParaRPr lang="en-US" sz="1400" dirty="0" smtClean="0"/>
          </a:p>
          <a:p>
            <a:r>
              <a:rPr lang="en-US" sz="1400" dirty="0" smtClean="0"/>
              <a:t>Be careful when comparing apples to pears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87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the Art in Full-Scale Cryomodule Testing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6114214"/>
            <a:ext cx="3962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E. Harms et al., </a:t>
            </a:r>
            <a:r>
              <a:rPr lang="en-US" dirty="0" smtClean="0"/>
              <a:t>SRF2015</a:t>
            </a:r>
            <a:r>
              <a:rPr lang="en-US" dirty="0" smtClean="0"/>
              <a:t>, FRAA03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867400" cy="41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06" y="3505200"/>
            <a:ext cx="4114800" cy="19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FNAL CM2 Q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, FE, Dark Current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288" y="6324600"/>
            <a:ext cx="3962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E. Harms et al., SRF2025, FRAA03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9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41" y="5334000"/>
            <a:ext cx="313065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228455" y="3581400"/>
            <a:ext cx="0" cy="1981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5345668"/>
            <a:ext cx="27224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 X-ray onset </a:t>
            </a:r>
            <a:r>
              <a:rPr lang="en-US" dirty="0" smtClean="0">
                <a:latin typeface="Matura MT Script Capitals"/>
              </a:rPr>
              <a:t>≥ </a:t>
            </a:r>
            <a:r>
              <a:rPr lang="en-US" dirty="0" smtClean="0"/>
              <a:t>19 MV/m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1" y="5572036"/>
            <a:ext cx="1828800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Dark Current at 31.5 MV/m </a:t>
            </a:r>
          </a:p>
          <a:p>
            <a:r>
              <a:rPr lang="en-US" sz="1100" dirty="0" smtClean="0"/>
              <a:t>4 out  of 8: No detectable</a:t>
            </a:r>
          </a:p>
          <a:p>
            <a:r>
              <a:rPr lang="en-US" sz="1100" dirty="0" smtClean="0"/>
              <a:t>2 out of 8: ~ 1nA</a:t>
            </a:r>
          </a:p>
          <a:p>
            <a:r>
              <a:rPr lang="en-US" sz="1100" dirty="0" smtClean="0"/>
              <a:t>1 out of 8: ~ 10 </a:t>
            </a:r>
            <a:r>
              <a:rPr lang="en-US" sz="1100" dirty="0" err="1" smtClean="0"/>
              <a:t>nA</a:t>
            </a:r>
            <a:endParaRPr lang="en-US" sz="1100" dirty="0" smtClean="0"/>
          </a:p>
          <a:p>
            <a:r>
              <a:rPr lang="en-US" sz="1100" dirty="0" smtClean="0"/>
              <a:t>1 out of 8: ~ 100 </a:t>
            </a:r>
            <a:r>
              <a:rPr lang="en-US" sz="1100" dirty="0" err="1" smtClean="0"/>
              <a:t>nA</a:t>
            </a:r>
            <a:r>
              <a:rPr lang="en-US" sz="1100" dirty="0" smtClean="0"/>
              <a:t>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49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State of the Art High 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50-60 MV/m, Best 1-cells, alternative shape</a:t>
            </a:r>
          </a:p>
          <a:p>
            <a:r>
              <a:rPr lang="en-US" sz="2800" dirty="0" smtClean="0"/>
              <a:t>40-45 MV/m, best 9-cells, TESLA shape</a:t>
            </a:r>
          </a:p>
          <a:p>
            <a:r>
              <a:rPr lang="en-US" sz="2800" dirty="0" smtClean="0"/>
              <a:t>36 MV/m one 9-cell without beam</a:t>
            </a:r>
          </a:p>
          <a:p>
            <a:pPr lvl="1"/>
            <a:r>
              <a:rPr lang="en-US" sz="2400" dirty="0" smtClean="0"/>
              <a:t>57hours</a:t>
            </a:r>
          </a:p>
          <a:p>
            <a:r>
              <a:rPr lang="en-US" sz="2800" dirty="0" smtClean="0"/>
              <a:t>31.5 MV/m, 7 9-cell without beam</a:t>
            </a:r>
          </a:p>
          <a:p>
            <a:pPr lvl="1"/>
            <a:r>
              <a:rPr lang="en-US" sz="2400" dirty="0" smtClean="0"/>
              <a:t>unknown hours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&gt; 30 MV/m, several 9-cells with beam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15 hours at 3 mA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Several hours close to 9 mA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6096000"/>
            <a:ext cx="4876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RG, TTC @ </a:t>
            </a:r>
            <a:r>
              <a:rPr lang="en-US" dirty="0" err="1" smtClean="0"/>
              <a:t>Saclay</a:t>
            </a:r>
            <a:r>
              <a:rPr lang="en-US" dirty="0" smtClean="0"/>
              <a:t>, France, July 5-8, 2016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315200" y="1905000"/>
            <a:ext cx="1524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172200" y="2971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99727" y="1992868"/>
            <a:ext cx="12963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Vertical test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7041" y="3276600"/>
            <a:ext cx="179068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Cryomodule  test</a:t>
            </a:r>
          </a:p>
          <a:p>
            <a:r>
              <a:rPr lang="en-US" dirty="0"/>
              <a:t>w</a:t>
            </a:r>
            <a:r>
              <a:rPr lang="en-US" dirty="0" smtClean="0"/>
              <a:t>ithout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992469"/>
            <a:ext cx="179068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Cryomodule  test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ith beam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919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Field Emission its Understanding and Control </vt:lpstr>
      <vt:lpstr>Question from Organizer</vt:lpstr>
      <vt:lpstr>Outline</vt:lpstr>
      <vt:lpstr>State of the Art in Single-Cell Cavity Testing  </vt:lpstr>
      <vt:lpstr>State of the Art in Full-Scale 9-Cell Cavity Vertical Testing </vt:lpstr>
      <vt:lpstr>State of the Art in Full-Scale 9-Cell Cavity Horizontal Testing </vt:lpstr>
      <vt:lpstr>State of the Art in Full-Scale Cryomodule Testing </vt:lpstr>
      <vt:lpstr>FNAL CM2 Q0, FE, Dark Current </vt:lpstr>
      <vt:lpstr>Summary of State of the Art High G </vt:lpstr>
      <vt:lpstr>Field Emission </vt:lpstr>
      <vt:lpstr>New (and not so New) Ideas in Raising FE Onset </vt:lpstr>
      <vt:lpstr>Demonstration of Field Emission Free @ Epk&gt;100 MV/m</vt:lpstr>
      <vt:lpstr>Understanding and Reduction of FE – FE Mapping</vt:lpstr>
      <vt:lpstr>PowerPoint Presentation</vt:lpstr>
      <vt:lpstr>FE Detection Around 12 GeV Upgrade Cryomodules in CEBAF Tunnel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Rongli Geng</cp:lastModifiedBy>
  <cp:revision>109</cp:revision>
  <dcterms:created xsi:type="dcterms:W3CDTF">2017-02-06T15:41:20Z</dcterms:created>
  <dcterms:modified xsi:type="dcterms:W3CDTF">2017-02-08T15:04:45Z</dcterms:modified>
</cp:coreProperties>
</file>