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63" r:id="rId6"/>
    <p:sldId id="259" r:id="rId7"/>
    <p:sldId id="260" r:id="rId8"/>
    <p:sldId id="262" r:id="rId9"/>
    <p:sldId id="258" r:id="rId10"/>
    <p:sldId id="261" r:id="rId11"/>
    <p:sldId id="267" r:id="rId12"/>
    <p:sldId id="266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1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9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1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1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8FC-F6B8-4800-9B34-97BB18324841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6BB4-52DF-4B03-890C-05200EB0D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4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Power Processing for Field </a:t>
            </a:r>
            <a:r>
              <a:rPr lang="en-US" dirty="0" err="1" smtClean="0"/>
              <a:t>Emisison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4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193800"/>
            <a:ext cx="5434991" cy="98185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550" y="403226"/>
            <a:ext cx="7886700" cy="4351338"/>
          </a:xfrm>
        </p:spPr>
        <p:txBody>
          <a:bodyPr>
            <a:noAutofit/>
          </a:bodyPr>
          <a:lstStyle/>
          <a:p>
            <a:r>
              <a:rPr lang="en-US" dirty="0"/>
              <a:t>FE strong at 10 MV/m for first power </a:t>
            </a:r>
            <a:r>
              <a:rPr lang="en-US" dirty="0" smtClean="0"/>
              <a:t>rise</a:t>
            </a:r>
          </a:p>
          <a:p>
            <a:pPr lvl="1"/>
            <a:r>
              <a:rPr lang="en-US" dirty="0" smtClean="0"/>
              <a:t>Cavities all prepared without HPR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Empirical relation</a:t>
            </a:r>
          </a:p>
          <a:p>
            <a:r>
              <a:rPr lang="en-US" dirty="0" smtClean="0"/>
              <a:t>R&amp;D: With HPR above relation may prove more favorable</a:t>
            </a:r>
          </a:p>
          <a:p>
            <a:pPr lvl="1"/>
            <a:r>
              <a:rPr lang="en-US" dirty="0" smtClean="0"/>
              <a:t>E.g. E (</a:t>
            </a:r>
            <a:r>
              <a:rPr lang="en-US" dirty="0" err="1" smtClean="0"/>
              <a:t>cw</a:t>
            </a:r>
            <a:r>
              <a:rPr lang="en-US" dirty="0" smtClean="0"/>
              <a:t>) = 0.8 E(pulsed)  to be investigated</a:t>
            </a:r>
          </a:p>
          <a:p>
            <a:r>
              <a:rPr lang="en-US" dirty="0" smtClean="0"/>
              <a:t>If so, Limit of HPP processing effectiveness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Eacc</a:t>
            </a:r>
            <a:r>
              <a:rPr lang="en-US" dirty="0" smtClean="0">
                <a:solidFill>
                  <a:srgbClr val="FF0000"/>
                </a:solidFill>
              </a:rPr>
              <a:t> (pulse) 48 MV/m =&gt; </a:t>
            </a:r>
            <a:r>
              <a:rPr lang="en-US" dirty="0" err="1" smtClean="0">
                <a:solidFill>
                  <a:srgbClr val="FF0000"/>
                </a:solidFill>
              </a:rPr>
              <a:t>Eacc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cw</a:t>
            </a:r>
            <a:r>
              <a:rPr lang="en-US" dirty="0" smtClean="0">
                <a:solidFill>
                  <a:srgbClr val="FF0000"/>
                </a:solidFill>
              </a:rPr>
              <a:t>) = 38 MV/m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=&gt; </a:t>
            </a:r>
            <a:r>
              <a:rPr lang="en-US" dirty="0" err="1" smtClean="0">
                <a:solidFill>
                  <a:srgbClr val="FF0000"/>
                </a:solidFill>
              </a:rPr>
              <a:t>Hpk</a:t>
            </a:r>
            <a:r>
              <a:rPr lang="en-US" dirty="0" smtClean="0">
                <a:solidFill>
                  <a:srgbClr val="FF0000"/>
                </a:solidFill>
              </a:rPr>
              <a:t> = 200 </a:t>
            </a:r>
            <a:r>
              <a:rPr lang="en-US" dirty="0" err="1" smtClean="0">
                <a:solidFill>
                  <a:srgbClr val="FF0000"/>
                </a:solidFill>
              </a:rPr>
              <a:t>mT</a:t>
            </a:r>
            <a:r>
              <a:rPr lang="en-US" dirty="0" smtClean="0">
                <a:solidFill>
                  <a:srgbClr val="FF0000"/>
                </a:solidFill>
              </a:rPr>
              <a:t> (near max for </a:t>
            </a:r>
            <a:r>
              <a:rPr lang="en-US" dirty="0" err="1" smtClean="0">
                <a:solidFill>
                  <a:srgbClr val="FF0000"/>
                </a:solidFill>
              </a:rPr>
              <a:t>Nb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Need high power test stand for 2- 3 MW x 200 </a:t>
            </a:r>
            <a:r>
              <a:rPr lang="en-US" dirty="0" err="1" smtClean="0"/>
              <a:t>usec</a:t>
            </a:r>
            <a:endParaRPr lang="en-US" dirty="0" smtClean="0"/>
          </a:p>
          <a:p>
            <a:r>
              <a:rPr lang="en-US" dirty="0" smtClean="0"/>
              <a:t>Variable coupler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 </a:t>
            </a:r>
            <a:r>
              <a:rPr lang="en-US" dirty="0" err="1" smtClean="0"/>
              <a:t>Cryomodule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600"/>
            <a:ext cx="9023471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3509030"/>
            <a:ext cx="2278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6 -&gt; 7.5 MV/m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36314" y="322640"/>
            <a:ext cx="4118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aseline="-25000" dirty="0" smtClean="0"/>
              <a:t>LEP-2, 300 cavities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182902"/>
            <a:ext cx="2984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125 kW /cavity</a:t>
            </a:r>
          </a:p>
          <a:p>
            <a:r>
              <a:rPr lang="en-US" sz="2800" dirty="0" smtClean="0"/>
              <a:t>Conditioning in CM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5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714" y="1126570"/>
            <a:ext cx="4206571" cy="4604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6600" y="838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XFEL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34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51" y="805406"/>
            <a:ext cx="8159298" cy="5247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5100" y="6286500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 kW/cavity  RF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</a:t>
            </a:r>
            <a:r>
              <a:rPr lang="en-US" dirty="0" smtClean="0"/>
              <a:t>Emission </a:t>
            </a:r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 tests  29%</a:t>
            </a:r>
          </a:p>
          <a:p>
            <a:r>
              <a:rPr lang="en-US" dirty="0" smtClean="0"/>
              <a:t>CM tests  19%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4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17" y="1825189"/>
            <a:ext cx="4850160" cy="3617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4952" y="1030147"/>
            <a:ext cx="398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XFEL Vertical Tests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643" y="1952510"/>
            <a:ext cx="3842795" cy="4022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5848" y="1157468"/>
            <a:ext cx="237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XFEL </a:t>
            </a:r>
            <a:r>
              <a:rPr lang="en-US" dirty="0" err="1" smtClean="0"/>
              <a:t>Cryomodule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46430" y="5504621"/>
            <a:ext cx="2662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improved surface treatment,  HPR++</a:t>
            </a:r>
          </a:p>
          <a:p>
            <a:r>
              <a:rPr lang="en-US" dirty="0" smtClean="0"/>
              <a:t>Improved 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8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jets cleaning single cell</a:t>
            </a:r>
            <a:br>
              <a:rPr lang="en-US" dirty="0"/>
            </a:br>
            <a:r>
              <a:rPr lang="en-US" dirty="0"/>
              <a:t>Proven at DESY for FE Reduction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517" b="85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024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High Pulsed RF </a:t>
            </a:r>
            <a:r>
              <a:rPr lang="en-US" sz="3200" dirty="0" smtClean="0"/>
              <a:t>Power Conditioning for FE</a:t>
            </a:r>
            <a:br>
              <a:rPr lang="en-US" sz="3200" dirty="0" smtClean="0"/>
            </a:br>
            <a:r>
              <a:rPr lang="en-US" sz="3200" dirty="0" smtClean="0"/>
              <a:t>Proof of Principle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1995</a:t>
            </a:r>
          </a:p>
          <a:p>
            <a:r>
              <a:rPr lang="en-US" dirty="0" smtClean="0"/>
              <a:t>Three 5-cell, 1.3 GHZ cavities</a:t>
            </a:r>
          </a:p>
          <a:p>
            <a:r>
              <a:rPr lang="en-US" dirty="0" smtClean="0"/>
              <a:t>BCP preparation</a:t>
            </a:r>
          </a:p>
          <a:p>
            <a:pPr lvl="1"/>
            <a:r>
              <a:rPr lang="en-US" dirty="0" smtClean="0"/>
              <a:t>EP not yet in fashion</a:t>
            </a:r>
          </a:p>
          <a:p>
            <a:r>
              <a:rPr lang="en-US" dirty="0" smtClean="0"/>
              <a:t>NO HPR</a:t>
            </a:r>
          </a:p>
          <a:p>
            <a:pPr lvl="1"/>
            <a:r>
              <a:rPr lang="en-US" dirty="0" smtClean="0"/>
              <a:t>Not yet invented for SRF</a:t>
            </a:r>
          </a:p>
          <a:p>
            <a:r>
              <a:rPr lang="en-US" dirty="0" smtClean="0"/>
              <a:t>First power rise, limited  by FE</a:t>
            </a:r>
          </a:p>
          <a:p>
            <a:r>
              <a:rPr lang="en-US" dirty="0" smtClean="0"/>
              <a:t>HPP with 1 MW 150 </a:t>
            </a:r>
            <a:r>
              <a:rPr lang="en-US" dirty="0" err="1" smtClean="0"/>
              <a:t>usec</a:t>
            </a:r>
            <a:endParaRPr lang="en-US" dirty="0" smtClean="0"/>
          </a:p>
          <a:p>
            <a:r>
              <a:rPr lang="en-US" dirty="0" smtClean="0"/>
              <a:t>Finally limited by High Field Q-slope </a:t>
            </a:r>
          </a:p>
          <a:p>
            <a:r>
              <a:rPr lang="en-US" dirty="0" smtClean="0"/>
              <a:t>Reached </a:t>
            </a:r>
            <a:r>
              <a:rPr lang="en-US" dirty="0" err="1" smtClean="0"/>
              <a:t>Eacc</a:t>
            </a:r>
            <a:r>
              <a:rPr lang="en-US" dirty="0" smtClean="0"/>
              <a:t> 28 – 32 MV/m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164" y="2376489"/>
            <a:ext cx="2103286" cy="295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645"/>
            <a:ext cx="5424979" cy="48430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588" y="1092200"/>
            <a:ext cx="483788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598" y="1180851"/>
            <a:ext cx="6164803" cy="44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27" y="1307507"/>
            <a:ext cx="7615345" cy="424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8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3189" y="328055"/>
            <a:ext cx="7886700" cy="1325563"/>
          </a:xfrm>
        </p:spPr>
        <p:txBody>
          <a:bodyPr/>
          <a:lstStyle/>
          <a:p>
            <a:r>
              <a:rPr lang="en-US" dirty="0"/>
              <a:t>High Pulsed Power Processing 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90" y="1312911"/>
            <a:ext cx="7082630" cy="509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204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High Power Processing for Field Emisison</vt:lpstr>
      <vt:lpstr>The Field Emission Situation</vt:lpstr>
      <vt:lpstr>PowerPoint Presentation</vt:lpstr>
      <vt:lpstr>CO2 jets cleaning single cell Proven at DESY for FE Reduction</vt:lpstr>
      <vt:lpstr>High Pulsed RF Power Conditioning for FE Proof of Principle</vt:lpstr>
      <vt:lpstr>PowerPoint Presentation</vt:lpstr>
      <vt:lpstr>PowerPoint Presentation</vt:lpstr>
      <vt:lpstr>PowerPoint Presentation</vt:lpstr>
      <vt:lpstr>High Pulsed Power Processing FE</vt:lpstr>
      <vt:lpstr>PowerPoint Presentation</vt:lpstr>
      <vt:lpstr>Conditioning Cryomodule?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Padamsee</dc:creator>
  <cp:lastModifiedBy>Hasan Padamsee</cp:lastModifiedBy>
  <cp:revision>14</cp:revision>
  <dcterms:created xsi:type="dcterms:W3CDTF">2017-02-10T03:34:47Z</dcterms:created>
  <dcterms:modified xsi:type="dcterms:W3CDTF">2017-02-10T05:36:16Z</dcterms:modified>
</cp:coreProperties>
</file>