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75" r:id="rId3"/>
    <p:sldId id="299" r:id="rId4"/>
    <p:sldId id="295" r:id="rId5"/>
    <p:sldId id="296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A7A8AA"/>
    <a:srgbClr val="50504E"/>
    <a:srgbClr val="4E4E4E"/>
    <a:srgbClr val="404040"/>
    <a:srgbClr val="63666A"/>
    <a:srgbClr val="99D6EA"/>
    <a:srgbClr val="505050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 snapToObjects="1" showGuides="1">
      <p:cViewPr varScale="1">
        <p:scale>
          <a:sx n="100" d="100"/>
          <a:sy n="100" d="100"/>
        </p:scale>
        <p:origin x="130" y="6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C1FD3-4B51-4D4F-97D2-82A5AD056F92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B1BFEC08-D19B-478A-8A7B-42C296150CC4}">
      <dgm:prSet phldrT="[Text]"/>
      <dgm:spPr/>
      <dgm:t>
        <a:bodyPr/>
        <a:lstStyle/>
        <a:p>
          <a:r>
            <a:rPr lang="en-US" dirty="0"/>
            <a:t>Single-cell </a:t>
          </a:r>
        </a:p>
      </dgm:t>
    </dgm:pt>
    <dgm:pt modelId="{BD73EC80-7707-4FD4-817C-A3F95634BECA}" type="parTrans" cxnId="{BF31CD6B-D092-4E51-810E-07C7CCEF8B61}">
      <dgm:prSet/>
      <dgm:spPr/>
      <dgm:t>
        <a:bodyPr/>
        <a:lstStyle/>
        <a:p>
          <a:endParaRPr lang="en-US"/>
        </a:p>
      </dgm:t>
    </dgm:pt>
    <dgm:pt modelId="{B1112500-D818-4EED-93E7-361DAAD98E4E}" type="sibTrans" cxnId="{BF31CD6B-D092-4E51-810E-07C7CCEF8B61}">
      <dgm:prSet/>
      <dgm:spPr/>
      <dgm:t>
        <a:bodyPr/>
        <a:lstStyle/>
        <a:p>
          <a:endParaRPr lang="en-US"/>
        </a:p>
      </dgm:t>
    </dgm:pt>
    <dgm:pt modelId="{385B2980-B3E2-4A51-9A5B-DC3F22A38E9D}">
      <dgm:prSet phldrT="[Text]"/>
      <dgm:spPr/>
      <dgm:t>
        <a:bodyPr/>
        <a:lstStyle/>
        <a:p>
          <a:r>
            <a:rPr lang="en-US" dirty="0"/>
            <a:t>9-cells  VTS</a:t>
          </a:r>
        </a:p>
      </dgm:t>
    </dgm:pt>
    <dgm:pt modelId="{71F4767D-02B4-416F-B1C5-64C90B8BEB9A}" type="parTrans" cxnId="{A465DD38-0A9A-49FD-A2BE-378F0CEE0FDE}">
      <dgm:prSet/>
      <dgm:spPr/>
      <dgm:t>
        <a:bodyPr/>
        <a:lstStyle/>
        <a:p>
          <a:endParaRPr lang="en-US"/>
        </a:p>
      </dgm:t>
    </dgm:pt>
    <dgm:pt modelId="{399BF576-0813-48BE-A7D2-A69B8C52F0DC}" type="sibTrans" cxnId="{A465DD38-0A9A-49FD-A2BE-378F0CEE0FDE}">
      <dgm:prSet/>
      <dgm:spPr/>
      <dgm:t>
        <a:bodyPr/>
        <a:lstStyle/>
        <a:p>
          <a:endParaRPr lang="en-US"/>
        </a:p>
      </dgm:t>
    </dgm:pt>
    <dgm:pt modelId="{1CA86D85-558D-49E8-A67A-CD036869136F}">
      <dgm:prSet phldrT="[Text]"/>
      <dgm:spPr/>
      <dgm:t>
        <a:bodyPr/>
        <a:lstStyle/>
        <a:p>
          <a:r>
            <a:rPr lang="en-US" dirty="0"/>
            <a:t>9-cells  HTS</a:t>
          </a:r>
        </a:p>
      </dgm:t>
    </dgm:pt>
    <dgm:pt modelId="{08A9E8F2-D961-46FF-9A04-9B5A1211FC79}" type="parTrans" cxnId="{AE4DB722-4662-48E4-B3AA-222F46FA1647}">
      <dgm:prSet/>
      <dgm:spPr/>
      <dgm:t>
        <a:bodyPr/>
        <a:lstStyle/>
        <a:p>
          <a:endParaRPr lang="en-US"/>
        </a:p>
      </dgm:t>
    </dgm:pt>
    <dgm:pt modelId="{BC657809-ADC5-446A-BE80-1CC60619E547}" type="sibTrans" cxnId="{AE4DB722-4662-48E4-B3AA-222F46FA1647}">
      <dgm:prSet/>
      <dgm:spPr/>
      <dgm:t>
        <a:bodyPr/>
        <a:lstStyle/>
        <a:p>
          <a:endParaRPr lang="en-US"/>
        </a:p>
      </dgm:t>
    </dgm:pt>
    <dgm:pt modelId="{865486BD-AAD7-4844-BE02-1671F8946BB8}">
      <dgm:prSet phldrT="[Text]"/>
      <dgm:spPr/>
      <dgm:t>
        <a:bodyPr/>
        <a:lstStyle/>
        <a:p>
          <a:r>
            <a:rPr lang="en-US" dirty="0"/>
            <a:t>LCLS-II </a:t>
          </a:r>
          <a:r>
            <a:rPr lang="en-US" dirty="0" err="1"/>
            <a:t>cryomodules</a:t>
          </a:r>
          <a:endParaRPr lang="en-US" dirty="0"/>
        </a:p>
      </dgm:t>
    </dgm:pt>
    <dgm:pt modelId="{0A8024D1-2718-48A3-A03F-ACFE793120FC}" type="parTrans" cxnId="{048946B2-17BD-4D36-BF91-D21172DE279C}">
      <dgm:prSet/>
      <dgm:spPr/>
      <dgm:t>
        <a:bodyPr/>
        <a:lstStyle/>
        <a:p>
          <a:endParaRPr lang="en-US"/>
        </a:p>
      </dgm:t>
    </dgm:pt>
    <dgm:pt modelId="{D100104A-E2E4-4AD2-8770-E1A0DF9C74F6}" type="sibTrans" cxnId="{048946B2-17BD-4D36-BF91-D21172DE279C}">
      <dgm:prSet/>
      <dgm:spPr/>
      <dgm:t>
        <a:bodyPr/>
        <a:lstStyle/>
        <a:p>
          <a:endParaRPr lang="en-US"/>
        </a:p>
      </dgm:t>
    </dgm:pt>
    <dgm:pt modelId="{F81317AF-3D7D-488C-888D-FF52C6E5267A}" type="pres">
      <dgm:prSet presAssocID="{6C4C1FD3-4B51-4D4F-97D2-82A5AD056F92}" presName="Name0" presStyleCnt="0">
        <dgm:presLayoutVars>
          <dgm:dir/>
          <dgm:resizeHandles val="exact"/>
        </dgm:presLayoutVars>
      </dgm:prSet>
      <dgm:spPr/>
    </dgm:pt>
    <dgm:pt modelId="{7F886C58-1FFB-4485-968F-30F1894D4554}" type="pres">
      <dgm:prSet presAssocID="{B1BFEC08-D19B-478A-8A7B-42C296150CC4}" presName="parTxOnly" presStyleLbl="node1" presStyleIdx="0" presStyleCnt="4" custScaleX="103300">
        <dgm:presLayoutVars>
          <dgm:bulletEnabled val="1"/>
        </dgm:presLayoutVars>
      </dgm:prSet>
      <dgm:spPr/>
    </dgm:pt>
    <dgm:pt modelId="{19125150-0287-48BA-BE17-908FC9CF2789}" type="pres">
      <dgm:prSet presAssocID="{B1112500-D818-4EED-93E7-361DAAD98E4E}" presName="parSpace" presStyleCnt="0"/>
      <dgm:spPr/>
    </dgm:pt>
    <dgm:pt modelId="{85C6F8FB-ABD0-4942-A96D-54AABC2770C9}" type="pres">
      <dgm:prSet presAssocID="{385B2980-B3E2-4A51-9A5B-DC3F22A38E9D}" presName="parTxOnly" presStyleLbl="node1" presStyleIdx="1" presStyleCnt="4" custScaleX="120307">
        <dgm:presLayoutVars>
          <dgm:bulletEnabled val="1"/>
        </dgm:presLayoutVars>
      </dgm:prSet>
      <dgm:spPr/>
    </dgm:pt>
    <dgm:pt modelId="{941D0AF5-331A-40E0-9BA0-A9970088462D}" type="pres">
      <dgm:prSet presAssocID="{399BF576-0813-48BE-A7D2-A69B8C52F0DC}" presName="parSpace" presStyleCnt="0"/>
      <dgm:spPr/>
    </dgm:pt>
    <dgm:pt modelId="{BAE3DCCF-EC97-44AD-8F45-D243D18399FE}" type="pres">
      <dgm:prSet presAssocID="{1CA86D85-558D-49E8-A67A-CD036869136F}" presName="parTxOnly" presStyleLbl="node1" presStyleIdx="2" presStyleCnt="4" custScaleX="110764">
        <dgm:presLayoutVars>
          <dgm:bulletEnabled val="1"/>
        </dgm:presLayoutVars>
      </dgm:prSet>
      <dgm:spPr/>
    </dgm:pt>
    <dgm:pt modelId="{35190765-501D-4AA1-B7A8-9F5D242EAEEA}" type="pres">
      <dgm:prSet presAssocID="{BC657809-ADC5-446A-BE80-1CC60619E547}" presName="parSpace" presStyleCnt="0"/>
      <dgm:spPr/>
    </dgm:pt>
    <dgm:pt modelId="{CA6C4C34-F066-4C58-A5C8-090E5E4B2F37}" type="pres">
      <dgm:prSet presAssocID="{865486BD-AAD7-4844-BE02-1671F8946BB8}" presName="parTxOnly" presStyleLbl="node1" presStyleIdx="3" presStyleCnt="4" custScaleX="129313">
        <dgm:presLayoutVars>
          <dgm:bulletEnabled val="1"/>
        </dgm:presLayoutVars>
      </dgm:prSet>
      <dgm:spPr/>
    </dgm:pt>
  </dgm:ptLst>
  <dgm:cxnLst>
    <dgm:cxn modelId="{AE4DB722-4662-48E4-B3AA-222F46FA1647}" srcId="{6C4C1FD3-4B51-4D4F-97D2-82A5AD056F92}" destId="{1CA86D85-558D-49E8-A67A-CD036869136F}" srcOrd="2" destOrd="0" parTransId="{08A9E8F2-D961-46FF-9A04-9B5A1211FC79}" sibTransId="{BC657809-ADC5-446A-BE80-1CC60619E547}"/>
    <dgm:cxn modelId="{A465DD38-0A9A-49FD-A2BE-378F0CEE0FDE}" srcId="{6C4C1FD3-4B51-4D4F-97D2-82A5AD056F92}" destId="{385B2980-B3E2-4A51-9A5B-DC3F22A38E9D}" srcOrd="1" destOrd="0" parTransId="{71F4767D-02B4-416F-B1C5-64C90B8BEB9A}" sibTransId="{399BF576-0813-48BE-A7D2-A69B8C52F0DC}"/>
    <dgm:cxn modelId="{DDA6CB13-7EC5-489C-91F1-2DF2306A661C}" type="presOf" srcId="{B1BFEC08-D19B-478A-8A7B-42C296150CC4}" destId="{7F886C58-1FFB-4485-968F-30F1894D4554}" srcOrd="0" destOrd="0" presId="urn:microsoft.com/office/officeart/2005/8/layout/hChevron3"/>
    <dgm:cxn modelId="{D772C37C-A0BE-43A1-98B4-23AAC7753B1C}" type="presOf" srcId="{6C4C1FD3-4B51-4D4F-97D2-82A5AD056F92}" destId="{F81317AF-3D7D-488C-888D-FF52C6E5267A}" srcOrd="0" destOrd="0" presId="urn:microsoft.com/office/officeart/2005/8/layout/hChevron3"/>
    <dgm:cxn modelId="{BCB3C43C-A41E-4A0F-8B9A-15F31AD3C198}" type="presOf" srcId="{1CA86D85-558D-49E8-A67A-CD036869136F}" destId="{BAE3DCCF-EC97-44AD-8F45-D243D18399FE}" srcOrd="0" destOrd="0" presId="urn:microsoft.com/office/officeart/2005/8/layout/hChevron3"/>
    <dgm:cxn modelId="{754B834A-85C2-4B6B-94B3-3C061EF54598}" type="presOf" srcId="{385B2980-B3E2-4A51-9A5B-DC3F22A38E9D}" destId="{85C6F8FB-ABD0-4942-A96D-54AABC2770C9}" srcOrd="0" destOrd="0" presId="urn:microsoft.com/office/officeart/2005/8/layout/hChevron3"/>
    <dgm:cxn modelId="{BF31CD6B-D092-4E51-810E-07C7CCEF8B61}" srcId="{6C4C1FD3-4B51-4D4F-97D2-82A5AD056F92}" destId="{B1BFEC08-D19B-478A-8A7B-42C296150CC4}" srcOrd="0" destOrd="0" parTransId="{BD73EC80-7707-4FD4-817C-A3F95634BECA}" sibTransId="{B1112500-D818-4EED-93E7-361DAAD98E4E}"/>
    <dgm:cxn modelId="{048946B2-17BD-4D36-BF91-D21172DE279C}" srcId="{6C4C1FD3-4B51-4D4F-97D2-82A5AD056F92}" destId="{865486BD-AAD7-4844-BE02-1671F8946BB8}" srcOrd="3" destOrd="0" parTransId="{0A8024D1-2718-48A3-A03F-ACFE793120FC}" sibTransId="{D100104A-E2E4-4AD2-8770-E1A0DF9C74F6}"/>
    <dgm:cxn modelId="{7BDDEBEC-BE65-45C9-AA18-1EF5EE4377FB}" type="presOf" srcId="{865486BD-AAD7-4844-BE02-1671F8946BB8}" destId="{CA6C4C34-F066-4C58-A5C8-090E5E4B2F37}" srcOrd="0" destOrd="0" presId="urn:microsoft.com/office/officeart/2005/8/layout/hChevron3"/>
    <dgm:cxn modelId="{E9C3020A-7FCD-4E48-B70A-BB3D8735A273}" type="presParOf" srcId="{F81317AF-3D7D-488C-888D-FF52C6E5267A}" destId="{7F886C58-1FFB-4485-968F-30F1894D4554}" srcOrd="0" destOrd="0" presId="urn:microsoft.com/office/officeart/2005/8/layout/hChevron3"/>
    <dgm:cxn modelId="{6B71C560-5447-4BEA-842C-23A2BE9988A9}" type="presParOf" srcId="{F81317AF-3D7D-488C-888D-FF52C6E5267A}" destId="{19125150-0287-48BA-BE17-908FC9CF2789}" srcOrd="1" destOrd="0" presId="urn:microsoft.com/office/officeart/2005/8/layout/hChevron3"/>
    <dgm:cxn modelId="{257EF29A-F310-4761-B338-C3AF122E25D1}" type="presParOf" srcId="{F81317AF-3D7D-488C-888D-FF52C6E5267A}" destId="{85C6F8FB-ABD0-4942-A96D-54AABC2770C9}" srcOrd="2" destOrd="0" presId="urn:microsoft.com/office/officeart/2005/8/layout/hChevron3"/>
    <dgm:cxn modelId="{F76CF30E-0B66-47E4-BF53-C644C8DF1233}" type="presParOf" srcId="{F81317AF-3D7D-488C-888D-FF52C6E5267A}" destId="{941D0AF5-331A-40E0-9BA0-A9970088462D}" srcOrd="3" destOrd="0" presId="urn:microsoft.com/office/officeart/2005/8/layout/hChevron3"/>
    <dgm:cxn modelId="{41161BE4-4996-4E8A-8892-0D9D8EDB77D0}" type="presParOf" srcId="{F81317AF-3D7D-488C-888D-FF52C6E5267A}" destId="{BAE3DCCF-EC97-44AD-8F45-D243D18399FE}" srcOrd="4" destOrd="0" presId="urn:microsoft.com/office/officeart/2005/8/layout/hChevron3"/>
    <dgm:cxn modelId="{F98400C4-5C0D-406B-BCBC-C22193ADFB72}" type="presParOf" srcId="{F81317AF-3D7D-488C-888D-FF52C6E5267A}" destId="{35190765-501D-4AA1-B7A8-9F5D242EAEEA}" srcOrd="5" destOrd="0" presId="urn:microsoft.com/office/officeart/2005/8/layout/hChevron3"/>
    <dgm:cxn modelId="{9F85215E-AE50-4AE3-896C-1116441E92F3}" type="presParOf" srcId="{F81317AF-3D7D-488C-888D-FF52C6E5267A}" destId="{CA6C4C34-F066-4C58-A5C8-090E5E4B2F3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86C58-1FFB-4485-968F-30F1894D4554}">
      <dsp:nvSpPr>
        <dsp:cNvPr id="0" name=""/>
        <dsp:cNvSpPr/>
      </dsp:nvSpPr>
      <dsp:spPr>
        <a:xfrm>
          <a:off x="2139" y="0"/>
          <a:ext cx="1694912" cy="31984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Single-cell </a:t>
          </a:r>
        </a:p>
      </dsp:txBody>
      <dsp:txXfrm>
        <a:off x="2139" y="0"/>
        <a:ext cx="1614951" cy="319844"/>
      </dsp:txXfrm>
    </dsp:sp>
    <dsp:sp modelId="{85C6F8FB-ABD0-4942-A96D-54AABC2770C9}">
      <dsp:nvSpPr>
        <dsp:cNvPr id="0" name=""/>
        <dsp:cNvSpPr/>
      </dsp:nvSpPr>
      <dsp:spPr>
        <a:xfrm>
          <a:off x="1368898" y="0"/>
          <a:ext cx="1973958" cy="31984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9-cells  VTS</a:t>
          </a:r>
        </a:p>
      </dsp:txBody>
      <dsp:txXfrm>
        <a:off x="1528820" y="0"/>
        <a:ext cx="1654114" cy="319844"/>
      </dsp:txXfrm>
    </dsp:sp>
    <dsp:sp modelId="{BAE3DCCF-EC97-44AD-8F45-D243D18399FE}">
      <dsp:nvSpPr>
        <dsp:cNvPr id="0" name=""/>
        <dsp:cNvSpPr/>
      </dsp:nvSpPr>
      <dsp:spPr>
        <a:xfrm>
          <a:off x="3014703" y="0"/>
          <a:ext cx="1817379" cy="31984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9-cells  HTS</a:t>
          </a:r>
        </a:p>
      </dsp:txBody>
      <dsp:txXfrm>
        <a:off x="3174625" y="0"/>
        <a:ext cx="1497535" cy="319844"/>
      </dsp:txXfrm>
    </dsp:sp>
    <dsp:sp modelId="{CA6C4C34-F066-4C58-A5C8-090E5E4B2F37}">
      <dsp:nvSpPr>
        <dsp:cNvPr id="0" name=""/>
        <dsp:cNvSpPr/>
      </dsp:nvSpPr>
      <dsp:spPr>
        <a:xfrm>
          <a:off x="4503929" y="0"/>
          <a:ext cx="2121725" cy="3198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LCLS-II </a:t>
          </a:r>
          <a:r>
            <a:rPr lang="en-US" sz="1600" kern="1200" dirty="0" err="1"/>
            <a:t>cryomodules</a:t>
          </a:r>
          <a:endParaRPr lang="en-US" sz="1600" kern="1200" dirty="0"/>
        </a:p>
      </dsp:txBody>
      <dsp:txXfrm>
        <a:off x="4663851" y="0"/>
        <a:ext cx="1801881" cy="319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A461F44-9255-4BC3-8887-CFB361B157F6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Martina Martinello | Gard SRF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044502D-95E8-4070-BE2F-7C264D494F9C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Martina Martinello | Gard SRF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1BC35DD6-586E-4E1F-9EB2-CAC075E76498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Martina Martinello | Gard SRF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E0713D1-17E3-4F69-A16D-B2571DAB9C03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Martina Martinello | Gard SRF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E55C37B0-49B0-4781-888D-ABE7F5E1A58D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Martina Martinello | Gard SRF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1FB12-8B1C-4D47-82AF-F8BFA4ADDF67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Martina Martinello | Gard SRF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9EC0EC4-9C23-44EE-8675-A5889EF38BD8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Martina Martinello | Gard SRF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303514"/>
            <a:ext cx="8499231" cy="1390219"/>
          </a:xfrm>
        </p:spPr>
        <p:txBody>
          <a:bodyPr/>
          <a:lstStyle/>
          <a:p>
            <a:r>
              <a:rPr lang="en-US" dirty="0"/>
              <a:t>Martina Martinello</a:t>
            </a:r>
          </a:p>
          <a:p>
            <a:endParaRPr lang="en-US" dirty="0"/>
          </a:p>
          <a:p>
            <a:r>
              <a:rPr lang="en-US" dirty="0"/>
              <a:t>GARD SRF Workshop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4006546"/>
            <a:ext cx="8456246" cy="1003049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What are the state of the art and the new ideas to pursue abatement of field emission in vertical test and </a:t>
            </a:r>
            <a:r>
              <a:rPr lang="en-US" sz="2800" dirty="0" err="1"/>
              <a:t>cryomodules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Art: Plasma Processing at SNS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CC895D7-F0AF-431A-A06D-06903D14146D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Martina Martinello | Gard SRF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971" t="8037" r="19605" b="8799"/>
          <a:stretch/>
        </p:blipFill>
        <p:spPr>
          <a:xfrm>
            <a:off x="5106936" y="3403518"/>
            <a:ext cx="4009078" cy="2835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681" y="976765"/>
            <a:ext cx="441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4C97"/>
                </a:solidFill>
              </a:rPr>
              <a:t>In-situ removal of hydro-carbons via Ne-O</a:t>
            </a:r>
            <a:r>
              <a:rPr lang="en-US" sz="2200" b="1" baseline="-25000" dirty="0">
                <a:solidFill>
                  <a:srgbClr val="004C97"/>
                </a:solidFill>
              </a:rPr>
              <a:t>2</a:t>
            </a:r>
            <a:r>
              <a:rPr lang="en-US" sz="2200" b="1" dirty="0">
                <a:solidFill>
                  <a:srgbClr val="004C97"/>
                </a:solidFill>
              </a:rPr>
              <a:t> plasma processing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259" y="1133861"/>
            <a:ext cx="1937527" cy="1801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705" y="1133861"/>
            <a:ext cx="2636309" cy="18068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994" y="3402658"/>
            <a:ext cx="1546442" cy="14478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17663" y="4096382"/>
                <a:ext cx="347747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1" indent="-342900">
                  <a:buFont typeface="Wingdings" panose="05000000000000000000" pitchFamily="2" charset="2"/>
                  <a:buChar char="ü"/>
                </a:pPr>
                <a:r>
                  <a:rPr lang="en-US" sz="1800" u="sng" dirty="0">
                    <a:solidFill>
                      <a:srgbClr val="004C97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sng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sng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u="sng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1800" u="sng" dirty="0">
                    <a:solidFill>
                      <a:srgbClr val="004C97"/>
                    </a:solidFill>
                  </a:rPr>
                  <a:t>&gt; increases ~ 21%</a:t>
                </a:r>
              </a:p>
              <a:p>
                <a:pPr marL="342900" lvl="1" indent="-342900">
                  <a:buFont typeface="Wingdings" panose="05000000000000000000" pitchFamily="2" charset="2"/>
                  <a:buChar char="ü"/>
                </a:pPr>
                <a:endParaRPr lang="en-US" sz="1200" dirty="0">
                  <a:solidFill>
                    <a:srgbClr val="004C97"/>
                  </a:solidFill>
                </a:endParaRPr>
              </a:p>
              <a:p>
                <a:pPr marL="342900" lvl="1" indent="-342900">
                  <a:buFont typeface="Wingdings" panose="05000000000000000000" pitchFamily="2" charset="2"/>
                  <a:buChar char="ü"/>
                </a:pPr>
                <a:r>
                  <a:rPr lang="en-US" sz="1800" dirty="0">
                    <a:solidFill>
                      <a:srgbClr val="004C97"/>
                    </a:solidFill>
                  </a:rPr>
                  <a:t>Ex:CM00012</a:t>
                </a:r>
              </a:p>
              <a:p>
                <a:pPr marL="0" lvl="1"/>
                <a:r>
                  <a:rPr lang="en-US" sz="1800" dirty="0">
                    <a:solidFill>
                      <a:srgbClr val="004C97"/>
                    </a:solidFill>
                  </a:rPr>
                  <a:t>	</a:t>
                </a:r>
                <a:r>
                  <a:rPr lang="en-US" sz="1600" dirty="0">
                    <a:solidFill>
                      <a:srgbClr val="004C97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4C97"/>
                    </a:solidFill>
                  </a:rPr>
                  <a:t>&gt; = 12.3 MV/m before PP</a:t>
                </a:r>
              </a:p>
              <a:p>
                <a:pPr marL="0" lvl="1"/>
                <a:r>
                  <a:rPr lang="en-US" sz="1600" dirty="0">
                    <a:solidFill>
                      <a:srgbClr val="004C97"/>
                    </a:solidFill>
                  </a:rPr>
                  <a:t>	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4C97"/>
                    </a:solidFill>
                  </a:rPr>
                  <a:t>&gt; = 15.3 MV/m after PP</a:t>
                </a:r>
              </a:p>
              <a:p>
                <a:pPr marL="0" lvl="1"/>
                <a:endParaRPr lang="en-US" sz="1200" dirty="0">
                  <a:solidFill>
                    <a:srgbClr val="004C97"/>
                  </a:solidFill>
                </a:endParaRPr>
              </a:p>
              <a:p>
                <a:pPr marL="342900" lvl="1" indent="-342900">
                  <a:buFont typeface="Wingdings" panose="05000000000000000000" pitchFamily="2" charset="2"/>
                  <a:buChar char="ü"/>
                </a:pPr>
                <a:r>
                  <a:rPr lang="en-US" sz="1800" dirty="0">
                    <a:solidFill>
                      <a:srgbClr val="004C97"/>
                    </a:solidFill>
                  </a:rPr>
                  <a:t>Significant reduction of radiation level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3" y="4096382"/>
                <a:ext cx="3477477" cy="2123658"/>
              </a:xfrm>
              <a:prstGeom prst="rect">
                <a:avLst/>
              </a:prstGeom>
              <a:blipFill>
                <a:blip r:embed="rId6"/>
                <a:stretch>
                  <a:fillRect l="-1228" t="-1724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22788" y="1781480"/>
                <a:ext cx="35204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1" indent="-342900">
                  <a:buFont typeface="Wingdings" panose="05000000000000000000" pitchFamily="2" charset="2"/>
                  <a:buChar char="ü"/>
                </a:pPr>
                <a:r>
                  <a:rPr lang="en-US" sz="1800" dirty="0">
                    <a:solidFill>
                      <a:srgbClr val="004C97"/>
                    </a:solidFill>
                  </a:rPr>
                  <a:t>Increasing the work-function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4C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1800" dirty="0">
                  <a:solidFill>
                    <a:srgbClr val="004C97"/>
                  </a:solidFill>
                  <a:latin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8" y="1781480"/>
                <a:ext cx="3520439" cy="369332"/>
              </a:xfrm>
              <a:prstGeom prst="rect">
                <a:avLst/>
              </a:prstGeom>
              <a:blipFill>
                <a:blip r:embed="rId7"/>
                <a:stretch>
                  <a:fillRect l="-103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7994" y="4834809"/>
            <a:ext cx="1546442" cy="14043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5681" y="3290858"/>
            <a:ext cx="3882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4C97"/>
                </a:solidFill>
              </a:rPr>
              <a:t>3 </a:t>
            </a:r>
            <a:r>
              <a:rPr lang="en-US" sz="2200" b="1" dirty="0" err="1">
                <a:solidFill>
                  <a:srgbClr val="004C97"/>
                </a:solidFill>
              </a:rPr>
              <a:t>cryomodules</a:t>
            </a:r>
            <a:r>
              <a:rPr lang="en-US" sz="2200" b="1" dirty="0">
                <a:solidFill>
                  <a:srgbClr val="004C97"/>
                </a:solidFill>
              </a:rPr>
              <a:t> successfully processed at SNS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65750" y="2322655"/>
                <a:ext cx="1319592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den>
                      </m:f>
                      <m:r>
                        <a:rPr lang="en-US" sz="180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80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sz="180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4C97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0" y="2322655"/>
                <a:ext cx="1319592" cy="572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1930144" y="2632692"/>
            <a:ext cx="2333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232110" y="2340304"/>
                <a:ext cx="14934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4C97"/>
                    </a:solidFill>
                  </a:rPr>
                  <a:t>20-30%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4C97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110" y="2340304"/>
                <a:ext cx="1493457" cy="584775"/>
              </a:xfrm>
              <a:prstGeom prst="rect">
                <a:avLst/>
              </a:prstGeom>
              <a:blipFill>
                <a:blip r:embed="rId10"/>
                <a:stretch>
                  <a:fillRect l="-2041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Art: Plasma Processing at SNS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CC895D7-F0AF-431A-A06D-06903D14146D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Martina Martinello | Gard SRF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971" t="8037" r="19605" b="8799"/>
          <a:stretch/>
        </p:blipFill>
        <p:spPr>
          <a:xfrm>
            <a:off x="5106936" y="3403518"/>
            <a:ext cx="4009078" cy="2835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681" y="976765"/>
            <a:ext cx="441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4C97"/>
                </a:solidFill>
              </a:rPr>
              <a:t>In-situ removal of hydro-carbons via Ne-O</a:t>
            </a:r>
            <a:r>
              <a:rPr lang="en-US" sz="2200" b="1" baseline="-25000" dirty="0">
                <a:solidFill>
                  <a:srgbClr val="004C97"/>
                </a:solidFill>
              </a:rPr>
              <a:t>2</a:t>
            </a:r>
            <a:r>
              <a:rPr lang="en-US" sz="2200" b="1" dirty="0">
                <a:solidFill>
                  <a:srgbClr val="004C97"/>
                </a:solidFill>
              </a:rPr>
              <a:t> plasma processing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259" y="1133861"/>
            <a:ext cx="1937527" cy="1801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705" y="1133861"/>
            <a:ext cx="2636309" cy="18068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994" y="3402658"/>
            <a:ext cx="1546442" cy="14478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17663" y="4096382"/>
                <a:ext cx="347747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1" indent="-342900">
                  <a:buFont typeface="Wingdings" panose="05000000000000000000" pitchFamily="2" charset="2"/>
                  <a:buChar char="ü"/>
                </a:pPr>
                <a:r>
                  <a:rPr lang="en-US" sz="1800" u="sng" dirty="0">
                    <a:solidFill>
                      <a:srgbClr val="004C97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sng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sng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u="sng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1800" u="sng" dirty="0">
                    <a:solidFill>
                      <a:srgbClr val="004C97"/>
                    </a:solidFill>
                  </a:rPr>
                  <a:t>&gt; increases ~ 21%</a:t>
                </a:r>
              </a:p>
              <a:p>
                <a:pPr marL="342900" lvl="1" indent="-342900">
                  <a:buFont typeface="Wingdings" panose="05000000000000000000" pitchFamily="2" charset="2"/>
                  <a:buChar char="ü"/>
                </a:pPr>
                <a:endParaRPr lang="en-US" sz="1200" dirty="0">
                  <a:solidFill>
                    <a:srgbClr val="004C97"/>
                  </a:solidFill>
                </a:endParaRPr>
              </a:p>
              <a:p>
                <a:pPr marL="342900" lvl="1" indent="-342900">
                  <a:buFont typeface="Wingdings" panose="05000000000000000000" pitchFamily="2" charset="2"/>
                  <a:buChar char="ü"/>
                </a:pPr>
                <a:r>
                  <a:rPr lang="en-US" sz="1800" dirty="0">
                    <a:solidFill>
                      <a:srgbClr val="004C97"/>
                    </a:solidFill>
                  </a:rPr>
                  <a:t>Ex:CM00012</a:t>
                </a:r>
              </a:p>
              <a:p>
                <a:pPr marL="0" lvl="1"/>
                <a:r>
                  <a:rPr lang="en-US" sz="1800" dirty="0">
                    <a:solidFill>
                      <a:srgbClr val="004C97"/>
                    </a:solidFill>
                  </a:rPr>
                  <a:t>	</a:t>
                </a:r>
                <a:r>
                  <a:rPr lang="en-US" sz="1600" dirty="0">
                    <a:solidFill>
                      <a:srgbClr val="004C97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4C97"/>
                    </a:solidFill>
                  </a:rPr>
                  <a:t>&gt; = 12.3 MV/m before PP</a:t>
                </a:r>
              </a:p>
              <a:p>
                <a:pPr marL="0" lvl="1"/>
                <a:r>
                  <a:rPr lang="en-US" sz="1600" dirty="0">
                    <a:solidFill>
                      <a:srgbClr val="004C97"/>
                    </a:solidFill>
                  </a:rPr>
                  <a:t>	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4C97"/>
                    </a:solidFill>
                  </a:rPr>
                  <a:t>&gt; = 15.3 MV/m after PP</a:t>
                </a:r>
              </a:p>
              <a:p>
                <a:pPr marL="0" lvl="1"/>
                <a:endParaRPr lang="en-US" sz="1200" dirty="0">
                  <a:solidFill>
                    <a:srgbClr val="004C97"/>
                  </a:solidFill>
                </a:endParaRPr>
              </a:p>
              <a:p>
                <a:pPr marL="342900" lvl="1" indent="-342900">
                  <a:buFont typeface="Wingdings" panose="05000000000000000000" pitchFamily="2" charset="2"/>
                  <a:buChar char="ü"/>
                </a:pPr>
                <a:r>
                  <a:rPr lang="en-US" sz="1800" dirty="0">
                    <a:solidFill>
                      <a:srgbClr val="004C97"/>
                    </a:solidFill>
                  </a:rPr>
                  <a:t>Significant reduction of radiation level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3" y="4096382"/>
                <a:ext cx="3477477" cy="2123658"/>
              </a:xfrm>
              <a:prstGeom prst="rect">
                <a:avLst/>
              </a:prstGeom>
              <a:blipFill>
                <a:blip r:embed="rId6"/>
                <a:stretch>
                  <a:fillRect l="-1228" t="-1724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22788" y="1781480"/>
                <a:ext cx="35204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1" indent="-342900">
                  <a:buFont typeface="Wingdings" panose="05000000000000000000" pitchFamily="2" charset="2"/>
                  <a:buChar char="ü"/>
                </a:pPr>
                <a:r>
                  <a:rPr lang="en-US" sz="1800" dirty="0">
                    <a:solidFill>
                      <a:srgbClr val="004C97"/>
                    </a:solidFill>
                  </a:rPr>
                  <a:t>Increasing the work-function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4C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1800" dirty="0">
                  <a:solidFill>
                    <a:srgbClr val="004C97"/>
                  </a:solidFill>
                  <a:latin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8" y="1781480"/>
                <a:ext cx="3520439" cy="369332"/>
              </a:xfrm>
              <a:prstGeom prst="rect">
                <a:avLst/>
              </a:prstGeom>
              <a:blipFill>
                <a:blip r:embed="rId7"/>
                <a:stretch>
                  <a:fillRect l="-103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7994" y="4834809"/>
            <a:ext cx="1546442" cy="14043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5681" y="3290858"/>
            <a:ext cx="3882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4C97"/>
                </a:solidFill>
              </a:rPr>
              <a:t>3 </a:t>
            </a:r>
            <a:r>
              <a:rPr lang="en-US" sz="2200" b="1" dirty="0" err="1">
                <a:solidFill>
                  <a:srgbClr val="004C97"/>
                </a:solidFill>
              </a:rPr>
              <a:t>cryomodules</a:t>
            </a:r>
            <a:r>
              <a:rPr lang="en-US" sz="2200" b="1" dirty="0">
                <a:solidFill>
                  <a:srgbClr val="004C97"/>
                </a:solidFill>
              </a:rPr>
              <a:t> successfully processed at SNS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65750" y="2322655"/>
                <a:ext cx="1319592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den>
                      </m:f>
                      <m:r>
                        <a:rPr lang="en-US" sz="180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80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sz="180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4C97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0" y="2322655"/>
                <a:ext cx="1319592" cy="572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1930144" y="2632692"/>
            <a:ext cx="2333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232110" y="2340304"/>
                <a:ext cx="14934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4C97"/>
                    </a:solidFill>
                  </a:rPr>
                  <a:t>20-30%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4C97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110" y="2340304"/>
                <a:ext cx="1493457" cy="584775"/>
              </a:xfrm>
              <a:prstGeom prst="rect">
                <a:avLst/>
              </a:prstGeom>
              <a:blipFill>
                <a:blip r:embed="rId10"/>
                <a:stretch>
                  <a:fillRect l="-2041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23771" y="2461616"/>
            <a:ext cx="7475781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4C97"/>
                </a:solidFill>
              </a:rPr>
              <a:t>Successful technology to </a:t>
            </a:r>
            <a:r>
              <a:rPr lang="en-US" sz="2800" b="1" dirty="0">
                <a:solidFill>
                  <a:srgbClr val="004C97"/>
                </a:solidFill>
              </a:rPr>
              <a:t>mitigate field emission </a:t>
            </a:r>
            <a:r>
              <a:rPr lang="en-US" sz="2800" dirty="0">
                <a:solidFill>
                  <a:srgbClr val="004C97"/>
                </a:solidFill>
              </a:rPr>
              <a:t>and increase the maximum  accelerating gradient </a:t>
            </a:r>
            <a:r>
              <a:rPr lang="en-US" sz="2800" b="1" u="sng" dirty="0">
                <a:solidFill>
                  <a:srgbClr val="004C97"/>
                </a:solidFill>
              </a:rPr>
              <a:t>without disassembly and re-assembly the </a:t>
            </a:r>
            <a:r>
              <a:rPr lang="en-US" sz="2800" b="1" u="sng" dirty="0" err="1">
                <a:solidFill>
                  <a:srgbClr val="004C97"/>
                </a:solidFill>
              </a:rPr>
              <a:t>cryomodule</a:t>
            </a:r>
            <a:r>
              <a:rPr lang="en-US" sz="2800" b="1" u="sng" dirty="0">
                <a:solidFill>
                  <a:srgbClr val="004C97"/>
                </a:solidFill>
              </a:rPr>
              <a:t> at prohibitive cost</a:t>
            </a:r>
          </a:p>
        </p:txBody>
      </p:sp>
    </p:spTree>
    <p:extLst>
      <p:ext uri="{BB962C8B-B14F-4D97-AF65-F5344CB8AC3E}">
        <p14:creationId xmlns:p14="http://schemas.microsoft.com/office/powerpoint/2010/main" val="368304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Goals: Plasma processing for LCLS-II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C1CC3C2-6953-40C4-BF6C-CF6C08343B11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Martina Martinello | Gard SRF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84369"/>
              </p:ext>
            </p:extLst>
          </p:nvPr>
        </p:nvGraphicFramePr>
        <p:xfrm>
          <a:off x="9772" y="1192050"/>
          <a:ext cx="2235410" cy="1925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5410">
                  <a:extLst>
                    <a:ext uri="{9D8B030D-6E8A-4147-A177-3AD203B41FA5}">
                      <a16:colId xmlns:a16="http://schemas.microsoft.com/office/drawing/2014/main" val="11165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68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C97"/>
                          </a:solidFill>
                        </a:rPr>
                        <a:t>Applicability of SNS plasma processing to LCLS-II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38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C97"/>
                          </a:solidFill>
                        </a:rPr>
                        <a:t>Design of RF and vacuum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00905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65056"/>
              </p:ext>
            </p:extLst>
          </p:nvPr>
        </p:nvGraphicFramePr>
        <p:xfrm>
          <a:off x="9772" y="3187698"/>
          <a:ext cx="2232663" cy="1645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2663">
                  <a:extLst>
                    <a:ext uri="{9D8B030D-6E8A-4147-A177-3AD203B41FA5}">
                      <a16:colId xmlns:a16="http://schemas.microsoft.com/office/drawing/2014/main" val="111657310"/>
                    </a:ext>
                  </a:extLst>
                </a:gridCol>
              </a:tblGrid>
              <a:tr h="205384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680629"/>
                  </a:ext>
                </a:extLst>
              </a:tr>
              <a:tr h="6583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C97"/>
                          </a:solidFill>
                        </a:rPr>
                        <a:t>Plasma</a:t>
                      </a:r>
                      <a:r>
                        <a:rPr lang="en-US" sz="1800" baseline="0" dirty="0">
                          <a:solidFill>
                            <a:srgbClr val="004C97"/>
                          </a:solidFill>
                        </a:rPr>
                        <a:t> processing of 1.3 GHz single-cell cavity</a:t>
                      </a:r>
                      <a:endParaRPr lang="en-US" sz="1800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663443"/>
                  </a:ext>
                </a:extLst>
              </a:tr>
              <a:tr h="35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C97"/>
                          </a:solidFill>
                        </a:rPr>
                        <a:t>RF</a:t>
                      </a:r>
                      <a:r>
                        <a:rPr lang="en-US" sz="1800" baseline="0" dirty="0">
                          <a:solidFill>
                            <a:srgbClr val="004C97"/>
                          </a:solidFill>
                        </a:rPr>
                        <a:t> test in VTS</a:t>
                      </a:r>
                      <a:endParaRPr lang="en-US" sz="1800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009053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4681" b="13968"/>
          <a:stretch/>
        </p:blipFill>
        <p:spPr>
          <a:xfrm rot="10800000">
            <a:off x="78743" y="4896257"/>
            <a:ext cx="2174058" cy="13789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421987"/>
                  </p:ext>
                </p:extLst>
              </p:nvPr>
            </p:nvGraphicFramePr>
            <p:xfrm>
              <a:off x="2300851" y="1193167"/>
              <a:ext cx="2260206" cy="2839720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2260206">
                      <a:extLst>
                        <a:ext uri="{9D8B030D-6E8A-4147-A177-3AD203B41FA5}">
                          <a16:colId xmlns:a16="http://schemas.microsoft.com/office/drawing/2014/main" val="1116573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Goals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680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004C97"/>
                              </a:solidFill>
                            </a:rPr>
                            <a:t>Plasma ignition in 9-cells</a:t>
                          </a:r>
                          <a:r>
                            <a:rPr lang="en-US" sz="1800" baseline="0" dirty="0">
                              <a:solidFill>
                                <a:srgbClr val="004C97"/>
                              </a:solidFill>
                            </a:rPr>
                            <a:t> cavity</a:t>
                          </a:r>
                          <a:endParaRPr lang="en-US" sz="1800" dirty="0">
                            <a:solidFill>
                              <a:srgbClr val="004C97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8385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004C97"/>
                              </a:solidFill>
                            </a:rPr>
                            <a:t>Plasma</a:t>
                          </a:r>
                          <a:r>
                            <a:rPr lang="en-US" sz="1800" baseline="0" dirty="0">
                              <a:solidFill>
                                <a:srgbClr val="004C97"/>
                              </a:solidFill>
                            </a:rPr>
                            <a:t> processing and RF test of 9-cell cavities in VTS</a:t>
                          </a:r>
                          <a:endParaRPr lang="en-US" sz="1800" dirty="0">
                            <a:solidFill>
                              <a:srgbClr val="004C97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00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004C97"/>
                              </a:solidFill>
                            </a:rPr>
                            <a:t>Improve</a:t>
                          </a:r>
                          <a:r>
                            <a:rPr lang="en-US" sz="1800" baseline="0" dirty="0">
                              <a:solidFill>
                                <a:srgbClr val="004C97"/>
                              </a:solidFill>
                            </a:rPr>
                            <a:t> maximum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>
                              <a:solidFill>
                                <a:srgbClr val="004C97"/>
                              </a:solidFill>
                            </a:rPr>
                            <a:t> of field emitting cavities</a:t>
                          </a:r>
                          <a:endParaRPr lang="en-US" sz="1800" dirty="0">
                            <a:solidFill>
                              <a:srgbClr val="004C97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68831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421987"/>
                  </p:ext>
                </p:extLst>
              </p:nvPr>
            </p:nvGraphicFramePr>
            <p:xfrm>
              <a:off x="2300851" y="1193167"/>
              <a:ext cx="2260206" cy="2839720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2260206">
                      <a:extLst>
                        <a:ext uri="{9D8B030D-6E8A-4147-A177-3AD203B41FA5}">
                          <a16:colId xmlns:a16="http://schemas.microsoft.com/office/drawing/2014/main" val="1116573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Goals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68062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004C97"/>
                              </a:solidFill>
                            </a:rPr>
                            <a:t>Plasma ignition in 9-cells</a:t>
                          </a:r>
                          <a:r>
                            <a:rPr lang="en-US" sz="1800" baseline="0" dirty="0">
                              <a:solidFill>
                                <a:srgbClr val="004C97"/>
                              </a:solidFill>
                            </a:rPr>
                            <a:t> cavity</a:t>
                          </a:r>
                          <a:endParaRPr lang="en-US" sz="1800" dirty="0">
                            <a:solidFill>
                              <a:srgbClr val="004C97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838567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004C97"/>
                              </a:solidFill>
                            </a:rPr>
                            <a:t>Plasma</a:t>
                          </a:r>
                          <a:r>
                            <a:rPr lang="en-US" sz="1800" baseline="0" dirty="0">
                              <a:solidFill>
                                <a:srgbClr val="004C97"/>
                              </a:solidFill>
                            </a:rPr>
                            <a:t> processing and RF test of 9-cell cavities in VTS</a:t>
                          </a:r>
                          <a:endParaRPr lang="en-US" sz="1800" dirty="0">
                            <a:solidFill>
                              <a:srgbClr val="004C97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00905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9" t="-214667" r="-538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68831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22459" r="3259" b="9208"/>
          <a:stretch/>
        </p:blipFill>
        <p:spPr bwMode="auto">
          <a:xfrm>
            <a:off x="2597727" y="4240892"/>
            <a:ext cx="1016607" cy="20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48512"/>
              </p:ext>
            </p:extLst>
          </p:nvPr>
        </p:nvGraphicFramePr>
        <p:xfrm>
          <a:off x="4609106" y="1190894"/>
          <a:ext cx="2227986" cy="24739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27986">
                  <a:extLst>
                    <a:ext uri="{9D8B030D-6E8A-4147-A177-3AD203B41FA5}">
                      <a16:colId xmlns:a16="http://schemas.microsoft.com/office/drawing/2014/main" val="11165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68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C97"/>
                          </a:solidFill>
                        </a:rPr>
                        <a:t>Plasma processing in-situ in a </a:t>
                      </a:r>
                      <a:r>
                        <a:rPr lang="en-US" sz="1800" dirty="0" err="1">
                          <a:solidFill>
                            <a:srgbClr val="004C97"/>
                          </a:solidFill>
                        </a:rPr>
                        <a:t>cryomodule</a:t>
                      </a:r>
                      <a:r>
                        <a:rPr lang="en-US" sz="1800" dirty="0">
                          <a:solidFill>
                            <a:srgbClr val="004C97"/>
                          </a:solidFill>
                        </a:rPr>
                        <a:t>-like environment</a:t>
                      </a:r>
                      <a:r>
                        <a:rPr lang="en-US" sz="1800" baseline="0" dirty="0">
                          <a:solidFill>
                            <a:srgbClr val="004C97"/>
                          </a:solidFill>
                        </a:rPr>
                        <a:t> (HTS)</a:t>
                      </a:r>
                      <a:endParaRPr lang="en-US" sz="1800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38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C97"/>
                          </a:solidFill>
                        </a:rPr>
                        <a:t>Monitor of plasma ignition based</a:t>
                      </a:r>
                      <a:r>
                        <a:rPr lang="en-US" sz="1800" baseline="0" dirty="0">
                          <a:solidFill>
                            <a:srgbClr val="004C97"/>
                          </a:solidFill>
                        </a:rPr>
                        <a:t> on resonance shift</a:t>
                      </a:r>
                      <a:endParaRPr lang="en-US" sz="1800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009053"/>
                  </a:ext>
                </a:extLst>
              </a:tr>
            </a:tbl>
          </a:graphicData>
        </a:graphic>
      </p:graphicFrame>
      <p:pic>
        <p:nvPicPr>
          <p:cNvPr id="22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4474" r="5921"/>
          <a:stretch/>
        </p:blipFill>
        <p:spPr bwMode="auto">
          <a:xfrm>
            <a:off x="4012808" y="4237162"/>
            <a:ext cx="2121880" cy="20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931739"/>
                  </p:ext>
                </p:extLst>
              </p:nvPr>
            </p:nvGraphicFramePr>
            <p:xfrm>
              <a:off x="6876173" y="1190894"/>
              <a:ext cx="2260207" cy="1925320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2260207">
                      <a:extLst>
                        <a:ext uri="{9D8B030D-6E8A-4147-A177-3AD203B41FA5}">
                          <a16:colId xmlns:a16="http://schemas.microsoft.com/office/drawing/2014/main" val="1116573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Goals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680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004C97"/>
                              </a:solidFill>
                            </a:rPr>
                            <a:t>Plasma</a:t>
                          </a:r>
                          <a:r>
                            <a:rPr lang="en-US" sz="1800" baseline="0" dirty="0">
                              <a:solidFill>
                                <a:srgbClr val="004C97"/>
                              </a:solidFill>
                            </a:rPr>
                            <a:t> processing in-situ in LCLS-II </a:t>
                          </a:r>
                          <a:r>
                            <a:rPr lang="en-US" sz="1800" baseline="0" dirty="0" err="1">
                              <a:solidFill>
                                <a:srgbClr val="004C97"/>
                              </a:solidFill>
                            </a:rPr>
                            <a:t>cryomodules</a:t>
                          </a:r>
                          <a:endParaRPr lang="en-US" sz="1800" dirty="0">
                            <a:solidFill>
                              <a:srgbClr val="004C97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8385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004C97"/>
                              </a:solidFill>
                            </a:rPr>
                            <a:t>Improve maximum</a:t>
                          </a:r>
                          <a:r>
                            <a:rPr lang="en-US" sz="1800" baseline="0" dirty="0">
                              <a:solidFill>
                                <a:srgbClr val="004C97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>
                              <a:solidFill>
                                <a:srgbClr val="004C97"/>
                              </a:solidFill>
                            </a:rPr>
                            <a:t> of ~ 15-20 %</a:t>
                          </a:r>
                          <a:endParaRPr lang="en-US" sz="1800" dirty="0">
                            <a:solidFill>
                              <a:srgbClr val="004C97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71496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931739"/>
                  </p:ext>
                </p:extLst>
              </p:nvPr>
            </p:nvGraphicFramePr>
            <p:xfrm>
              <a:off x="6876173" y="1190894"/>
              <a:ext cx="2260207" cy="1925320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2260207">
                      <a:extLst>
                        <a:ext uri="{9D8B030D-6E8A-4147-A177-3AD203B41FA5}">
                          <a16:colId xmlns:a16="http://schemas.microsoft.com/office/drawing/2014/main" val="1116573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Goals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68062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004C97"/>
                              </a:solidFill>
                            </a:rPr>
                            <a:t>Plasma</a:t>
                          </a:r>
                          <a:r>
                            <a:rPr lang="en-US" sz="1800" baseline="0" dirty="0">
                              <a:solidFill>
                                <a:srgbClr val="004C97"/>
                              </a:solidFill>
                            </a:rPr>
                            <a:t> processing in-situ in LCLS-II </a:t>
                          </a:r>
                          <a:r>
                            <a:rPr lang="en-US" sz="1800" baseline="0" dirty="0" err="1">
                              <a:solidFill>
                                <a:srgbClr val="004C97"/>
                              </a:solidFill>
                            </a:rPr>
                            <a:t>cryomodules</a:t>
                          </a:r>
                          <a:endParaRPr lang="en-US" sz="1800" dirty="0">
                            <a:solidFill>
                              <a:srgbClr val="004C97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83856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69" t="-206667" r="-538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14963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4" name="Picture 23" descr="IMG_4178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2" t="12415" b="8815"/>
          <a:stretch/>
        </p:blipFill>
        <p:spPr>
          <a:xfrm>
            <a:off x="6385168" y="4198254"/>
            <a:ext cx="2758831" cy="209686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52" y="799426"/>
            <a:ext cx="2260207" cy="3124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00850" y="799426"/>
            <a:ext cx="2260207" cy="3124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92125" y="799426"/>
            <a:ext cx="2260207" cy="3124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76173" y="799426"/>
            <a:ext cx="2260207" cy="3124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68140" y="6297832"/>
            <a:ext cx="4975860" cy="567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Image result for fermilab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79" y="6378446"/>
            <a:ext cx="1985621" cy="4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www6.slac.stanford.edu/sites/www6.slac.stanford.edu/files/SLAC_LogoSD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14" y="6297832"/>
            <a:ext cx="1552204" cy="5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ornl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6316709"/>
            <a:ext cx="1084129" cy="5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1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Goals: Extension to other accelerators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7ABCD86-863A-45A5-8229-4F542EF6A38C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Martina Martinello | Gard SRF Meeting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0" y="832029"/>
            <a:ext cx="6609952" cy="137015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72" y="1363306"/>
            <a:ext cx="1645920" cy="3124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655692" y="1363306"/>
            <a:ext cx="1645920" cy="3124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1612" y="1363306"/>
            <a:ext cx="1645920" cy="3124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6411" y="1367116"/>
            <a:ext cx="1673535" cy="3124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827" y="840086"/>
            <a:ext cx="47000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4C97"/>
                </a:solidFill>
              </a:rPr>
              <a:t>PLASMA PROCESSING FOR LCLS-II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33007161"/>
              </p:ext>
            </p:extLst>
          </p:nvPr>
        </p:nvGraphicFramePr>
        <p:xfrm>
          <a:off x="2152" y="1790765"/>
          <a:ext cx="6627795" cy="31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1194192" y="2286000"/>
            <a:ext cx="7941994" cy="375529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12195" y="2313814"/>
            <a:ext cx="75705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4C97"/>
                </a:solidFill>
              </a:rPr>
              <a:t>PLASMA PROCESSING FOR HIGH GRADIENT MACHINES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2704" y="2821761"/>
            <a:ext cx="1645920" cy="3124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48624" y="2821761"/>
            <a:ext cx="1645920" cy="3124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03424" y="2817951"/>
            <a:ext cx="1645920" cy="3124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03103" y="3160785"/>
            <a:ext cx="7933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C97"/>
                </a:solidFill>
              </a:rPr>
              <a:t>Studying more aggressive plasma mixtures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004C9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4C97"/>
                </a:solidFill>
              </a:rPr>
              <a:t>Eliminate/Smooth metallic contaminants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4C97"/>
                </a:solidFill>
              </a:rPr>
              <a:t>Improve effectiveness of the process to all kind of field emitters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1000" dirty="0">
              <a:solidFill>
                <a:srgbClr val="004C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C97"/>
                </a:solidFill>
              </a:rPr>
              <a:t>Processing of cavities with different frequencies/shapes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4C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C97"/>
                </a:solidFill>
              </a:rPr>
              <a:t>Defining guidelines to develop plasma-processing friendly </a:t>
            </a:r>
            <a:r>
              <a:rPr lang="en-US" dirty="0" err="1">
                <a:solidFill>
                  <a:srgbClr val="004C97"/>
                </a:solidFill>
              </a:rPr>
              <a:t>cryomodule</a:t>
            </a:r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66736" y="2817951"/>
            <a:ext cx="1637040" cy="3124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12656" y="2821761"/>
            <a:ext cx="1323530" cy="3124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14356192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BDEB702-9F53-4A9B-BDC4-1396DA12BF7A}" vid="{9AEE92CE-BFBF-41FF-9C9B-3F045F671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1493</TotalTime>
  <Words>298</Words>
  <Application>Microsoft Office PowerPoint</Application>
  <PresentationFormat>On-screen Show (4:3)</PresentationFormat>
  <Paragraphs>88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Calibri</vt:lpstr>
      <vt:lpstr>Cambria Math</vt:lpstr>
      <vt:lpstr>Geneva</vt:lpstr>
      <vt:lpstr>Helvetica</vt:lpstr>
      <vt:lpstr>Symbol</vt:lpstr>
      <vt:lpstr>Wingdings</vt:lpstr>
      <vt:lpstr>Fermilab_PPT_090815</vt:lpstr>
      <vt:lpstr>PowerPoint Presentation</vt:lpstr>
      <vt:lpstr>State of the Art: Plasma Processing at SNS</vt:lpstr>
      <vt:lpstr>State of the Art: Plasma Processing at SNS</vt:lpstr>
      <vt:lpstr>Mid-Term Goals: Plasma processing for LCLS-II</vt:lpstr>
      <vt:lpstr>Long-Term Goals: Extension to other accelerators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Martinello</dc:creator>
  <cp:lastModifiedBy>Martina Martinello</cp:lastModifiedBy>
  <cp:revision>50</cp:revision>
  <cp:lastPrinted>2014-01-20T19:40:21Z</cp:lastPrinted>
  <dcterms:created xsi:type="dcterms:W3CDTF">2017-02-07T14:53:11Z</dcterms:created>
  <dcterms:modified xsi:type="dcterms:W3CDTF">2017-02-08T15:46:31Z</dcterms:modified>
</cp:coreProperties>
</file>