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18"/>
  </p:notesMasterIdLst>
  <p:sldIdLst>
    <p:sldId id="258" r:id="rId2"/>
    <p:sldId id="263" r:id="rId3"/>
    <p:sldId id="259" r:id="rId4"/>
    <p:sldId id="261" r:id="rId5"/>
    <p:sldId id="262" r:id="rId6"/>
    <p:sldId id="260" r:id="rId7"/>
    <p:sldId id="257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6" autoAdjust="0"/>
    <p:restoredTop sz="93511" autoAdjust="0"/>
  </p:normalViewPr>
  <p:slideViewPr>
    <p:cSldViewPr snapToGrid="0" showGuides="1">
      <p:cViewPr varScale="1">
        <p:scale>
          <a:sx n="74" d="100"/>
          <a:sy n="74" d="100"/>
        </p:scale>
        <p:origin x="-1308" y="-90"/>
      </p:cViewPr>
      <p:guideLst>
        <p:guide orient="horz" pos="671"/>
        <p:guide orient="horz" pos="4175"/>
        <p:guide orient="horz" pos="311"/>
        <p:guide pos="5503"/>
        <p:guide pos="317"/>
        <p:guide pos="151"/>
        <p:guide pos="55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2/10/2017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THREE IMAGES –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four images, captions and bullets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four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graph, chart or table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below to add a chart, graph, or table.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6318955"/>
            <a:ext cx="3711039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www.anl.gov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closing statement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 smtClean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 smtClean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AND CONTENT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Optional one line subhead, </a:t>
            </a:r>
            <a:r>
              <a:rPr lang="en-US" dirty="0" err="1" smtClean="0"/>
              <a:t>url</a:t>
            </a:r>
            <a:r>
              <a:rPr lang="en-US" dirty="0" smtClean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1241416"/>
            <a:ext cx="3876414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Suggested</a:t>
            </a:r>
            <a:r>
              <a:rPr lang="en-US" sz="1400" b="1" baseline="0" dirty="0" smtClean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 smtClean="0">
              <a:solidFill>
                <a:schemeClr val="bg1"/>
              </a:solidFill>
            </a:endParaRPr>
          </a:p>
          <a:p>
            <a:r>
              <a:rPr lang="en-US" sz="1400" b="1" baseline="0" dirty="0" smtClean="0">
                <a:solidFill>
                  <a:schemeClr val="bg1"/>
                </a:solidFill>
              </a:rPr>
              <a:t>WE START WITH YES.</a:t>
            </a:r>
            <a:endParaRPr lang="en-US" sz="1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B 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 cover option c 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 smtClean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 smtClean="0">
                <a:solidFill>
                  <a:srgbClr val="000000"/>
                </a:solidFill>
              </a:rPr>
              <a:t>fACILITY</a:t>
            </a:r>
            <a:r>
              <a:rPr lang="en-US" sz="1000" b="0" cap="all" dirty="0" smtClean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 smtClean="0">
                <a:solidFill>
                  <a:srgbClr val="000000"/>
                </a:solidFill>
              </a:rPr>
              <a:t>www.anl.gov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</a:t>
            </a:r>
            <a:br>
              <a:rPr lang="en-US" dirty="0" smtClean="0"/>
            </a:br>
            <a:r>
              <a:rPr lang="en-US" dirty="0" smtClean="0"/>
              <a:t>Cover option D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 then right click image and “SEND IMAGE TO BACK”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Full-frame image layout  –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one image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TWO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Three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four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with box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THREE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top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bottom HORIZONTAL</a:t>
            </a:r>
            <a:br>
              <a:rPr lang="en-US" dirty="0" smtClean="0"/>
            </a:br>
            <a:r>
              <a:rPr lang="en-US" dirty="0" smtClean="0"/>
              <a:t>WITH CAPTIONS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Headline in all caps </a:t>
            </a:r>
            <a:r>
              <a:rPr lang="en-US" dirty="0" err="1" smtClean="0"/>
              <a:t>28pt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preferred as one or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 smtClean="0"/>
              <a:t>Click to add 1st-level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69" r:id="rId18"/>
    <p:sldLayoutId id="2147483770" r:id="rId19"/>
    <p:sldLayoutId id="2147483771" r:id="rId20"/>
    <p:sldLayoutId id="2147483772" r:id="rId21"/>
    <p:sldLayoutId id="2147483761" r:id="rId22"/>
    <p:sldLayoutId id="2147483762" r:id="rId23"/>
    <p:sldLayoutId id="2147483763" r:id="rId24"/>
    <p:sldLayoutId id="2147483765" r:id="rId25"/>
    <p:sldLayoutId id="2147483766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Topic: Ancillary Systems for future accelerators</a:t>
            </a:r>
            <a:endParaRPr lang="en-US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drhgfdjhngngfmhgmghmghjmghfmf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Mike Kelly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GARD/SRF </a:t>
            </a:r>
            <a:r>
              <a:rPr lang="en-US" dirty="0"/>
              <a:t>workshop, Round Table </a:t>
            </a:r>
            <a:r>
              <a:rPr lang="en-US" dirty="0" smtClean="0"/>
              <a:t>discussion</a:t>
            </a:r>
          </a:p>
          <a:p>
            <a:r>
              <a:rPr lang="en-US" dirty="0"/>
              <a:t>Feb 9-10,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6861"/>
            <a:ext cx="8372901" cy="4422776"/>
          </a:xfrm>
        </p:spPr>
        <p:txBody>
          <a:bodyPr/>
          <a:lstStyle/>
          <a:p>
            <a:r>
              <a:rPr lang="en-US" dirty="0" smtClean="0"/>
              <a:t>Like everything else </a:t>
            </a:r>
            <a:r>
              <a:rPr lang="en-US" dirty="0" smtClean="0">
                <a:sym typeface="Wingdings" panose="05000000000000000000" pitchFamily="2" charset="2"/>
              </a:rPr>
              <a:t> Must be driven by the right people, must engage the right industry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Cost savings/performance gains possible by improvements in subsystems alone is worth pursuing</a:t>
            </a:r>
          </a:p>
          <a:p>
            <a:pPr lvl="1"/>
            <a:r>
              <a:rPr lang="en-US" dirty="0" smtClean="0"/>
              <a:t>A moderate (few $M) development to bring to the community fairly complete set of ‘catalog </a:t>
            </a:r>
            <a:r>
              <a:rPr lang="en-US" dirty="0" err="1" smtClean="0"/>
              <a:t>rf</a:t>
            </a:r>
            <a:r>
              <a:rPr lang="en-US" dirty="0" smtClean="0"/>
              <a:t> windows’ could make an excellent contribution to the field and pay back very quickly</a:t>
            </a:r>
          </a:p>
          <a:p>
            <a:pPr lvl="1"/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ubsystem improvements taken alone will fall into the category of evolutionary change</a:t>
            </a:r>
          </a:p>
          <a:p>
            <a:endParaRPr lang="en-US" dirty="0"/>
          </a:p>
          <a:p>
            <a:r>
              <a:rPr lang="en-US" b="1" i="1" dirty="0" smtClean="0"/>
              <a:t>HOWEVER</a:t>
            </a:r>
            <a:r>
              <a:rPr lang="en-US" dirty="0" smtClean="0"/>
              <a:t>, it is really new cavity technologies that will drastically change subsystem design (i.e. optimal frequencies will change, cavity and subsystem sizes will change) </a:t>
            </a:r>
            <a:r>
              <a:rPr lang="en-US" dirty="0" smtClean="0">
                <a:sym typeface="Wingdings" panose="05000000000000000000" pitchFamily="2" charset="2"/>
              </a:rPr>
              <a:t> revolutionary change possible due to major reductions in physical size  I have some pointed comments this…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9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Implications of emerging technologies (especially for ion </a:t>
            </a:r>
            <a:r>
              <a:rPr lang="en-US" dirty="0" err="1" smtClean="0"/>
              <a:t>linacs</a:t>
            </a:r>
            <a:r>
              <a:rPr lang="en-US" dirty="0" smtClean="0"/>
              <a:t> and intensity frontier)</a:t>
            </a:r>
            <a:endParaRPr lang="en-US" dirty="0"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drhgfdjhngngfmhgmghmghjmghfmf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Mike Kelly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GARD/SRF </a:t>
            </a:r>
            <a:r>
              <a:rPr lang="en-US" dirty="0"/>
              <a:t>workshop, Round Table </a:t>
            </a:r>
            <a:r>
              <a:rPr lang="en-US" dirty="0" smtClean="0"/>
              <a:t>discussion</a:t>
            </a:r>
          </a:p>
          <a:p>
            <a:r>
              <a:rPr lang="en-US" dirty="0"/>
              <a:t>Feb 9-10,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2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principle of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peak</a:t>
            </a:r>
            <a:r>
              <a:rPr lang="en-US" dirty="0" smtClean="0"/>
              <a:t>&gt;100 </a:t>
            </a:r>
            <a:r>
              <a:rPr lang="en-US" dirty="0" smtClean="0"/>
              <a:t>MV/m in production cavities using standard HPR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r="17365"/>
          <a:stretch/>
        </p:blipFill>
        <p:spPr>
          <a:xfrm>
            <a:off x="546852" y="1190635"/>
            <a:ext cx="7966083" cy="5301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4884" y="3629241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Zack Conway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7138"/>
            <a:ext cx="8372901" cy="828948"/>
          </a:xfrm>
        </p:spPr>
        <p:txBody>
          <a:bodyPr/>
          <a:lstStyle/>
          <a:p>
            <a:r>
              <a:rPr lang="en-US" dirty="0" smtClean="0"/>
              <a:t>Suppose we had N</a:t>
            </a:r>
            <a:r>
              <a:rPr lang="en-US" cap="none" dirty="0" smtClean="0"/>
              <a:t>b</a:t>
            </a:r>
            <a:r>
              <a:rPr lang="en-US" baseline="-25000" dirty="0" smtClean="0"/>
              <a:t>3</a:t>
            </a:r>
            <a:r>
              <a:rPr lang="en-US" dirty="0" smtClean="0"/>
              <a:t>S</a:t>
            </a:r>
            <a:r>
              <a:rPr lang="en-US" cap="none" dirty="0" smtClean="0"/>
              <a:t>n</a:t>
            </a:r>
            <a:r>
              <a:rPr lang="en-US" dirty="0" smtClean="0"/>
              <a:t> cavities providing  “2k Quality Factor” at 4.5 K and reaching B</a:t>
            </a:r>
            <a:r>
              <a:rPr lang="en-US" baseline="-25000" dirty="0" smtClean="0"/>
              <a:t>p</a:t>
            </a:r>
            <a:r>
              <a:rPr lang="en-US" dirty="0" smtClean="0"/>
              <a:t>~80 </a:t>
            </a:r>
            <a:r>
              <a:rPr lang="en-US" cap="none" dirty="0" err="1" smtClean="0"/>
              <a:t>m</a:t>
            </a:r>
            <a:r>
              <a:rPr lang="en-US" dirty="0" err="1" smtClean="0"/>
              <a:t>T</a:t>
            </a:r>
            <a:r>
              <a:rPr lang="en-US" dirty="0" smtClean="0"/>
              <a:t> (should Not be 20 years)?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0638" y="1431132"/>
            <a:ext cx="8580234" cy="264392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0638" y="1658734"/>
            <a:ext cx="8372901" cy="4422776"/>
          </a:xfrm>
        </p:spPr>
        <p:txBody>
          <a:bodyPr/>
          <a:lstStyle/>
          <a:p>
            <a:r>
              <a:rPr lang="en-US" sz="2400" dirty="0" smtClean="0"/>
              <a:t>Present ion </a:t>
            </a:r>
            <a:r>
              <a:rPr lang="en-US" sz="2400" dirty="0" err="1" smtClean="0"/>
              <a:t>linacs</a:t>
            </a:r>
            <a:r>
              <a:rPr lang="en-US" sz="2400" dirty="0" smtClean="0"/>
              <a:t> start at ~100 MHz, 4.5 K </a:t>
            </a:r>
            <a:r>
              <a:rPr lang="en-US" sz="2400" dirty="0" smtClean="0">
                <a:sym typeface="Wingdings" panose="05000000000000000000" pitchFamily="2" charset="2"/>
              </a:rPr>
              <a:t> large accelerating gaps, low </a:t>
            </a:r>
            <a:r>
              <a:rPr lang="en-US" sz="2400" dirty="0" err="1" smtClean="0">
                <a:sym typeface="Wingdings" panose="05000000000000000000" pitchFamily="2" charset="2"/>
              </a:rPr>
              <a:t>Rs</a:t>
            </a:r>
            <a:r>
              <a:rPr lang="en-US" sz="2400" dirty="0" smtClean="0">
                <a:sym typeface="Wingdings" panose="05000000000000000000" pitchFamily="2" charset="2"/>
              </a:rPr>
              <a:t>, but very costly several x $100K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We don’t want to ‘coat’ this kind of cavity; </a:t>
            </a:r>
            <a:r>
              <a:rPr lang="en-US" sz="24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Rs</a:t>
            </a:r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already pretty low at 4.5 K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At f=400 MHz and 4.5 K, </a:t>
            </a:r>
            <a:r>
              <a:rPr lang="en-US" sz="2400" dirty="0" err="1" smtClean="0"/>
              <a:t>Rs</a:t>
            </a:r>
            <a:r>
              <a:rPr lang="en-US" sz="2400" dirty="0" smtClean="0"/>
              <a:t> of 60 </a:t>
            </a:r>
            <a:r>
              <a:rPr lang="en-US" sz="2400" dirty="0" err="1" smtClean="0"/>
              <a:t>n</a:t>
            </a:r>
            <a:r>
              <a:rPr lang="en-US" sz="2400" dirty="0" err="1" smtClean="0">
                <a:latin typeface="Symbol" panose="05050102010706020507" pitchFamily="18" charset="2"/>
              </a:rPr>
              <a:t>W</a:t>
            </a:r>
            <a:r>
              <a:rPr lang="en-US" sz="2400" dirty="0" smtClean="0">
                <a:latin typeface="Symbol" panose="05050102010706020507" pitchFamily="18" charset="2"/>
              </a:rPr>
              <a:t> </a:t>
            </a:r>
            <a:r>
              <a:rPr lang="en-US" sz="2400" dirty="0" smtClean="0">
                <a:latin typeface="+mj-lt"/>
              </a:rPr>
              <a:t>(</a:t>
            </a:r>
            <a:r>
              <a:rPr lang="en-US" sz="2400" dirty="0" err="1" smtClean="0">
                <a:latin typeface="+mj-lt"/>
              </a:rPr>
              <a:t>Nb</a:t>
            </a:r>
            <a:r>
              <a:rPr lang="en-US" sz="2400" dirty="0" smtClean="0">
                <a:latin typeface="+mj-lt"/>
              </a:rPr>
              <a:t>) </a:t>
            </a:r>
            <a:r>
              <a:rPr lang="en-US" sz="2400" dirty="0" smtClean="0">
                <a:sym typeface="Wingdings" panose="05000000000000000000" pitchFamily="2" charset="2"/>
              </a:rPr>
              <a:t> 6 </a:t>
            </a:r>
            <a:r>
              <a:rPr lang="en-US" sz="2400" dirty="0" err="1" smtClean="0">
                <a:sym typeface="Wingdings" panose="05000000000000000000" pitchFamily="2" charset="2"/>
              </a:rPr>
              <a:t>n</a:t>
            </a:r>
            <a:r>
              <a:rPr lang="en-US" sz="2400" dirty="0" err="1" smtClean="0">
                <a:latin typeface="Symbol" panose="05050102010706020507" pitchFamily="18" charset="2"/>
              </a:rPr>
              <a:t>W</a:t>
            </a:r>
            <a:r>
              <a:rPr lang="en-US" sz="2400" dirty="0"/>
              <a:t> (</a:t>
            </a:r>
            <a:r>
              <a:rPr lang="en-US" sz="2400" dirty="0" smtClean="0"/>
              <a:t>Nb3Sn) </a:t>
            </a:r>
            <a:endParaRPr lang="en-US" sz="2400" dirty="0" smtClean="0">
              <a:latin typeface="Symbol" panose="05050102010706020507" pitchFamily="18" charset="2"/>
            </a:endParaRPr>
          </a:p>
          <a:p>
            <a:endParaRPr lang="en-US" sz="2400" dirty="0">
              <a:latin typeface="Symbol" panose="05050102010706020507" pitchFamily="18" charset="2"/>
            </a:endParaRPr>
          </a:p>
          <a:p>
            <a:r>
              <a:rPr lang="en-US" sz="2400" b="1" i="1" dirty="0" smtClean="0">
                <a:latin typeface="+mj-lt"/>
              </a:rPr>
              <a:t>So what?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b="1" i="1" dirty="0" smtClean="0">
                <a:latin typeface="+mj-lt"/>
              </a:rPr>
              <a:t>So, this would radically change the way ion </a:t>
            </a:r>
            <a:r>
              <a:rPr lang="en-US" sz="2400" b="1" i="1" dirty="0" err="1" smtClean="0">
                <a:latin typeface="+mj-lt"/>
              </a:rPr>
              <a:t>linacs</a:t>
            </a:r>
            <a:r>
              <a:rPr lang="en-US" sz="2400" b="1" i="1" dirty="0" smtClean="0">
                <a:latin typeface="+mj-lt"/>
              </a:rPr>
              <a:t> are built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0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Ion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r>
              <a:rPr lang="en-US" dirty="0" err="1" smtClean="0"/>
              <a:t>cryomodules</a:t>
            </a:r>
            <a:r>
              <a:rPr lang="en-US" dirty="0" smtClean="0"/>
              <a:t> are enormous in all dimensions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9" y="1097196"/>
            <a:ext cx="7911050" cy="334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92" y="4587902"/>
            <a:ext cx="673186" cy="184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205" y="2693713"/>
            <a:ext cx="688655" cy="110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98" y="5052512"/>
            <a:ext cx="171905" cy="2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58212" y="3800139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~100 MHz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5555" y="5266826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~400 MHz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585071" y="4258675"/>
            <a:ext cx="6015789" cy="1583369"/>
          </a:xfrm>
        </p:spPr>
        <p:txBody>
          <a:bodyPr/>
          <a:lstStyle/>
          <a:p>
            <a:r>
              <a:rPr lang="en-US" dirty="0" smtClean="0"/>
              <a:t>At 400 MHz, each cavity would provide only ¼ voltage of lower frequency device </a:t>
            </a:r>
            <a:r>
              <a:rPr lang="en-US" dirty="0" smtClean="0">
                <a:sym typeface="Wingdings" panose="05000000000000000000" pitchFamily="2" charset="2"/>
              </a:rPr>
              <a:t> it will require 4X more cavities</a:t>
            </a:r>
          </a:p>
          <a:p>
            <a:r>
              <a:rPr lang="en-US" b="1" i="1" dirty="0" smtClean="0">
                <a:sym typeface="Wingdings" panose="05000000000000000000" pitchFamily="2" charset="2"/>
              </a:rPr>
              <a:t>However</a:t>
            </a:r>
            <a:r>
              <a:rPr lang="en-US" dirty="0" smtClean="0">
                <a:sym typeface="Wingdings" panose="05000000000000000000" pitchFamily="2" charset="2"/>
              </a:rPr>
              <a:t>, both transverse dimensions reduce by ~4X, volume ~16X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Huge reduction in materials, manpower, ease of almost every aspect of fabrication, cleaning (will not be 16X reduction in cost, but would be several times)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endParaRPr lang="en-US" sz="2400" dirty="0" smtClean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4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74926" y="1222790"/>
            <a:ext cx="8372901" cy="442277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(Step back) Study fundamental and practical implications of new materials (How should we build </a:t>
            </a:r>
            <a:r>
              <a:rPr lang="en-US" sz="2400" dirty="0" err="1" smtClean="0"/>
              <a:t>linacs</a:t>
            </a:r>
            <a:r>
              <a:rPr lang="en-US" sz="2400" dirty="0" smtClean="0"/>
              <a:t> with </a:t>
            </a:r>
            <a:r>
              <a:rPr lang="en-US" sz="2400" i="1" dirty="0" smtClean="0"/>
              <a:t>e.g. </a:t>
            </a:r>
            <a:r>
              <a:rPr lang="en-US" sz="2400" dirty="0" smtClean="0"/>
              <a:t>Nb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Sn </a:t>
            </a:r>
            <a:r>
              <a:rPr lang="en-US" sz="2400" dirty="0" smtClean="0">
                <a:sym typeface="Wingdings" panose="05000000000000000000" pitchFamily="2" charset="2"/>
              </a:rPr>
              <a:t> We don’t want to just coat the cavities we have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j-lt"/>
                <a:sym typeface="Wingdings" panose="05000000000000000000" pitchFamily="2" charset="2"/>
              </a:rPr>
              <a:t>Build a (higher frequency ion </a:t>
            </a:r>
            <a:r>
              <a:rPr lang="en-US" sz="2400" dirty="0" err="1" smtClean="0">
                <a:latin typeface="+mj-lt"/>
                <a:sym typeface="Wingdings" panose="05000000000000000000" pitchFamily="2" charset="2"/>
              </a:rPr>
              <a:t>linac</a:t>
            </a:r>
            <a:r>
              <a:rPr lang="en-US" sz="2400" dirty="0" smtClean="0">
                <a:latin typeface="+mj-lt"/>
                <a:sym typeface="Wingdings" panose="05000000000000000000" pitchFamily="2" charset="2"/>
              </a:rPr>
              <a:t>) accelerating cavity with considerations from (1.)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j-lt"/>
                <a:sym typeface="Wingdings" panose="05000000000000000000" pitchFamily="2" charset="2"/>
              </a:rPr>
              <a:t>Scalability</a:t>
            </a:r>
          </a:p>
          <a:p>
            <a:pPr marL="804862" lvl="1" indent="-457200"/>
            <a:r>
              <a:rPr lang="en-US" sz="2400" dirty="0" smtClean="0">
                <a:latin typeface="+mj-lt"/>
                <a:sym typeface="Wingdings" panose="05000000000000000000" pitchFamily="2" charset="2"/>
              </a:rPr>
              <a:t>Is there a way to get away from the  few x $100K per cavity model?</a:t>
            </a:r>
          </a:p>
          <a:p>
            <a:pPr marL="804862" lvl="1" indent="-457200"/>
            <a:r>
              <a:rPr lang="en-US" sz="2400" dirty="0" smtClean="0">
                <a:latin typeface="+mj-lt"/>
                <a:sym typeface="Wingdings" panose="05000000000000000000" pitchFamily="2" charset="2"/>
              </a:rPr>
              <a:t>Can we reduce the unit cost by ~10 for these smaller structures?</a:t>
            </a:r>
          </a:p>
          <a:p>
            <a:pPr marL="347662" lvl="1" indent="0">
              <a:buNone/>
            </a:pPr>
            <a:endParaRPr lang="en-US" sz="2400" dirty="0" smtClean="0">
              <a:latin typeface="+mj-lt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 smtClean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14" y="4859838"/>
            <a:ext cx="673186" cy="184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85" y="5467360"/>
            <a:ext cx="171905" cy="2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516" y="5443544"/>
            <a:ext cx="171905" cy="2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18" y="5419730"/>
            <a:ext cx="171905" cy="2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49" y="5395913"/>
            <a:ext cx="171905" cy="2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91" y="5368744"/>
            <a:ext cx="171905" cy="2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44" y="5347855"/>
            <a:ext cx="171905" cy="2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0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16" y="1589652"/>
            <a:ext cx="5180739" cy="455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0414"/>
            <a:ext cx="8372901" cy="828948"/>
          </a:xfrm>
        </p:spPr>
        <p:txBody>
          <a:bodyPr/>
          <a:lstStyle/>
          <a:p>
            <a:r>
              <a:rPr lang="en-US" dirty="0" smtClean="0"/>
              <a:t>The APS-U 1.4 GH</a:t>
            </a:r>
            <a:r>
              <a:rPr lang="en-US" cap="none" dirty="0" smtClean="0"/>
              <a:t>z</a:t>
            </a:r>
            <a:r>
              <a:rPr lang="en-US" dirty="0" smtClean="0"/>
              <a:t> Bunch Lengthening cavity is an Excellent opportunity to put n</a:t>
            </a:r>
            <a:r>
              <a:rPr lang="en-US" cap="none" dirty="0" smtClean="0"/>
              <a:t>b</a:t>
            </a:r>
            <a:r>
              <a:rPr lang="en-US" baseline="-25000" dirty="0" smtClean="0"/>
              <a:t>3</a:t>
            </a:r>
            <a:r>
              <a:rPr lang="en-US" dirty="0" smtClean="0"/>
              <a:t>s</a:t>
            </a:r>
            <a:r>
              <a:rPr lang="en-US" cap="none" dirty="0" smtClean="0"/>
              <a:t>n</a:t>
            </a:r>
            <a:r>
              <a:rPr lang="en-US" dirty="0" smtClean="0"/>
              <a:t> to practical use right now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171363" y="5818838"/>
            <a:ext cx="1071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000000"/>
                </a:solidFill>
              </a:rPr>
              <a:t>‘RF’ Gate Valve</a:t>
            </a:r>
            <a:endParaRPr lang="en-US" altLang="en-US" sz="1400" dirty="0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962209" y="5234234"/>
            <a:ext cx="1071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000000"/>
                </a:solidFill>
              </a:rPr>
              <a:t>‘RF’ Gate Valve</a:t>
            </a:r>
            <a:endParaRPr lang="en-US" altLang="en-US" sz="1400" dirty="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630018" y="5573199"/>
            <a:ext cx="1071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000000"/>
                </a:solidFill>
              </a:rPr>
              <a:t>Cavity</a:t>
            </a:r>
            <a:endParaRPr lang="en-US" altLang="en-US" sz="1400" dirty="0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2159528" y="4519483"/>
            <a:ext cx="1071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000000"/>
                </a:solidFill>
              </a:rPr>
              <a:t>Tuner</a:t>
            </a:r>
            <a:endParaRPr lang="en-US" altLang="en-US" sz="1400" dirty="0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066963" y="5465249"/>
            <a:ext cx="1071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000000"/>
                </a:solidFill>
              </a:rPr>
              <a:t>Coupler</a:t>
            </a:r>
            <a:endParaRPr lang="en-US" altLang="en-US" sz="1400" dirty="0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 bwMode="auto">
          <a:xfrm flipV="1">
            <a:off x="2695310" y="4528963"/>
            <a:ext cx="535781" cy="298495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3165799" y="4320662"/>
            <a:ext cx="520164" cy="1252537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>
            <a:stCxn id="11" idx="0"/>
          </p:cNvCxnSpPr>
          <p:nvPr/>
        </p:nvCxnSpPr>
        <p:spPr bwMode="auto">
          <a:xfrm flipH="1" flipV="1">
            <a:off x="4066963" y="4946930"/>
            <a:ext cx="535781" cy="518319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1022138" y="1686999"/>
            <a:ext cx="4797425" cy="188913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2808869" y="1437326"/>
            <a:ext cx="100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00"/>
                </a:solidFill>
              </a:rPr>
              <a:t>2 meter</a:t>
            </a:r>
            <a:endParaRPr lang="en-US" altLang="en-US" dirty="0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55413" y="4506399"/>
            <a:ext cx="1073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>
                <a:solidFill>
                  <a:srgbClr val="000000"/>
                </a:solidFill>
              </a:rPr>
              <a:t>HOM damper</a:t>
            </a:r>
            <a:endParaRPr lang="en-US" altLang="en-US" sz="140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1091988" y="4320662"/>
            <a:ext cx="286041" cy="19843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11" y="1761109"/>
            <a:ext cx="2477067" cy="43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7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needs for future accelerators?; what drives cost?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Content Placeholder 5" descr="NSACI_Final_Report_Charge1_pagenumb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853" y="3901739"/>
            <a:ext cx="1861457" cy="24085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8" descr="NSACI_II_Report-II_pagenum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3191" y="3908852"/>
            <a:ext cx="1855961" cy="24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57" y="1410498"/>
            <a:ext cx="1877738" cy="242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369182" y="1101123"/>
            <a:ext cx="4671690" cy="264392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Directions</a:t>
            </a:r>
          </a:p>
          <a:p>
            <a:r>
              <a:rPr lang="en-US" sz="1600" dirty="0" smtClean="0"/>
              <a:t>Moderately-high (&gt;10 mA) to very high-intensity (~several Ampere) beams</a:t>
            </a:r>
          </a:p>
          <a:p>
            <a:r>
              <a:rPr lang="en-US" sz="1600" dirty="0" smtClean="0"/>
              <a:t>(Mostly) CW operation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I assert the cost drivers are:</a:t>
            </a:r>
          </a:p>
          <a:p>
            <a:r>
              <a:rPr lang="en-US" sz="1600" dirty="0" smtClean="0"/>
              <a:t>Uniqueness of each component </a:t>
            </a:r>
            <a:r>
              <a:rPr lang="en-US" sz="1600" dirty="0" smtClean="0">
                <a:sym typeface="Wingdings" panose="05000000000000000000" pitchFamily="2" charset="2"/>
              </a:rPr>
              <a:t> lots of man hours</a:t>
            </a:r>
            <a:endParaRPr lang="en-US" sz="1600" dirty="0" smtClean="0"/>
          </a:p>
          <a:p>
            <a:r>
              <a:rPr lang="en-US" sz="1600" dirty="0" smtClean="0"/>
              <a:t>Physical size </a:t>
            </a:r>
            <a:r>
              <a:rPr lang="en-US" sz="1600" dirty="0" smtClean="0">
                <a:sym typeface="Wingdings" panose="05000000000000000000" pitchFamily="2" charset="2"/>
              </a:rPr>
              <a:t> cavities, modules, subsystems are large</a:t>
            </a:r>
            <a:endParaRPr lang="en-US" sz="1600" dirty="0" smtClean="0"/>
          </a:p>
          <a:p>
            <a:r>
              <a:rPr lang="en-US" sz="1600" dirty="0" smtClean="0"/>
              <a:t>Touch labor </a:t>
            </a:r>
            <a:r>
              <a:rPr lang="en-US" sz="1600" dirty="0" smtClean="0">
                <a:sym typeface="Wingdings" panose="05000000000000000000" pitchFamily="2" charset="2"/>
              </a:rPr>
              <a:t> more man hours</a:t>
            </a:r>
            <a:endParaRPr lang="en-US" sz="1600" dirty="0" smtClean="0"/>
          </a:p>
          <a:p>
            <a:r>
              <a:rPr lang="en-US" sz="1600" dirty="0" smtClean="0"/>
              <a:t>Materials/technology </a:t>
            </a:r>
            <a:r>
              <a:rPr lang="en-US" sz="1600" b="1" i="1" dirty="0" smtClean="0"/>
              <a:t>for ancillaries</a:t>
            </a:r>
            <a:r>
              <a:rPr lang="en-US" sz="1600" dirty="0" smtClean="0"/>
              <a:t> is important, but does not have cost implications as bullets 1,2,3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My perspective</a:t>
            </a:r>
          </a:p>
          <a:p>
            <a:r>
              <a:rPr lang="en-US" sz="1600" dirty="0" smtClean="0"/>
              <a:t>ATLAS, FRIB, PIP-II, ILC/APS-U</a:t>
            </a:r>
          </a:p>
          <a:p>
            <a:r>
              <a:rPr lang="en-US" sz="1600" dirty="0" smtClean="0"/>
              <a:t>High-intensity multi-ion driver for isotope production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03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‘Moderately’ high-power coupler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ATLAS 4 kW CW Variable Couplers for 72 MHz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782" y="1446151"/>
            <a:ext cx="3709566" cy="494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83" y="1446152"/>
            <a:ext cx="4682003" cy="318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53912" y="5644528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$1.5K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75093" y="5341294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$3.3K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76982" y="4962012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$5.5K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68745" y="1993077"/>
            <a:ext cx="800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$5.4K</a:t>
            </a:r>
            <a:endParaRPr lang="en-US" b="1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09383" y="4685334"/>
            <a:ext cx="5049825" cy="15959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Primary point: costs dominated by development/testing</a:t>
            </a:r>
          </a:p>
          <a:p>
            <a:r>
              <a:rPr lang="en-US" dirty="0" smtClean="0"/>
              <a:t>M&amp;S, materials, plating </a:t>
            </a:r>
            <a:r>
              <a:rPr lang="en-US" dirty="0" smtClean="0">
                <a:sym typeface="Wingdings" panose="05000000000000000000" pitchFamily="2" charset="2"/>
              </a:rPr>
              <a:t> $16k/unit</a:t>
            </a:r>
          </a:p>
          <a:p>
            <a:pPr lvl="1"/>
            <a:r>
              <a:rPr lang="en-US" b="1" i="1" dirty="0" smtClean="0">
                <a:sym typeface="Wingdings" panose="05000000000000000000" pitchFamily="2" charset="2"/>
              </a:rPr>
              <a:t>$112k/module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Initial Development 1.5 FTE, Fabrication 0.5 FTE, Testing/Qualification 0.5 FTE</a:t>
            </a:r>
          </a:p>
          <a:p>
            <a:pPr lvl="1"/>
            <a:r>
              <a:rPr lang="en-US" b="1" dirty="0" smtClean="0">
                <a:sym typeface="Wingdings" panose="05000000000000000000" pitchFamily="2" charset="2"/>
              </a:rPr>
              <a:t>~$900k</a:t>
            </a:r>
            <a:endParaRPr lang="en-US" b="1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59208" y="1531412"/>
            <a:ext cx="133034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UNIT COSTS based on 8 FY17 $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49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Quantity ~100 FRIB </a:t>
            </a:r>
            <a:r>
              <a:rPr lang="en-US" dirty="0"/>
              <a:t>4 kW CW </a:t>
            </a:r>
            <a:r>
              <a:rPr lang="en-US" dirty="0" smtClean="0"/>
              <a:t>Adjustable </a:t>
            </a:r>
            <a:r>
              <a:rPr lang="en-US" dirty="0"/>
              <a:t>Couplers for </a:t>
            </a:r>
            <a:r>
              <a:rPr lang="en-US" dirty="0" smtClean="0"/>
              <a:t>80 </a:t>
            </a:r>
            <a:r>
              <a:rPr lang="en-US" dirty="0"/>
              <a:t>MHz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5" y="1667353"/>
            <a:ext cx="3454574" cy="293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93" y="1743170"/>
            <a:ext cx="4892948" cy="286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‘Moderately’ high-power coupler for FRIB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5010" y="4709291"/>
            <a:ext cx="8518358" cy="159597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Primary point: Even on quite large projects manpower/touch labor is substantial</a:t>
            </a:r>
          </a:p>
          <a:p>
            <a:r>
              <a:rPr lang="en-US" dirty="0" smtClean="0"/>
              <a:t>M&amp;S, materials, plating </a:t>
            </a:r>
            <a:r>
              <a:rPr lang="en-US" dirty="0" smtClean="0">
                <a:sym typeface="Wingdings" panose="05000000000000000000" pitchFamily="2" charset="2"/>
              </a:rPr>
              <a:t> my assumption $12k/unit</a:t>
            </a:r>
          </a:p>
          <a:p>
            <a:pPr lvl="1"/>
            <a:r>
              <a:rPr lang="en-US" b="1" i="1" dirty="0" smtClean="0">
                <a:sym typeface="Wingdings" panose="05000000000000000000" pitchFamily="2" charset="2"/>
              </a:rPr>
              <a:t>$1.2M </a:t>
            </a:r>
            <a:r>
              <a:rPr lang="en-US" dirty="0" smtClean="0">
                <a:sym typeface="Wingdings" panose="05000000000000000000" pitchFamily="2" charset="2"/>
              </a:rPr>
              <a:t>total (this is my WAG)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Initial Development </a:t>
            </a:r>
            <a:r>
              <a:rPr lang="en-US" dirty="0">
                <a:sym typeface="Wingdings" panose="05000000000000000000" pitchFamily="2" charset="2"/>
              </a:rPr>
              <a:t>1</a:t>
            </a:r>
            <a:r>
              <a:rPr lang="en-US" dirty="0" smtClean="0">
                <a:sym typeface="Wingdings" panose="05000000000000000000" pitchFamily="2" charset="2"/>
              </a:rPr>
              <a:t> FTE-year, Fabrication </a:t>
            </a:r>
            <a:r>
              <a:rPr lang="en-US" dirty="0">
                <a:sym typeface="Wingdings" panose="05000000000000000000" pitchFamily="2" charset="2"/>
              </a:rPr>
              <a:t>1</a:t>
            </a:r>
            <a:r>
              <a:rPr lang="en-US" dirty="0" smtClean="0">
                <a:sym typeface="Wingdings" panose="05000000000000000000" pitchFamily="2" charset="2"/>
              </a:rPr>
              <a:t> FTE-year, Testing/Qualification 2 FTE-year</a:t>
            </a:r>
          </a:p>
          <a:p>
            <a:pPr lvl="1"/>
            <a:r>
              <a:rPr lang="en-US" b="1" dirty="0" smtClean="0">
                <a:sym typeface="Wingdings" panose="05000000000000000000" pitchFamily="2" charset="2"/>
              </a:rPr>
              <a:t>~$1M (does not include all qualification that FRIB may still need to do)</a:t>
            </a: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4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325" y="-53202"/>
            <a:ext cx="8372901" cy="828948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oupler for pip-ii </a:t>
            </a:r>
            <a:r>
              <a:rPr lang="en-US" dirty="0" err="1" smtClean="0"/>
              <a:t>hwr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199" y="797489"/>
            <a:ext cx="5785471" cy="701303"/>
          </a:xfrm>
        </p:spPr>
        <p:txBody>
          <a:bodyPr/>
          <a:lstStyle/>
          <a:p>
            <a:r>
              <a:rPr lang="en-US" dirty="0" smtClean="0"/>
              <a:t>All new components (re-do all design analysis even though mostly scaled from ATLAS design)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5" y="2132205"/>
            <a:ext cx="5759911" cy="43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21" y="2436988"/>
            <a:ext cx="2594467" cy="194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45" y="4494389"/>
            <a:ext cx="2604543" cy="19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27" y="430022"/>
            <a:ext cx="2570087" cy="19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60" y="1560668"/>
            <a:ext cx="1764116" cy="213130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64277" y="1395405"/>
            <a:ext cx="1734224" cy="672714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M&amp;S ~$400 K</a:t>
            </a:r>
          </a:p>
          <a:p>
            <a:pPr marL="0" indent="0">
              <a:buNone/>
            </a:pPr>
            <a:r>
              <a:rPr lang="en-US" b="1" dirty="0" smtClean="0"/>
              <a:t>Effort ~$1M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5" y="973142"/>
            <a:ext cx="2833124" cy="565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737"/>
            <a:ext cx="8372901" cy="828948"/>
          </a:xfrm>
        </p:spPr>
        <p:txBody>
          <a:bodyPr/>
          <a:lstStyle/>
          <a:p>
            <a:r>
              <a:rPr lang="en-US" dirty="0" smtClean="0"/>
              <a:t>1.4 (1.3) </a:t>
            </a:r>
            <a:r>
              <a:rPr lang="en-US" dirty="0" err="1" smtClean="0"/>
              <a:t>gh</a:t>
            </a:r>
            <a:r>
              <a:rPr lang="en-US" cap="none" dirty="0" err="1" smtClean="0"/>
              <a:t>z</a:t>
            </a:r>
            <a:r>
              <a:rPr lang="en-US" dirty="0" smtClean="0"/>
              <a:t> 20 kW CW coupler for APS-U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86" y="3151447"/>
            <a:ext cx="3168852" cy="323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38" y="2996027"/>
            <a:ext cx="2257567" cy="33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910393" y="1217202"/>
            <a:ext cx="5049825" cy="79798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ym typeface="Wingdings" panose="05000000000000000000" pitchFamily="2" charset="2"/>
              </a:rPr>
              <a:t>M&amp;S cost </a:t>
            </a:r>
            <a:r>
              <a:rPr lang="en-US" b="1" dirty="0" smtClean="0">
                <a:sym typeface="Wingdings" panose="05000000000000000000" pitchFamily="2" charset="2"/>
              </a:rPr>
              <a:t>~$80K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Effort: 2 FTE-year (more to come) </a:t>
            </a:r>
            <a:r>
              <a:rPr lang="en-US" b="1" dirty="0" smtClean="0">
                <a:sym typeface="Wingdings" panose="05000000000000000000" pitchFamily="2" charset="2"/>
              </a:rPr>
              <a:t>~$500K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Again, all new design, development effort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200" y="641013"/>
            <a:ext cx="5691076" cy="701303"/>
          </a:xfrm>
        </p:spPr>
        <p:txBody>
          <a:bodyPr/>
          <a:lstStyle/>
          <a:p>
            <a:r>
              <a:rPr lang="en-US" dirty="0" smtClean="0"/>
              <a:t>(Tested to 18 kW CW)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Touch Labor for complex components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C:\Users\mkelly\Documents\photos\CouplerBellows\2012-10-15_16-09-44_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11" y="1455423"/>
            <a:ext cx="3486448" cy="464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kelly\Documents\photos\ATLASbeta077\Bellows_2A_IMG_0200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52" y="1455423"/>
            <a:ext cx="4402519" cy="330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108999" y="4822838"/>
            <a:ext cx="5049825" cy="159597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Primary point: Plating itself is not expensive; it is also fairly reliable one establish by a good vendor for a particular component </a:t>
            </a:r>
            <a:r>
              <a:rPr lang="en-US" i="1" dirty="0" smtClean="0"/>
              <a:t>e.g.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Plating cost $500/unit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Touch labor per unit 2 man-days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98" y="1906073"/>
            <a:ext cx="6473512" cy="428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Generally useful classes of Hardware in terms of frequency/velocity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Can similar arguments be made for couplers or other ancillary systems? More importantly, is any ‘standardization’ possible?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4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699" y="0"/>
            <a:ext cx="8372901" cy="828948"/>
          </a:xfrm>
        </p:spPr>
        <p:txBody>
          <a:bodyPr/>
          <a:lstStyle/>
          <a:p>
            <a:r>
              <a:rPr lang="en-US" dirty="0" smtClean="0"/>
              <a:t>Some thoughts/a SMALL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74" y="957474"/>
            <a:ext cx="8372901" cy="442277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Observations</a:t>
            </a:r>
          </a:p>
          <a:p>
            <a:r>
              <a:rPr lang="en-US" dirty="0" smtClean="0"/>
              <a:t>Even under the worst cases </a:t>
            </a:r>
            <a:r>
              <a:rPr lang="en-US" b="1" i="1" dirty="0" smtClean="0"/>
              <a:t>materials/M&amp;S cost are only 5% </a:t>
            </a:r>
            <a:r>
              <a:rPr lang="en-US" dirty="0" smtClean="0"/>
              <a:t>(e.g. $500K/$10M) of a </a:t>
            </a:r>
            <a:r>
              <a:rPr lang="en-US" dirty="0" err="1" smtClean="0"/>
              <a:t>cryomodule</a:t>
            </a:r>
            <a:r>
              <a:rPr lang="en-US" dirty="0" smtClean="0"/>
              <a:t> fully loaded cost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 costs savings are possible by eliminating expensive materials, copper plating, but this is very limited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If </a:t>
            </a:r>
            <a:r>
              <a:rPr lang="en-US" b="1" i="1" dirty="0" smtClean="0">
                <a:sym typeface="Wingdings" panose="05000000000000000000" pitchFamily="2" charset="2"/>
              </a:rPr>
              <a:t>manpower</a:t>
            </a:r>
            <a:r>
              <a:rPr lang="en-US" dirty="0" smtClean="0">
                <a:sym typeface="Wingdings" panose="05000000000000000000" pitchFamily="2" charset="2"/>
              </a:rPr>
              <a:t> for couplers is included, the cost is </a:t>
            </a:r>
            <a:r>
              <a:rPr lang="en-US" b="1" i="1" dirty="0" smtClean="0">
                <a:sym typeface="Wingdings" panose="05000000000000000000" pitchFamily="2" charset="2"/>
              </a:rPr>
              <a:t>10% - 25%</a:t>
            </a:r>
            <a:r>
              <a:rPr lang="en-US" dirty="0" smtClean="0">
                <a:sym typeface="Wingdings" panose="05000000000000000000" pitchFamily="2" charset="2"/>
              </a:rPr>
              <a:t>  of the module cost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 obvious statement: substantially more cost savings possible in principle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Proposal: </a:t>
            </a:r>
            <a:r>
              <a:rPr lang="en-US" b="1" i="1" dirty="0" smtClean="0">
                <a:sym typeface="Wingdings" panose="05000000000000000000" pitchFamily="2" charset="2"/>
              </a:rPr>
              <a:t>Can we have a generally available class of well characterized components available from industry ‘off the shelf’?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Phase I: (perhaps led jointly by a couple of lab(s)/university(s))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systematic study of global needs for the next 10-15 years</a:t>
            </a:r>
          </a:p>
          <a:p>
            <a:pPr lvl="3"/>
            <a:r>
              <a:rPr lang="en-US" dirty="0" smtClean="0">
                <a:sym typeface="Wingdings" panose="05000000000000000000" pitchFamily="2" charset="2"/>
              </a:rPr>
              <a:t>Frequency ranges (100-3900 MHz ?), Power (4-1000 kW ?), Variability of </a:t>
            </a:r>
            <a:r>
              <a:rPr lang="en-US" dirty="0" err="1" smtClean="0">
                <a:sym typeface="Wingdings" panose="05000000000000000000" pitchFamily="2" charset="2"/>
              </a:rPr>
              <a:t>Qext</a:t>
            </a:r>
            <a:r>
              <a:rPr lang="en-US" dirty="0" smtClean="0">
                <a:sym typeface="Wingdings" panose="05000000000000000000" pitchFamily="2" charset="2"/>
              </a:rPr>
              <a:t>?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Is there a class of power coupler components that could be generally useful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Phase II: (perhaps led jointly by </a:t>
            </a:r>
            <a:r>
              <a:rPr lang="en-US" dirty="0">
                <a:sym typeface="Wingdings" panose="05000000000000000000" pitchFamily="2" charset="2"/>
              </a:rPr>
              <a:t>i</a:t>
            </a:r>
            <a:r>
              <a:rPr lang="en-US" dirty="0" smtClean="0">
                <a:sym typeface="Wingdings" panose="05000000000000000000" pitchFamily="2" charset="2"/>
              </a:rPr>
              <a:t>ndustry)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I</a:t>
            </a:r>
            <a:r>
              <a:rPr lang="en-US" dirty="0" smtClean="0">
                <a:sym typeface="Wingdings" panose="05000000000000000000" pitchFamily="2" charset="2"/>
              </a:rPr>
              <a:t>ndustrial partners collaborate with labs to provide </a:t>
            </a:r>
            <a:r>
              <a:rPr lang="en-US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generally useful components</a:t>
            </a:r>
            <a:r>
              <a:rPr lang="en-US" dirty="0" smtClean="0">
                <a:sym typeface="Wingdings" panose="05000000000000000000" pitchFamily="2" charset="2"/>
              </a:rPr>
              <a:t> (i.e. rated for a given frequency range, power and temperature) as a catalog item?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</Template>
  <TotalTime>1670</TotalTime>
  <Words>1073</Words>
  <Application>Microsoft Office PowerPoint</Application>
  <PresentationFormat>On-screen Show (4:3)</PresentationFormat>
  <Paragraphs>140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presentation_4x3</vt:lpstr>
      <vt:lpstr>Topic: Ancillary Systems for future accelerators</vt:lpstr>
      <vt:lpstr>What are the needs for future accelerators?; what drives cost?</vt:lpstr>
      <vt:lpstr>Modern ‘Moderately’ high-power coupler</vt:lpstr>
      <vt:lpstr>Similar ‘Moderately’ high-power coupler for FRIB</vt:lpstr>
      <vt:lpstr>Coupler for pip-ii hwr</vt:lpstr>
      <vt:lpstr>1.4 (1.3) ghz 20 kW CW coupler for APS-U</vt:lpstr>
      <vt:lpstr>Touch Labor for complex components</vt:lpstr>
      <vt:lpstr>Generally useful classes of Hardware in terms of frequency/velocity</vt:lpstr>
      <vt:lpstr>Some thoughts/a SMALL proposal</vt:lpstr>
      <vt:lpstr>Final Comment</vt:lpstr>
      <vt:lpstr>Some Implications of emerging technologies (especially for ion linacs and intensity frontier)</vt:lpstr>
      <vt:lpstr>Proof of principle of Epeak&gt;100 MV/m in production cavities using standard HPR</vt:lpstr>
      <vt:lpstr>Suppose we had Nb3Sn cavities providing  “2k Quality Factor” at 4.5 K and reaching Bp~80 mT (should Not be 20 years)?</vt:lpstr>
      <vt:lpstr>Present Ion linac cryomodules are enormous in all dimensions</vt:lpstr>
      <vt:lpstr>Proposal</vt:lpstr>
      <vt:lpstr>The APS-U 1.4 GHz Bunch Lengthening cavity is an Excellent opportunity to put nb3sn to practical use right now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Ancillary Systems for future accelerators</dc:title>
  <dc:creator>Kelly, Michael P.</dc:creator>
  <cp:lastModifiedBy>Kelly, Michael P.</cp:lastModifiedBy>
  <cp:revision>33</cp:revision>
  <cp:lastPrinted>2015-09-08T15:35:42Z</cp:lastPrinted>
  <dcterms:created xsi:type="dcterms:W3CDTF">2017-02-07T14:52:24Z</dcterms:created>
  <dcterms:modified xsi:type="dcterms:W3CDTF">2017-02-10T13:51:11Z</dcterms:modified>
</cp:coreProperties>
</file>