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6" r:id="rId3"/>
    <p:sldId id="267" r:id="rId4"/>
    <p:sldId id="258" r:id="rId5"/>
    <p:sldId id="279" r:id="rId6"/>
    <p:sldId id="274" r:id="rId7"/>
    <p:sldId id="268" r:id="rId8"/>
    <p:sldId id="275" r:id="rId9"/>
    <p:sldId id="276" r:id="rId10"/>
    <p:sldId id="277" r:id="rId11"/>
    <p:sldId id="257" r:id="rId12"/>
    <p:sldId id="259" r:id="rId13"/>
    <p:sldId id="269" r:id="rId14"/>
    <p:sldId id="270" r:id="rId15"/>
    <p:sldId id="280"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9823" autoAdjust="0"/>
  </p:normalViewPr>
  <p:slideViewPr>
    <p:cSldViewPr showGuides="1">
      <p:cViewPr varScale="1">
        <p:scale>
          <a:sx n="93" d="100"/>
          <a:sy n="93" d="100"/>
        </p:scale>
        <p:origin x="-114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ASC_2016_materials\Final\Sample%20Dimens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543963254593"/>
          <c:y val="5.1400554097404502E-2"/>
          <c:w val="0.82820274780467196"/>
          <c:h val="0.78145815106445005"/>
        </c:manualLayout>
      </c:layout>
      <c:scatterChart>
        <c:scatterStyle val="lineMarker"/>
        <c:varyColors val="0"/>
        <c:ser>
          <c:idx val="0"/>
          <c:order val="0"/>
          <c:spPr>
            <a:ln w="28575">
              <a:noFill/>
            </a:ln>
          </c:spPr>
          <c:marker>
            <c:symbol val="diamond"/>
            <c:size val="13"/>
            <c:spPr>
              <a:ln w="25400">
                <a:solidFill>
                  <a:schemeClr val="accent2">
                    <a:lumMod val="75000"/>
                  </a:schemeClr>
                </a:solidFill>
              </a:ln>
            </c:spPr>
          </c:marker>
          <c:yVal>
            <c:numRef>
              <c:f>Sheet4!$C$5:$C$9</c:f>
              <c:numCache>
                <c:formatCode>General</c:formatCode>
                <c:ptCount val="5"/>
                <c:pt idx="0">
                  <c:v>540</c:v>
                </c:pt>
                <c:pt idx="1">
                  <c:v>650</c:v>
                </c:pt>
                <c:pt idx="2">
                  <c:v>530</c:v>
                </c:pt>
                <c:pt idx="3">
                  <c:v>750</c:v>
                </c:pt>
                <c:pt idx="4">
                  <c:v>600</c:v>
                </c:pt>
              </c:numCache>
            </c:numRef>
          </c:yVal>
          <c:smooth val="0"/>
        </c:ser>
        <c:dLbls>
          <c:showLegendKey val="0"/>
          <c:showVal val="0"/>
          <c:showCatName val="0"/>
          <c:showSerName val="0"/>
          <c:showPercent val="0"/>
          <c:showBubbleSize val="0"/>
        </c:dLbls>
        <c:axId val="109771008"/>
        <c:axId val="125763968"/>
      </c:scatterChart>
      <c:valAx>
        <c:axId val="109771008"/>
        <c:scaling>
          <c:orientation val="minMax"/>
        </c:scaling>
        <c:delete val="1"/>
        <c:axPos val="b"/>
        <c:majorTickMark val="out"/>
        <c:minorTickMark val="none"/>
        <c:tickLblPos val="nextTo"/>
        <c:crossAx val="125763968"/>
        <c:crosses val="autoZero"/>
        <c:crossBetween val="midCat"/>
      </c:valAx>
      <c:valAx>
        <c:axId val="125763968"/>
        <c:scaling>
          <c:orientation val="minMax"/>
          <c:min val="500"/>
        </c:scaling>
        <c:delete val="0"/>
        <c:axPos val="l"/>
        <c:majorGridlines/>
        <c:title>
          <c:tx>
            <c:rich>
              <a:bodyPr rot="-5400000" vert="horz"/>
              <a:lstStyle/>
              <a:p>
                <a:pPr>
                  <a:defRPr sz="1400">
                    <a:effectLst>
                      <a:outerShdw blurRad="38100" dist="38100" dir="2700000" algn="tl">
                        <a:srgbClr val="000000">
                          <a:alpha val="43137"/>
                        </a:srgbClr>
                      </a:outerShdw>
                    </a:effectLst>
                  </a:defRPr>
                </a:pPr>
                <a:r>
                  <a:rPr lang="el-GR" sz="1400" b="1" i="0" baseline="0" dirty="0">
                    <a:effectLst>
                      <a:outerShdw blurRad="38100" dist="38100" dir="2700000" algn="tl">
                        <a:srgbClr val="000000">
                          <a:alpha val="43137"/>
                        </a:srgbClr>
                      </a:outerShdw>
                    </a:effectLst>
                    <a:latin typeface="Arial" panose="020B0604020202020204" pitchFamily="34" charset="0"/>
                  </a:rPr>
                  <a:t>μ</a:t>
                </a:r>
                <a:r>
                  <a:rPr lang="en-US" sz="1400" b="1" i="0" baseline="-25000" dirty="0">
                    <a:effectLst>
                      <a:outerShdw blurRad="38100" dist="38100" dir="2700000" algn="tl">
                        <a:srgbClr val="000000">
                          <a:alpha val="43137"/>
                        </a:srgbClr>
                      </a:outerShdw>
                    </a:effectLst>
                    <a:latin typeface="Arial" panose="020B0604020202020204" pitchFamily="34" charset="0"/>
                  </a:rPr>
                  <a:t>0</a:t>
                </a:r>
                <a:r>
                  <a:rPr lang="en-US" sz="1400" b="1" i="0" baseline="0" dirty="0">
                    <a:effectLst>
                      <a:outerShdw blurRad="38100" dist="38100" dir="2700000" algn="tl">
                        <a:srgbClr val="000000">
                          <a:alpha val="43137"/>
                        </a:srgbClr>
                      </a:outerShdw>
                    </a:effectLst>
                    <a:latin typeface="Arial" panose="020B0604020202020204" pitchFamily="34" charset="0"/>
                  </a:rPr>
                  <a:t>H</a:t>
                </a:r>
                <a:r>
                  <a:rPr lang="en-US" sz="1400" b="1" i="0" baseline="-25000" dirty="0">
                    <a:effectLst>
                      <a:outerShdw blurRad="38100" dist="38100" dir="2700000" algn="tl">
                        <a:srgbClr val="000000">
                          <a:alpha val="43137"/>
                        </a:srgbClr>
                      </a:outerShdw>
                    </a:effectLst>
                    <a:latin typeface="Arial" panose="020B0604020202020204" pitchFamily="34" charset="0"/>
                  </a:rPr>
                  <a:t>c3</a:t>
                </a:r>
                <a:r>
                  <a:rPr lang="en-US" sz="1400" b="1" i="0" baseline="0" dirty="0">
                    <a:effectLst>
                      <a:outerShdw blurRad="38100" dist="38100" dir="2700000" algn="tl">
                        <a:srgbClr val="000000">
                          <a:alpha val="43137"/>
                        </a:srgbClr>
                      </a:outerShdw>
                    </a:effectLst>
                    <a:latin typeface="Arial" panose="020B0604020202020204" pitchFamily="34" charset="0"/>
                  </a:rPr>
                  <a:t> (mT)</a:t>
                </a:r>
                <a:endParaRPr lang="en-US" sz="1400" dirty="0">
                  <a:effectLst>
                    <a:outerShdw blurRad="38100" dist="38100" dir="2700000" algn="tl">
                      <a:srgbClr val="000000">
                        <a:alpha val="43137"/>
                      </a:srgbClr>
                    </a:outerShdw>
                  </a:effectLst>
                  <a:latin typeface="Arial" panose="020B0604020202020204" pitchFamily="34" charset="0"/>
                </a:endParaRPr>
              </a:p>
            </c:rich>
          </c:tx>
          <c:layout>
            <c:manualLayout>
              <c:xMode val="edge"/>
              <c:yMode val="edge"/>
              <c:x val="5.7944310179049399E-2"/>
              <c:y val="0.31399796554610598"/>
            </c:manualLayout>
          </c:layout>
          <c:overlay val="0"/>
        </c:title>
        <c:numFmt formatCode="General" sourceLinked="1"/>
        <c:majorTickMark val="out"/>
        <c:minorTickMark val="none"/>
        <c:tickLblPos val="nextTo"/>
        <c:txPr>
          <a:bodyPr/>
          <a:lstStyle/>
          <a:p>
            <a:pPr>
              <a:defRPr sz="1200" b="1"/>
            </a:pPr>
            <a:endParaRPr lang="en-US"/>
          </a:p>
        </c:txPr>
        <c:crossAx val="109771008"/>
        <c:crosses val="autoZero"/>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0.25743</cdr:x>
      <cdr:y>0.59791</cdr:y>
    </cdr:from>
    <cdr:to>
      <cdr:x>0.37624</cdr:x>
      <cdr:y>0.69357</cdr:y>
    </cdr:to>
    <cdr:sp macro="" textlink="">
      <cdr:nvSpPr>
        <cdr:cNvPr id="2" name="TextBox 1"/>
        <cdr:cNvSpPr txBox="1"/>
      </cdr:nvSpPr>
      <cdr:spPr>
        <a:xfrm xmlns:a="http://schemas.openxmlformats.org/drawingml/2006/main">
          <a:off x="1981200" y="1905000"/>
          <a:ext cx="914400" cy="304800"/>
        </a:xfrm>
        <a:prstGeom xmlns:a="http://schemas.openxmlformats.org/drawingml/2006/main" prst="rect">
          <a:avLst/>
        </a:prstGeom>
        <a:effectLst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US" sz="1400" b="1" dirty="0" smtClean="0">
              <a:effectLst/>
              <a:latin typeface="Arial" panose="020B0604020202020204" pitchFamily="34" charset="0"/>
            </a:rPr>
            <a:t>1 h BCP</a:t>
          </a:r>
          <a:endParaRPr lang="en-US" sz="1400" b="1" dirty="0">
            <a:effectLst/>
            <a:latin typeface="Arial" panose="020B0604020202020204" pitchFamily="34" charset="0"/>
          </a:endParaRPr>
        </a:p>
      </cdr:txBody>
    </cdr:sp>
  </cdr:relSizeAnchor>
  <cdr:relSizeAnchor xmlns:cdr="http://schemas.openxmlformats.org/drawingml/2006/chartDrawing">
    <cdr:from>
      <cdr:x>0.32673</cdr:x>
      <cdr:y>0.29647</cdr:y>
    </cdr:from>
    <cdr:to>
      <cdr:x>0.54455</cdr:x>
      <cdr:y>0.40658</cdr:y>
    </cdr:to>
    <cdr:sp macro="" textlink="">
      <cdr:nvSpPr>
        <cdr:cNvPr id="4" name="TextBox 1"/>
        <cdr:cNvSpPr txBox="1"/>
      </cdr:nvSpPr>
      <cdr:spPr>
        <a:xfrm xmlns:a="http://schemas.openxmlformats.org/drawingml/2006/main">
          <a:off x="2514600" y="944587"/>
          <a:ext cx="1676400" cy="350823"/>
        </a:xfrm>
        <a:prstGeom xmlns:a="http://schemas.openxmlformats.org/drawingml/2006/main" prst="rect">
          <a:avLst/>
        </a:prstGeom>
        <a:effectLst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effectLst/>
              <a:latin typeface="Arial" panose="020B0604020202020204" pitchFamily="34" charset="0"/>
            </a:rPr>
            <a:t>1 h </a:t>
          </a:r>
          <a:r>
            <a:rPr lang="en-US" sz="1400" b="1" dirty="0" err="1" smtClean="0">
              <a:effectLst/>
              <a:latin typeface="Arial" panose="020B0604020202020204" pitchFamily="34" charset="0"/>
            </a:rPr>
            <a:t>BCP</a:t>
          </a:r>
          <a:r>
            <a:rPr lang="en-US" sz="1400" b="1" dirty="0" smtClean="0">
              <a:effectLst/>
              <a:latin typeface="Arial" panose="020B0604020202020204" pitchFamily="34" charset="0"/>
            </a:rPr>
            <a:t> + </a:t>
          </a:r>
          <a:r>
            <a:rPr lang="en-US" sz="1400" b="1" dirty="0" smtClean="0">
              <a:solidFill>
                <a:srgbClr val="C00000"/>
              </a:solidFill>
              <a:effectLst/>
              <a:latin typeface="Arial" panose="020B0604020202020204" pitchFamily="34" charset="0"/>
            </a:rPr>
            <a:t>800 °C/3 h</a:t>
          </a:r>
          <a:endParaRPr lang="en-US" sz="1400" b="1" dirty="0">
            <a:solidFill>
              <a:srgbClr val="C00000"/>
            </a:solidFill>
            <a:effectLst/>
            <a:latin typeface="Arial" panose="020B0604020202020204" pitchFamily="34" charset="0"/>
          </a:endParaRPr>
        </a:p>
      </cdr:txBody>
    </cdr:sp>
  </cdr:relSizeAnchor>
  <cdr:relSizeAnchor xmlns:cdr="http://schemas.openxmlformats.org/drawingml/2006/chartDrawing">
    <cdr:from>
      <cdr:x>0.46535</cdr:x>
      <cdr:y>0.55007</cdr:y>
    </cdr:from>
    <cdr:to>
      <cdr:x>0.67327</cdr:x>
      <cdr:y>0.70305</cdr:y>
    </cdr:to>
    <cdr:sp macro="" textlink="">
      <cdr:nvSpPr>
        <cdr:cNvPr id="5" name="TextBox 1"/>
        <cdr:cNvSpPr txBox="1"/>
      </cdr:nvSpPr>
      <cdr:spPr>
        <a:xfrm xmlns:a="http://schemas.openxmlformats.org/drawingml/2006/main">
          <a:off x="3581400" y="1752585"/>
          <a:ext cx="1600199" cy="487402"/>
        </a:xfrm>
        <a:prstGeom xmlns:a="http://schemas.openxmlformats.org/drawingml/2006/main" prst="rect">
          <a:avLst/>
        </a:prstGeom>
        <a:effectLst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effectLst/>
              <a:latin typeface="Arial" panose="020B0604020202020204" pitchFamily="34" charset="0"/>
            </a:rPr>
            <a:t>1 h </a:t>
          </a:r>
          <a:r>
            <a:rPr lang="en-US" sz="1400" b="1" dirty="0" err="1" smtClean="0">
              <a:effectLst/>
              <a:latin typeface="Arial" panose="020B0604020202020204" pitchFamily="34" charset="0"/>
            </a:rPr>
            <a:t>BCP</a:t>
          </a:r>
          <a:r>
            <a:rPr lang="en-US" sz="1400" b="1" dirty="0" smtClean="0">
              <a:effectLst/>
              <a:latin typeface="Arial" panose="020B0604020202020204" pitchFamily="34" charset="0"/>
            </a:rPr>
            <a:t> + </a:t>
          </a:r>
          <a:r>
            <a:rPr lang="en-US" sz="1400" b="1" dirty="0" smtClean="0">
              <a:solidFill>
                <a:srgbClr val="C00000"/>
              </a:solidFill>
              <a:effectLst/>
              <a:latin typeface="Arial" panose="020B0604020202020204" pitchFamily="34" charset="0"/>
            </a:rPr>
            <a:t>800 °C/3 h</a:t>
          </a:r>
        </a:p>
        <a:p xmlns:a="http://schemas.openxmlformats.org/drawingml/2006/main">
          <a:pPr algn="ctr"/>
          <a:r>
            <a:rPr lang="en-US" sz="1400" b="1" dirty="0" smtClean="0">
              <a:solidFill>
                <a:srgbClr val="C00000"/>
              </a:solidFill>
              <a:effectLst/>
              <a:latin typeface="Arial" panose="020B0604020202020204" pitchFamily="34" charset="0"/>
            </a:rPr>
            <a:t>+ 10 </a:t>
          </a:r>
          <a:r>
            <a:rPr lang="el-GR" sz="1400" b="1" dirty="0" smtClean="0">
              <a:solidFill>
                <a:srgbClr val="C00000"/>
              </a:solidFill>
              <a:effectLst/>
              <a:latin typeface="Arial" panose="020B0604020202020204" pitchFamily="34" charset="0"/>
            </a:rPr>
            <a:t>μ</a:t>
          </a:r>
          <a:r>
            <a:rPr lang="en-US" sz="1400" b="1" dirty="0" smtClean="0">
              <a:solidFill>
                <a:srgbClr val="C00000"/>
              </a:solidFill>
              <a:effectLst/>
              <a:latin typeface="Arial" panose="020B0604020202020204" pitchFamily="34" charset="0"/>
            </a:rPr>
            <a:t>m EP</a:t>
          </a:r>
          <a:endParaRPr lang="en-US" sz="1400" b="1" dirty="0">
            <a:solidFill>
              <a:srgbClr val="C00000"/>
            </a:solidFill>
            <a:effectLst/>
            <a:latin typeface="Arial" panose="020B0604020202020204" pitchFamily="34" charset="0"/>
          </a:endParaRPr>
        </a:p>
      </cdr:txBody>
    </cdr:sp>
  </cdr:relSizeAnchor>
  <cdr:relSizeAnchor xmlns:cdr="http://schemas.openxmlformats.org/drawingml/2006/chartDrawing">
    <cdr:from>
      <cdr:x>0.60396</cdr:x>
      <cdr:y>0.00947</cdr:y>
    </cdr:from>
    <cdr:to>
      <cdr:x>0.80198</cdr:x>
      <cdr:y>0.16245</cdr:y>
    </cdr:to>
    <cdr:sp macro="" textlink="">
      <cdr:nvSpPr>
        <cdr:cNvPr id="6" name="TextBox 1"/>
        <cdr:cNvSpPr txBox="1"/>
      </cdr:nvSpPr>
      <cdr:spPr>
        <a:xfrm xmlns:a="http://schemas.openxmlformats.org/drawingml/2006/main">
          <a:off x="4648201" y="30187"/>
          <a:ext cx="1524000" cy="487387"/>
        </a:xfrm>
        <a:prstGeom xmlns:a="http://schemas.openxmlformats.org/drawingml/2006/main" prst="rect">
          <a:avLst/>
        </a:prstGeom>
        <a:effectLst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effectLst/>
              <a:latin typeface="Arial" panose="020B0604020202020204" pitchFamily="34" charset="0"/>
            </a:rPr>
            <a:t>1 h </a:t>
          </a:r>
          <a:r>
            <a:rPr lang="en-US" sz="1400" b="1" dirty="0" err="1" smtClean="0">
              <a:effectLst/>
              <a:latin typeface="Arial" panose="020B0604020202020204" pitchFamily="34" charset="0"/>
            </a:rPr>
            <a:t>BCP</a:t>
          </a:r>
          <a:r>
            <a:rPr lang="en-US" sz="1400" b="1" dirty="0" smtClean="0">
              <a:effectLst/>
              <a:latin typeface="Arial" panose="020B0604020202020204" pitchFamily="34" charset="0"/>
            </a:rPr>
            <a:t> + 800 °C/3 h</a:t>
          </a:r>
        </a:p>
        <a:p xmlns:a="http://schemas.openxmlformats.org/drawingml/2006/main">
          <a:pPr algn="ctr"/>
          <a:r>
            <a:rPr lang="en-US" sz="1400" b="1" dirty="0" smtClean="0">
              <a:effectLst/>
              <a:latin typeface="Arial" panose="020B0604020202020204" pitchFamily="34" charset="0"/>
            </a:rPr>
            <a:t>+</a:t>
          </a:r>
          <a:r>
            <a:rPr lang="en-US" sz="1400" b="1" dirty="0" smtClean="0">
              <a:solidFill>
                <a:srgbClr val="0070C0"/>
              </a:solidFill>
              <a:effectLst/>
              <a:latin typeface="Arial" panose="020B0604020202020204" pitchFamily="34" charset="0"/>
            </a:rPr>
            <a:t>20N30/800°C</a:t>
          </a:r>
          <a:endParaRPr lang="en-US" sz="1400" b="1" dirty="0">
            <a:solidFill>
              <a:srgbClr val="0070C0"/>
            </a:solidFill>
            <a:effectLst/>
            <a:latin typeface="Arial" panose="020B0604020202020204" pitchFamily="34" charset="0"/>
          </a:endParaRPr>
        </a:p>
      </cdr:txBody>
    </cdr:sp>
  </cdr:relSizeAnchor>
  <cdr:relSizeAnchor xmlns:cdr="http://schemas.openxmlformats.org/drawingml/2006/chartDrawing">
    <cdr:from>
      <cdr:x>0.75248</cdr:x>
      <cdr:y>0.36822</cdr:y>
    </cdr:from>
    <cdr:to>
      <cdr:x>0.93069</cdr:x>
      <cdr:y>0.53563</cdr:y>
    </cdr:to>
    <cdr:sp macro="" textlink="">
      <cdr:nvSpPr>
        <cdr:cNvPr id="7" name="TextBox 1"/>
        <cdr:cNvSpPr txBox="1"/>
      </cdr:nvSpPr>
      <cdr:spPr>
        <a:xfrm xmlns:a="http://schemas.openxmlformats.org/drawingml/2006/main">
          <a:off x="5791200" y="1173187"/>
          <a:ext cx="1371600" cy="533401"/>
        </a:xfrm>
        <a:prstGeom xmlns:a="http://schemas.openxmlformats.org/drawingml/2006/main" prst="rect">
          <a:avLst/>
        </a:prstGeom>
        <a:effectLst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effectLst/>
              <a:latin typeface="Arial" panose="020B0604020202020204" pitchFamily="34" charset="0"/>
            </a:rPr>
            <a:t>…+</a:t>
          </a:r>
          <a:r>
            <a:rPr lang="en-US" sz="1400" b="1" dirty="0" smtClean="0">
              <a:solidFill>
                <a:srgbClr val="0070C0"/>
              </a:solidFill>
              <a:effectLst/>
              <a:latin typeface="Arial" panose="020B0604020202020204" pitchFamily="34" charset="0"/>
            </a:rPr>
            <a:t>20N30/800°C</a:t>
          </a:r>
        </a:p>
        <a:p xmlns:a="http://schemas.openxmlformats.org/drawingml/2006/main">
          <a:pPr algn="ctr"/>
          <a:r>
            <a:rPr lang="en-US" sz="1400" b="1" dirty="0" smtClean="0">
              <a:solidFill>
                <a:srgbClr val="0070C0"/>
              </a:solidFill>
              <a:effectLst/>
              <a:latin typeface="Arial" panose="020B0604020202020204" pitchFamily="34" charset="0"/>
            </a:rPr>
            <a:t>+ 10 </a:t>
          </a:r>
          <a:r>
            <a:rPr lang="el-GR" sz="1400" b="1" dirty="0" smtClean="0">
              <a:solidFill>
                <a:srgbClr val="0070C0"/>
              </a:solidFill>
              <a:effectLst/>
              <a:latin typeface="Arial" panose="020B0604020202020204" pitchFamily="34" charset="0"/>
            </a:rPr>
            <a:t>μ</a:t>
          </a:r>
          <a:r>
            <a:rPr lang="en-US" sz="1400" b="1" dirty="0" smtClean="0">
              <a:solidFill>
                <a:srgbClr val="0070C0"/>
              </a:solidFill>
              <a:effectLst/>
              <a:latin typeface="Arial" panose="020B0604020202020204" pitchFamily="34" charset="0"/>
            </a:rPr>
            <a:t>m EP</a:t>
          </a:r>
          <a:endParaRPr lang="en-US" sz="1400" b="1" dirty="0">
            <a:solidFill>
              <a:srgbClr val="0070C0"/>
            </a:solidFill>
            <a:effectLst/>
            <a:latin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FAD48C2-5945-45C7-A286-4CAEF0B38331}" type="datetimeFigureOut">
              <a:rPr lang="en-US" smtClean="0"/>
              <a:pPr/>
              <a:t>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0052C74A-AD49-4896-9F67-E4E7C751BF34}" type="slidenum">
              <a:rPr lang="en-US" smtClean="0"/>
              <a:pPr/>
              <a:t>‹#›</a:t>
            </a:fld>
            <a:endParaRPr lang="en-US" dirty="0"/>
          </a:p>
        </p:txBody>
      </p:sp>
    </p:spTree>
    <p:extLst>
      <p:ext uri="{BB962C8B-B14F-4D97-AF65-F5344CB8AC3E}">
        <p14:creationId xmlns:p14="http://schemas.microsoft.com/office/powerpoint/2010/main" val="191454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672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ea typeface="+mn-ea"/>
                <a:cs typeface="+mn-cs"/>
              </a:rPr>
              <a:t>Recently updated (and funded!): New magnetic write head probe (from hard disk drives utilizing perpendicular recording) that creates even more intense local fields, and moved to a dry refrigerator system that allows measurements to continue for weeks at a time.  UM can now insert </a:t>
            </a:r>
            <a:r>
              <a:rPr lang="en-US" sz="1200" kern="1200" dirty="0" err="1" smtClean="0">
                <a:solidFill>
                  <a:schemeClr val="tx1"/>
                </a:solidFill>
                <a:effectLst/>
                <a:ea typeface="+mn-ea"/>
                <a:cs typeface="+mn-cs"/>
              </a:rPr>
              <a:t>rf</a:t>
            </a:r>
            <a:r>
              <a:rPr lang="en-US" sz="1200" kern="1200" dirty="0" smtClean="0">
                <a:solidFill>
                  <a:schemeClr val="tx1"/>
                </a:solidFill>
                <a:effectLst/>
                <a:ea typeface="+mn-ea"/>
                <a:cs typeface="+mn-cs"/>
              </a:rPr>
              <a:t> magnetic vortices at will in to the superconductor (thin film and bulk Nb), again measuring the lower critical </a:t>
            </a:r>
            <a:r>
              <a:rPr lang="en-US" sz="1200" kern="1200" dirty="0" err="1" smtClean="0">
                <a:solidFill>
                  <a:schemeClr val="tx1"/>
                </a:solidFill>
                <a:effectLst/>
                <a:ea typeface="+mn-ea"/>
                <a:cs typeface="+mn-cs"/>
              </a:rPr>
              <a:t>rf</a:t>
            </a:r>
            <a:r>
              <a:rPr lang="en-US" sz="1200" kern="1200" dirty="0" smtClean="0">
                <a:solidFill>
                  <a:schemeClr val="tx1"/>
                </a:solidFill>
                <a:effectLst/>
                <a:ea typeface="+mn-ea"/>
                <a:cs typeface="+mn-cs"/>
              </a:rPr>
              <a:t> field B</a:t>
            </a:r>
            <a:r>
              <a:rPr lang="en-US" sz="1200" kern="1200" baseline="-25000" dirty="0" smtClean="0">
                <a:solidFill>
                  <a:schemeClr val="tx1"/>
                </a:solidFill>
                <a:effectLst/>
                <a:ea typeface="+mn-ea"/>
                <a:cs typeface="+mn-cs"/>
              </a:rPr>
              <a:t>1</a:t>
            </a:r>
            <a:r>
              <a:rPr lang="en-US" sz="1200" kern="1200" dirty="0" smtClean="0">
                <a:solidFill>
                  <a:schemeClr val="tx1"/>
                </a:solidFill>
                <a:effectLst/>
                <a:ea typeface="+mn-ea"/>
                <a:cs typeface="+mn-cs"/>
              </a:rPr>
              <a:t>(T).  The periodicity allows UM to calibrate the </a:t>
            </a:r>
            <a:r>
              <a:rPr lang="en-US" sz="1200" kern="1200" dirty="0" err="1" smtClean="0">
                <a:solidFill>
                  <a:schemeClr val="tx1"/>
                </a:solidFill>
                <a:effectLst/>
                <a:ea typeface="+mn-ea"/>
                <a:cs typeface="+mn-cs"/>
              </a:rPr>
              <a:t>rf</a:t>
            </a:r>
            <a:r>
              <a:rPr lang="en-US" sz="1200" kern="1200" dirty="0" smtClean="0">
                <a:solidFill>
                  <a:schemeClr val="tx1"/>
                </a:solidFill>
                <a:effectLst/>
                <a:ea typeface="+mn-ea"/>
                <a:cs typeface="+mn-cs"/>
              </a:rPr>
              <a:t> flux scale for the microscope! They see numerous new features in the bulk Nb nonlinear response heretofore invisible with this technique.  With this microscope UM are now in position to understand how the materials nanostructure will affect the </a:t>
            </a:r>
            <a:r>
              <a:rPr lang="en-US" sz="1200" kern="1200" dirty="0" err="1" smtClean="0">
                <a:solidFill>
                  <a:schemeClr val="tx1"/>
                </a:solidFill>
                <a:effectLst/>
                <a:ea typeface="+mn-ea"/>
                <a:cs typeface="+mn-cs"/>
              </a:rPr>
              <a:t>rf</a:t>
            </a:r>
            <a:r>
              <a:rPr lang="en-US" sz="1200" kern="1200" dirty="0" smtClean="0">
                <a:solidFill>
                  <a:schemeClr val="tx1"/>
                </a:solidFill>
                <a:effectLst/>
                <a:ea typeface="+mn-ea"/>
                <a:cs typeface="+mn-cs"/>
              </a:rPr>
              <a:t> properties, and the list of projects involves a number of groups in the SRF community. </a:t>
            </a:r>
          </a:p>
        </p:txBody>
      </p:sp>
      <p:sp>
        <p:nvSpPr>
          <p:cNvPr id="4" name="Slide Number Placeholder 3"/>
          <p:cNvSpPr>
            <a:spLocks noGrp="1"/>
          </p:cNvSpPr>
          <p:nvPr>
            <p:ph type="sldNum" sz="quarter" idx="10"/>
          </p:nvPr>
        </p:nvSpPr>
        <p:spPr/>
        <p:txBody>
          <a:bodyPr/>
          <a:lstStyle/>
          <a:p>
            <a:fld id="{0052C74A-AD49-4896-9F67-E4E7C751BF34}" type="slidenum">
              <a:rPr lang="en-US" smtClean="0"/>
              <a:t>8</a:t>
            </a:fld>
            <a:endParaRPr lang="en-US"/>
          </a:p>
        </p:txBody>
      </p:sp>
    </p:spTree>
    <p:extLst>
      <p:ext uri="{BB962C8B-B14F-4D97-AF65-F5344CB8AC3E}">
        <p14:creationId xmlns:p14="http://schemas.microsoft.com/office/powerpoint/2010/main" val="238408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OrientExpress</a:t>
            </a:r>
            <a:r>
              <a:rPr lang="en-US" dirty="0" smtClean="0"/>
              <a:t> indexing program.</a:t>
            </a:r>
            <a:r>
              <a:rPr lang="en-US" baseline="0" dirty="0" smtClean="0"/>
              <a:t> Laue XRD is able to index large ingots to determine orientation information.</a:t>
            </a:r>
          </a:p>
          <a:p>
            <a:endParaRPr lang="en-US" dirty="0"/>
          </a:p>
        </p:txBody>
      </p:sp>
      <p:sp>
        <p:nvSpPr>
          <p:cNvPr id="4" name="Slide Number Placeholder 3"/>
          <p:cNvSpPr>
            <a:spLocks noGrp="1"/>
          </p:cNvSpPr>
          <p:nvPr>
            <p:ph type="sldNum" sz="quarter" idx="10"/>
          </p:nvPr>
        </p:nvSpPr>
        <p:spPr/>
        <p:txBody>
          <a:bodyPr/>
          <a:lstStyle/>
          <a:p>
            <a:fld id="{0052C74A-AD49-4896-9F67-E4E7C751BF34}" type="slidenum">
              <a:rPr lang="en-US" smtClean="0"/>
              <a:t>11</a:t>
            </a:fld>
            <a:endParaRPr lang="en-US"/>
          </a:p>
        </p:txBody>
      </p:sp>
    </p:spTree>
    <p:extLst>
      <p:ext uri="{BB962C8B-B14F-4D97-AF65-F5344CB8AC3E}">
        <p14:creationId xmlns:p14="http://schemas.microsoft.com/office/powerpoint/2010/main" val="312602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ea typeface="+mn-ea"/>
                <a:cs typeface="+mn-cs"/>
              </a:rPr>
              <a:t>	The basic idea is to locally stimulate the surface of the superconductor with an intense </a:t>
            </a:r>
            <a:r>
              <a:rPr lang="en-US" sz="1200" kern="1200" dirty="0" err="1" smtClean="0">
                <a:solidFill>
                  <a:schemeClr val="tx1"/>
                </a:solidFill>
                <a:effectLst/>
                <a:ea typeface="+mn-ea"/>
                <a:cs typeface="+mn-cs"/>
              </a:rPr>
              <a:t>rf</a:t>
            </a:r>
            <a:r>
              <a:rPr lang="en-US" sz="1200" kern="1200" dirty="0" smtClean="0">
                <a:solidFill>
                  <a:schemeClr val="tx1"/>
                </a:solidFill>
                <a:effectLst/>
                <a:ea typeface="+mn-ea"/>
                <a:cs typeface="+mn-cs"/>
              </a:rPr>
              <a:t> magnetic field and then measure the nonlinear response of the superconductor.  The incident magnetic field at frequency f (1-5 GHZ) is on the order of the critical field of Nb (~220 mT).  The third harmonic 3f response comes from defects, or intrinsic nonlinear response, of the material.  We use the nonlinearity current density scale </a:t>
            </a:r>
            <a:r>
              <a:rPr lang="en-US" sz="1200" kern="1200" dirty="0" err="1" smtClean="0">
                <a:solidFill>
                  <a:schemeClr val="tx1"/>
                </a:solidFill>
                <a:effectLst/>
                <a:ea typeface="+mn-ea"/>
                <a:cs typeface="+mn-cs"/>
              </a:rPr>
              <a:t>J</a:t>
            </a:r>
            <a:r>
              <a:rPr lang="en-US" sz="1200" kern="1200" baseline="-25000" dirty="0" err="1" smtClean="0">
                <a:solidFill>
                  <a:schemeClr val="tx1"/>
                </a:solidFill>
                <a:effectLst/>
                <a:ea typeface="+mn-ea"/>
                <a:cs typeface="+mn-cs"/>
              </a:rPr>
              <a:t>NL</a:t>
            </a:r>
            <a:r>
              <a:rPr lang="en-US" sz="1200" kern="1200" dirty="0" smtClean="0">
                <a:solidFill>
                  <a:schemeClr val="tx1"/>
                </a:solidFill>
                <a:effectLst/>
                <a:ea typeface="+mn-ea"/>
                <a:cs typeface="+mn-cs"/>
              </a:rPr>
              <a:t> to quantify the defects – the lower </a:t>
            </a:r>
            <a:r>
              <a:rPr lang="en-US" sz="1200" kern="1200" dirty="0" err="1" smtClean="0">
                <a:solidFill>
                  <a:schemeClr val="tx1"/>
                </a:solidFill>
                <a:effectLst/>
                <a:ea typeface="+mn-ea"/>
                <a:cs typeface="+mn-cs"/>
              </a:rPr>
              <a:t>J</a:t>
            </a:r>
            <a:r>
              <a:rPr lang="en-US" sz="1200" kern="1200" baseline="-25000" dirty="0" err="1" smtClean="0">
                <a:solidFill>
                  <a:schemeClr val="tx1"/>
                </a:solidFill>
                <a:effectLst/>
                <a:ea typeface="+mn-ea"/>
                <a:cs typeface="+mn-cs"/>
              </a:rPr>
              <a:t>NL</a:t>
            </a:r>
            <a:r>
              <a:rPr lang="en-US" sz="1200" kern="1200" dirty="0" smtClean="0">
                <a:solidFill>
                  <a:schemeClr val="tx1"/>
                </a:solidFill>
                <a:effectLst/>
                <a:ea typeface="+mn-ea"/>
                <a:cs typeface="+mn-cs"/>
              </a:rPr>
              <a:t>, the weaker the superconductor, and the stronger the nonlinear response, as shown in the schematic diagram on the upper right. </a:t>
            </a:r>
          </a:p>
          <a:p>
            <a:r>
              <a:rPr lang="en-US" sz="1200" kern="1200" dirty="0" smtClean="0">
                <a:solidFill>
                  <a:schemeClr val="tx1"/>
                </a:solidFill>
                <a:effectLst/>
                <a:ea typeface="+mn-ea"/>
                <a:cs typeface="+mn-cs"/>
              </a:rPr>
              <a:t>	The lower left diagram shows the measured nonlinear response of bulk Nb vs. input </a:t>
            </a:r>
            <a:r>
              <a:rPr lang="en-US" sz="1200" kern="1200" dirty="0" err="1" smtClean="0">
                <a:solidFill>
                  <a:schemeClr val="tx1"/>
                </a:solidFill>
                <a:effectLst/>
                <a:ea typeface="+mn-ea"/>
                <a:cs typeface="+mn-cs"/>
              </a:rPr>
              <a:t>rf</a:t>
            </a:r>
            <a:r>
              <a:rPr lang="en-US" sz="1200" kern="1200" dirty="0" smtClean="0">
                <a:solidFill>
                  <a:schemeClr val="tx1"/>
                </a:solidFill>
                <a:effectLst/>
                <a:ea typeface="+mn-ea"/>
                <a:cs typeface="+mn-cs"/>
              </a:rPr>
              <a:t> power and temperature.  We see a clear onset field (which we call B</a:t>
            </a:r>
            <a:r>
              <a:rPr lang="en-US" sz="1200" kern="1200" baseline="-25000" dirty="0" smtClean="0">
                <a:solidFill>
                  <a:schemeClr val="tx1"/>
                </a:solidFill>
                <a:effectLst/>
                <a:ea typeface="+mn-ea"/>
                <a:cs typeface="+mn-cs"/>
              </a:rPr>
              <a:t>1</a:t>
            </a:r>
            <a:r>
              <a:rPr lang="en-US" sz="1200" kern="1200" dirty="0" smtClean="0">
                <a:solidFill>
                  <a:schemeClr val="tx1"/>
                </a:solidFill>
                <a:effectLst/>
                <a:ea typeface="+mn-ea"/>
                <a:cs typeface="+mn-cs"/>
              </a:rPr>
              <a:t>(T)) and a downturn of the nonlinear response that extrapolates to zero at B</a:t>
            </a:r>
            <a:r>
              <a:rPr lang="en-US" sz="1200" kern="1200" baseline="-25000" dirty="0" smtClean="0">
                <a:solidFill>
                  <a:schemeClr val="tx1"/>
                </a:solidFill>
                <a:effectLst/>
                <a:ea typeface="+mn-ea"/>
                <a:cs typeface="+mn-cs"/>
              </a:rPr>
              <a:t>2</a:t>
            </a:r>
            <a:r>
              <a:rPr lang="en-US" sz="1200" kern="1200" dirty="0" smtClean="0">
                <a:solidFill>
                  <a:schemeClr val="tx1"/>
                </a:solidFill>
                <a:effectLst/>
                <a:ea typeface="+mn-ea"/>
                <a:cs typeface="+mn-cs"/>
              </a:rPr>
              <a:t>(T).  These correlate with the </a:t>
            </a:r>
            <a:r>
              <a:rPr lang="en-US" sz="1200" kern="1200" dirty="0" err="1" smtClean="0">
                <a:solidFill>
                  <a:schemeClr val="tx1"/>
                </a:solidFill>
                <a:effectLst/>
                <a:ea typeface="+mn-ea"/>
                <a:cs typeface="+mn-cs"/>
              </a:rPr>
              <a:t>rf</a:t>
            </a:r>
            <a:r>
              <a:rPr lang="en-US" sz="1200" kern="1200" dirty="0" smtClean="0">
                <a:solidFill>
                  <a:schemeClr val="tx1"/>
                </a:solidFill>
                <a:effectLst/>
                <a:ea typeface="+mn-ea"/>
                <a:cs typeface="+mn-cs"/>
              </a:rPr>
              <a:t> critical fields at this location on the sample, as shown in the plot on the lower right.  The ability to directly measure the local </a:t>
            </a:r>
            <a:r>
              <a:rPr lang="en-US" sz="1200" kern="1200" dirty="0" err="1" smtClean="0">
                <a:solidFill>
                  <a:schemeClr val="tx1"/>
                </a:solidFill>
                <a:effectLst/>
                <a:ea typeface="+mn-ea"/>
                <a:cs typeface="+mn-cs"/>
              </a:rPr>
              <a:t>rf</a:t>
            </a:r>
            <a:r>
              <a:rPr lang="en-US" sz="1200" kern="1200" dirty="0" smtClean="0">
                <a:solidFill>
                  <a:schemeClr val="tx1"/>
                </a:solidFill>
                <a:effectLst/>
                <a:ea typeface="+mn-ea"/>
                <a:cs typeface="+mn-cs"/>
              </a:rPr>
              <a:t> critical fields at the temperature and frequency of SRF applications is unique.</a:t>
            </a:r>
          </a:p>
        </p:txBody>
      </p:sp>
      <p:sp>
        <p:nvSpPr>
          <p:cNvPr id="4" name="Slide Number Placeholder 3"/>
          <p:cNvSpPr>
            <a:spLocks noGrp="1"/>
          </p:cNvSpPr>
          <p:nvPr>
            <p:ph type="sldNum" sz="quarter" idx="10"/>
          </p:nvPr>
        </p:nvSpPr>
        <p:spPr/>
        <p:txBody>
          <a:bodyPr/>
          <a:lstStyle/>
          <a:p>
            <a:fld id="{0052C74A-AD49-4896-9F67-E4E7C751BF34}" type="slidenum">
              <a:rPr lang="en-US" smtClean="0"/>
              <a:pPr/>
              <a:t>15</a:t>
            </a:fld>
            <a:endParaRPr lang="en-US" dirty="0"/>
          </a:p>
        </p:txBody>
      </p:sp>
    </p:spTree>
    <p:extLst>
      <p:ext uri="{BB962C8B-B14F-4D97-AF65-F5344CB8AC3E}">
        <p14:creationId xmlns:p14="http://schemas.microsoft.com/office/powerpoint/2010/main" val="278516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ea typeface="+mn-ea"/>
                <a:cs typeface="+mn-cs"/>
              </a:rPr>
              <a:t>We have updated the experiment with a new magnetic write head probe (from hard disk drives utilizing perpendicular recording) that creates even more intense local fields, and moved to a dry refrigerator system that allows measurements to continue for weeks at a time.  We can now insert </a:t>
            </a:r>
            <a:r>
              <a:rPr lang="en-US" sz="1200" kern="1200" dirty="0" err="1" smtClean="0">
                <a:solidFill>
                  <a:schemeClr val="tx1"/>
                </a:solidFill>
                <a:effectLst/>
                <a:ea typeface="+mn-ea"/>
                <a:cs typeface="+mn-cs"/>
              </a:rPr>
              <a:t>rf</a:t>
            </a:r>
            <a:r>
              <a:rPr lang="en-US" sz="1200" kern="1200" dirty="0" smtClean="0">
                <a:solidFill>
                  <a:schemeClr val="tx1"/>
                </a:solidFill>
                <a:effectLst/>
                <a:ea typeface="+mn-ea"/>
                <a:cs typeface="+mn-cs"/>
              </a:rPr>
              <a:t> magnetic vortices at will in to the superconductor (thin film and bulk Nb), again measuring the lower critical </a:t>
            </a:r>
            <a:r>
              <a:rPr lang="en-US" sz="1200" kern="1200" dirty="0" err="1" smtClean="0">
                <a:solidFill>
                  <a:schemeClr val="tx1"/>
                </a:solidFill>
                <a:effectLst/>
                <a:ea typeface="+mn-ea"/>
                <a:cs typeface="+mn-cs"/>
              </a:rPr>
              <a:t>rf</a:t>
            </a:r>
            <a:r>
              <a:rPr lang="en-US" sz="1200" kern="1200" dirty="0" smtClean="0">
                <a:solidFill>
                  <a:schemeClr val="tx1"/>
                </a:solidFill>
                <a:effectLst/>
                <a:ea typeface="+mn-ea"/>
                <a:cs typeface="+mn-cs"/>
              </a:rPr>
              <a:t> field B</a:t>
            </a:r>
            <a:r>
              <a:rPr lang="en-US" sz="1200" kern="1200" baseline="-25000" dirty="0" smtClean="0">
                <a:solidFill>
                  <a:schemeClr val="tx1"/>
                </a:solidFill>
                <a:effectLst/>
                <a:ea typeface="+mn-ea"/>
                <a:cs typeface="+mn-cs"/>
              </a:rPr>
              <a:t>1</a:t>
            </a:r>
            <a:r>
              <a:rPr lang="en-US" sz="1200" kern="1200" dirty="0" smtClean="0">
                <a:solidFill>
                  <a:schemeClr val="tx1"/>
                </a:solidFill>
                <a:effectLst/>
                <a:ea typeface="+mn-ea"/>
                <a:cs typeface="+mn-cs"/>
              </a:rPr>
              <a:t>(T).  The periodicity allows us to calibrate the </a:t>
            </a:r>
            <a:r>
              <a:rPr lang="en-US" sz="1200" kern="1200" dirty="0" err="1" smtClean="0">
                <a:solidFill>
                  <a:schemeClr val="tx1"/>
                </a:solidFill>
                <a:effectLst/>
                <a:ea typeface="+mn-ea"/>
                <a:cs typeface="+mn-cs"/>
              </a:rPr>
              <a:t>rf</a:t>
            </a:r>
            <a:r>
              <a:rPr lang="en-US" sz="1200" kern="1200" dirty="0" smtClean="0">
                <a:solidFill>
                  <a:schemeClr val="tx1"/>
                </a:solidFill>
                <a:effectLst/>
                <a:ea typeface="+mn-ea"/>
                <a:cs typeface="+mn-cs"/>
              </a:rPr>
              <a:t> flux scale for the microscope! We see numerous new features in the bulk Nb nonlinear response heretofore invisible to us.  With this microscope we are now in position to understand how the materials nanostructure will affect the </a:t>
            </a:r>
            <a:r>
              <a:rPr lang="en-US" sz="1200" kern="1200" dirty="0" err="1" smtClean="0">
                <a:solidFill>
                  <a:schemeClr val="tx1"/>
                </a:solidFill>
                <a:effectLst/>
                <a:ea typeface="+mn-ea"/>
                <a:cs typeface="+mn-cs"/>
              </a:rPr>
              <a:t>rf</a:t>
            </a:r>
            <a:r>
              <a:rPr lang="en-US" sz="1200" kern="1200" dirty="0" smtClean="0">
                <a:solidFill>
                  <a:schemeClr val="tx1"/>
                </a:solidFill>
                <a:effectLst/>
                <a:ea typeface="+mn-ea"/>
                <a:cs typeface="+mn-cs"/>
              </a:rPr>
              <a:t> properties, and the list of projects involves a number of groups in the SRF community. </a:t>
            </a: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0052C74A-AD49-4896-9F67-E4E7C751BF34}" type="slidenum">
              <a:rPr lang="en-US" smtClean="0"/>
              <a:pPr/>
              <a:t>16</a:t>
            </a:fld>
            <a:endParaRPr lang="en-US" dirty="0"/>
          </a:p>
        </p:txBody>
      </p:sp>
    </p:spTree>
    <p:extLst>
      <p:ext uri="{BB962C8B-B14F-4D97-AF65-F5344CB8AC3E}">
        <p14:creationId xmlns:p14="http://schemas.microsoft.com/office/powerpoint/2010/main" val="223753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12BF4-6AE7-4564-BC3B-90AD6E45F144}" type="datetimeFigureOut">
              <a:rPr lang="en-US" smtClean="0"/>
              <a:t>2/6/2017</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Lee: SRF GARD roadmap workshop</a:t>
            </a:r>
          </a:p>
          <a:p>
            <a:r>
              <a:rPr lang="en-US" dirty="0" smtClean="0"/>
              <a:t>FNAL Feb 9-10, 2017</a:t>
            </a:r>
            <a:endParaRPr lang="en-US" dirty="0"/>
          </a:p>
        </p:txBody>
      </p:sp>
      <p:sp>
        <p:nvSpPr>
          <p:cNvPr id="6" name="Slide Number Placeholder 5"/>
          <p:cNvSpPr>
            <a:spLocks noGrp="1"/>
          </p:cNvSpPr>
          <p:nvPr>
            <p:ph type="sldNum" sz="quarter" idx="12"/>
          </p:nvPr>
        </p:nvSpPr>
        <p:spPr/>
        <p:txBody>
          <a:bodyPr/>
          <a:lstStyle/>
          <a:p>
            <a:fld id="{592660EC-88C8-4F07-811B-348ADCB96E7B}" type="slidenum">
              <a:rPr lang="en-US" smtClean="0"/>
              <a:t>‹#›</a:t>
            </a:fld>
            <a:endParaRPr lang="en-US"/>
          </a:p>
        </p:txBody>
      </p:sp>
    </p:spTree>
    <p:extLst>
      <p:ext uri="{BB962C8B-B14F-4D97-AF65-F5344CB8AC3E}">
        <p14:creationId xmlns:p14="http://schemas.microsoft.com/office/powerpoint/2010/main" val="379401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12BF4-6AE7-4564-BC3B-90AD6E45F14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660EC-88C8-4F07-811B-348ADCB96E7B}" type="slidenum">
              <a:rPr lang="en-US" smtClean="0"/>
              <a:t>‹#›</a:t>
            </a:fld>
            <a:endParaRPr lang="en-US"/>
          </a:p>
        </p:txBody>
      </p:sp>
    </p:spTree>
    <p:extLst>
      <p:ext uri="{BB962C8B-B14F-4D97-AF65-F5344CB8AC3E}">
        <p14:creationId xmlns:p14="http://schemas.microsoft.com/office/powerpoint/2010/main" val="104316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12BF4-6AE7-4564-BC3B-90AD6E45F14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660EC-88C8-4F07-811B-348ADCB96E7B}" type="slidenum">
              <a:rPr lang="en-US" smtClean="0"/>
              <a:t>‹#›</a:t>
            </a:fld>
            <a:endParaRPr lang="en-US"/>
          </a:p>
        </p:txBody>
      </p:sp>
    </p:spTree>
    <p:extLst>
      <p:ext uri="{BB962C8B-B14F-4D97-AF65-F5344CB8AC3E}">
        <p14:creationId xmlns:p14="http://schemas.microsoft.com/office/powerpoint/2010/main" val="399811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12BF4-6AE7-4564-BC3B-90AD6E45F14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660EC-88C8-4F07-811B-348ADCB96E7B}" type="slidenum">
              <a:rPr lang="en-US" smtClean="0"/>
              <a:t>‹#›</a:t>
            </a:fld>
            <a:endParaRPr lang="en-US"/>
          </a:p>
        </p:txBody>
      </p:sp>
    </p:spTree>
    <p:extLst>
      <p:ext uri="{BB962C8B-B14F-4D97-AF65-F5344CB8AC3E}">
        <p14:creationId xmlns:p14="http://schemas.microsoft.com/office/powerpoint/2010/main" val="2490726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ogos and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81000" y="76200"/>
            <a:ext cx="8002815" cy="914400"/>
          </a:xfrm>
          <a:prstGeom prst="rect">
            <a:avLst/>
          </a:prstGeom>
          <a:effectLst>
            <a:outerShdw blurRad="25400" dist="12700" dir="2700000" algn="tl" rotWithShape="0">
              <a:prstClr val="black">
                <a:alpha val="40000"/>
              </a:prstClr>
            </a:outerShdw>
          </a:effectLst>
        </p:spPr>
        <p:txBody>
          <a:bodyPr vert="horz" lIns="91440" tIns="45720" rIns="91440" bIns="45720" rtlCol="0" anchor="ctr">
            <a:noAutofit/>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66E1ED8E-2D93-48A4-95A8-8EF26FE27FE7}" type="datetime4">
              <a:rPr lang="en-US" smtClean="0"/>
              <a:t>February 6, 2017</a:t>
            </a:fld>
            <a:endParaRPr lang="en-US" dirty="0"/>
          </a:p>
        </p:txBody>
      </p:sp>
      <p:sp>
        <p:nvSpPr>
          <p:cNvPr id="4" name="Footer Placeholder 3"/>
          <p:cNvSpPr>
            <a:spLocks noGrp="1"/>
          </p:cNvSpPr>
          <p:nvPr>
            <p:ph type="ftr" sz="quarter" idx="11"/>
          </p:nvPr>
        </p:nvSpPr>
        <p:spPr/>
        <p:txBody>
          <a:bodyPr/>
          <a:lstStyle/>
          <a:p>
            <a:r>
              <a:rPr lang="en-US" b="0" smtClean="0"/>
              <a:t>1LOr3B-04          ASC 2016, Denver,Colorado             Santosh Chetri</a:t>
            </a:r>
            <a:endParaRPr lang="en-US" dirty="0" smtClean="0"/>
          </a:p>
        </p:txBody>
      </p:sp>
      <p:sp>
        <p:nvSpPr>
          <p:cNvPr id="5" name="Slide Number Placeholder 4"/>
          <p:cNvSpPr>
            <a:spLocks noGrp="1"/>
          </p:cNvSpPr>
          <p:nvPr>
            <p:ph type="sldNum" sz="quarter" idx="12"/>
          </p:nvPr>
        </p:nvSpPr>
        <p:spPr/>
        <p:txBody>
          <a:bodyPr/>
          <a:lstStyle/>
          <a:p>
            <a:fld id="{4D251ADD-9DF9-4529-9FD9-06D896FD4E48}" type="slidenum">
              <a:rPr lang="en-US" smtClean="0"/>
              <a:pPr/>
              <a:t>‹#›</a:t>
            </a:fld>
            <a:endParaRPr lang="en-US" dirty="0"/>
          </a:p>
        </p:txBody>
      </p:sp>
    </p:spTree>
    <p:extLst>
      <p:ext uri="{BB962C8B-B14F-4D97-AF65-F5344CB8AC3E}">
        <p14:creationId xmlns:p14="http://schemas.microsoft.com/office/powerpoint/2010/main" val="221450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12BF4-6AE7-4564-BC3B-90AD6E45F14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660EC-88C8-4F07-811B-348ADCB96E7B}" type="slidenum">
              <a:rPr lang="en-US" smtClean="0"/>
              <a:t>‹#›</a:t>
            </a:fld>
            <a:endParaRPr lang="en-US"/>
          </a:p>
        </p:txBody>
      </p:sp>
    </p:spTree>
    <p:extLst>
      <p:ext uri="{BB962C8B-B14F-4D97-AF65-F5344CB8AC3E}">
        <p14:creationId xmlns:p14="http://schemas.microsoft.com/office/powerpoint/2010/main" val="241965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12BF4-6AE7-4564-BC3B-90AD6E45F14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660EC-88C8-4F07-811B-348ADCB96E7B}" type="slidenum">
              <a:rPr lang="en-US" smtClean="0"/>
              <a:t>‹#›</a:t>
            </a:fld>
            <a:endParaRPr lang="en-US"/>
          </a:p>
        </p:txBody>
      </p:sp>
    </p:spTree>
    <p:extLst>
      <p:ext uri="{BB962C8B-B14F-4D97-AF65-F5344CB8AC3E}">
        <p14:creationId xmlns:p14="http://schemas.microsoft.com/office/powerpoint/2010/main" val="181194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12BF4-6AE7-4564-BC3B-90AD6E45F144}"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660EC-88C8-4F07-811B-348ADCB96E7B}" type="slidenum">
              <a:rPr lang="en-US" smtClean="0"/>
              <a:t>‹#›</a:t>
            </a:fld>
            <a:endParaRPr lang="en-US"/>
          </a:p>
        </p:txBody>
      </p:sp>
    </p:spTree>
    <p:extLst>
      <p:ext uri="{BB962C8B-B14F-4D97-AF65-F5344CB8AC3E}">
        <p14:creationId xmlns:p14="http://schemas.microsoft.com/office/powerpoint/2010/main" val="83326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12BF4-6AE7-4564-BC3B-90AD6E45F144}"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660EC-88C8-4F07-811B-348ADCB96E7B}" type="slidenum">
              <a:rPr lang="en-US" smtClean="0"/>
              <a:t>‹#›</a:t>
            </a:fld>
            <a:endParaRPr lang="en-US"/>
          </a:p>
        </p:txBody>
      </p:sp>
    </p:spTree>
    <p:extLst>
      <p:ext uri="{BB962C8B-B14F-4D97-AF65-F5344CB8AC3E}">
        <p14:creationId xmlns:p14="http://schemas.microsoft.com/office/powerpoint/2010/main" val="300991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12BF4-6AE7-4564-BC3B-90AD6E45F144}"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660EC-88C8-4F07-811B-348ADCB96E7B}" type="slidenum">
              <a:rPr lang="en-US" smtClean="0"/>
              <a:t>‹#›</a:t>
            </a:fld>
            <a:endParaRPr lang="en-US"/>
          </a:p>
        </p:txBody>
      </p:sp>
    </p:spTree>
    <p:extLst>
      <p:ext uri="{BB962C8B-B14F-4D97-AF65-F5344CB8AC3E}">
        <p14:creationId xmlns:p14="http://schemas.microsoft.com/office/powerpoint/2010/main" val="209297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12BF4-6AE7-4564-BC3B-90AD6E45F144}" type="datetimeFigureOut">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660EC-88C8-4F07-811B-348ADCB96E7B}" type="slidenum">
              <a:rPr lang="en-US" smtClean="0"/>
              <a:t>‹#›</a:t>
            </a:fld>
            <a:endParaRPr lang="en-US"/>
          </a:p>
        </p:txBody>
      </p:sp>
    </p:spTree>
    <p:extLst>
      <p:ext uri="{BB962C8B-B14F-4D97-AF65-F5344CB8AC3E}">
        <p14:creationId xmlns:p14="http://schemas.microsoft.com/office/powerpoint/2010/main" val="412195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12BF4-6AE7-4564-BC3B-90AD6E45F144}"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660EC-88C8-4F07-811B-348ADCB96E7B}" type="slidenum">
              <a:rPr lang="en-US" smtClean="0"/>
              <a:t>‹#›</a:t>
            </a:fld>
            <a:endParaRPr lang="en-US"/>
          </a:p>
        </p:txBody>
      </p:sp>
    </p:spTree>
    <p:extLst>
      <p:ext uri="{BB962C8B-B14F-4D97-AF65-F5344CB8AC3E}">
        <p14:creationId xmlns:p14="http://schemas.microsoft.com/office/powerpoint/2010/main" val="56765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12BF4-6AE7-4564-BC3B-90AD6E45F144}"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660EC-88C8-4F07-811B-348ADCB96E7B}" type="slidenum">
              <a:rPr lang="en-US" smtClean="0"/>
              <a:t>‹#›</a:t>
            </a:fld>
            <a:endParaRPr lang="en-US"/>
          </a:p>
        </p:txBody>
      </p:sp>
    </p:spTree>
    <p:extLst>
      <p:ext uri="{BB962C8B-B14F-4D97-AF65-F5344CB8AC3E}">
        <p14:creationId xmlns:p14="http://schemas.microsoft.com/office/powerpoint/2010/main" val="252247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B612BF4-6AE7-4564-BC3B-90AD6E45F144}" type="datetimeFigureOut">
              <a:rPr lang="en-US" smtClean="0"/>
              <a:pPr/>
              <a:t>2/6/2017</a:t>
            </a:fld>
            <a:endParaRPr lang="en-US" dirty="0"/>
          </a:p>
        </p:txBody>
      </p:sp>
      <p:sp>
        <p:nvSpPr>
          <p:cNvPr id="5" name="Footer Placeholder 4"/>
          <p:cNvSpPr>
            <a:spLocks noGrp="1"/>
          </p:cNvSpPr>
          <p:nvPr>
            <p:ph type="ftr" sz="quarter" idx="3"/>
          </p:nvPr>
        </p:nvSpPr>
        <p:spPr>
          <a:xfrm>
            <a:off x="2819400" y="6353860"/>
            <a:ext cx="35052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defRPr>
            </a:lvl1pPr>
          </a:lstStyle>
          <a:p>
            <a:r>
              <a:rPr lang="en-US" smtClean="0"/>
              <a:t>Lee: SRF GARD roadmap workshop</a:t>
            </a:r>
          </a:p>
          <a:p>
            <a:r>
              <a:rPr lang="en-US" smtClean="0"/>
              <a:t>FNAL Feb 9-10, 2017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92660EC-88C8-4F07-811B-348ADCB96E7B}" type="slidenum">
              <a:rPr lang="en-US" smtClean="0"/>
              <a:pPr/>
              <a:t>‹#›</a:t>
            </a:fld>
            <a:endParaRPr lang="en-US" dirty="0"/>
          </a:p>
        </p:txBody>
      </p:sp>
    </p:spTree>
    <p:extLst>
      <p:ext uri="{BB962C8B-B14F-4D97-AF65-F5344CB8AC3E}">
        <p14:creationId xmlns:p14="http://schemas.microsoft.com/office/powerpoint/2010/main" val="3531926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5.emf"/><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0.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jpg"/><Relationship Id="rId7" Type="http://schemas.openxmlformats.org/officeDocument/2006/relationships/image" Target="../media/image8.w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0000" lnSpcReduction="20000"/>
          </a:bodyPr>
          <a:lstStyle/>
          <a:p>
            <a:r>
              <a:rPr lang="en-US" dirty="0" smtClean="0"/>
              <a:t>Peter J. Lee</a:t>
            </a:r>
          </a:p>
          <a:p>
            <a:r>
              <a:rPr lang="en-US" dirty="0" smtClean="0"/>
              <a:t>Shreyas Balachandran</a:t>
            </a:r>
          </a:p>
          <a:p>
            <a:r>
              <a:rPr lang="en-US" dirty="0" smtClean="0"/>
              <a:t>NHMFL-Florida State </a:t>
            </a:r>
            <a:r>
              <a:rPr lang="en-US" dirty="0" smtClean="0"/>
              <a:t>University</a:t>
            </a:r>
          </a:p>
          <a:p>
            <a:r>
              <a:rPr lang="en-US" dirty="0" smtClean="0"/>
              <a:t>With input from Tom Bieler (MSU) and Steven Anlage (UM)</a:t>
            </a:r>
            <a:endParaRPr lang="en-US" dirty="0"/>
          </a:p>
        </p:txBody>
      </p:sp>
      <p:sp>
        <p:nvSpPr>
          <p:cNvPr id="4" name="Title 1"/>
          <p:cNvSpPr>
            <a:spLocks noGrp="1"/>
          </p:cNvSpPr>
          <p:nvPr>
            <p:ph type="ctrTitle"/>
          </p:nvPr>
        </p:nvSpPr>
        <p:spPr>
          <a:xfrm>
            <a:off x="685800" y="762001"/>
            <a:ext cx="7772400" cy="2838450"/>
          </a:xfrm>
        </p:spPr>
        <p:txBody>
          <a:bodyPr>
            <a:normAutofit/>
          </a:bodyPr>
          <a:lstStyle/>
          <a:p>
            <a:r>
              <a:rPr lang="en-US" dirty="0" smtClean="0"/>
              <a:t>Sample Measurement:</a:t>
            </a:r>
            <a:br>
              <a:rPr lang="en-US" dirty="0" smtClean="0"/>
            </a:br>
            <a:r>
              <a:rPr lang="en-US" dirty="0" smtClean="0"/>
              <a:t>Coupon/Cut-out studies</a:t>
            </a:r>
            <a:br>
              <a:rPr lang="en-US" dirty="0" smtClean="0"/>
            </a:br>
            <a:r>
              <a:rPr lang="en-US" dirty="0" smtClean="0"/>
              <a:t>Potential Measurement Techniques for SRF Nb R&amp;D </a:t>
            </a:r>
            <a:endParaRPr lang="en-US" dirty="0"/>
          </a:p>
        </p:txBody>
      </p:sp>
      <p:pic>
        <p:nvPicPr>
          <p:cNvPr id="5" name="Picture 3" descr="D:\Data\My Pictures\LOGOS\ASC\ASC14\TripleLogo-Hz\Vector\FSU-ASC-M+ShortText_logo_082615+border_outlines_whiteBG.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451739"/>
            <a:ext cx="2057400" cy="361299"/>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
          <p:cNvSpPr>
            <a:spLocks noGrp="1"/>
          </p:cNvSpPr>
          <p:nvPr>
            <p:ph type="ftr" sz="quarter" idx="11"/>
          </p:nvPr>
        </p:nvSpPr>
        <p:spPr>
          <a:xfrm>
            <a:off x="2133600" y="6451739"/>
            <a:ext cx="4876800" cy="365125"/>
          </a:xfrm>
        </p:spPr>
        <p:txBody>
          <a:bodyPr/>
          <a:lstStyle/>
          <a:p>
            <a:r>
              <a:rPr lang="en-US" dirty="0">
                <a:solidFill>
                  <a:schemeClr val="tx1">
                    <a:lumMod val="50000"/>
                    <a:lumOff val="50000"/>
                  </a:schemeClr>
                </a:solidFill>
              </a:rPr>
              <a:t>Lee: SRF GARD roadmap </a:t>
            </a:r>
            <a:r>
              <a:rPr lang="en-US" dirty="0" smtClean="0">
                <a:solidFill>
                  <a:schemeClr val="tx1">
                    <a:lumMod val="50000"/>
                    <a:lumOff val="50000"/>
                  </a:schemeClr>
                </a:solidFill>
              </a:rPr>
              <a:t>workshop, FNAL </a:t>
            </a:r>
            <a:r>
              <a:rPr lang="en-US" dirty="0">
                <a:solidFill>
                  <a:schemeClr val="tx1">
                    <a:lumMod val="50000"/>
                    <a:lumOff val="50000"/>
                  </a:schemeClr>
                </a:solidFill>
              </a:rPr>
              <a:t>Feb 9-10, </a:t>
            </a:r>
            <a:r>
              <a:rPr lang="en-US" dirty="0" smtClean="0">
                <a:solidFill>
                  <a:schemeClr val="tx1">
                    <a:lumMod val="50000"/>
                    <a:lumOff val="50000"/>
                  </a:schemeClr>
                </a:solidFill>
              </a:rPr>
              <a:t>2017</a:t>
            </a:r>
            <a:endParaRPr lang="en-US" dirty="0">
              <a:solidFill>
                <a:schemeClr val="tx1">
                  <a:lumMod val="50000"/>
                  <a:lumOff val="50000"/>
                </a:schemeClr>
              </a:solidFill>
            </a:endParaRPr>
          </a:p>
        </p:txBody>
      </p:sp>
      <p:pic>
        <p:nvPicPr>
          <p:cNvPr id="7" name="Picture 28" descr="ANd9GcS1rE1a5mWq5pEonLVPfye1HKBxUqfBg_IRbKDXstN8IxT9cLYU"/>
          <p:cNvPicPr>
            <a:picLocks noChangeAspect="1" noChangeArrowheads="1"/>
          </p:cNvPicPr>
          <p:nvPr/>
        </p:nvPicPr>
        <p:blipFill>
          <a:blip r:embed="rId3" cstate="print"/>
          <a:srcRect/>
          <a:stretch>
            <a:fillRect/>
          </a:stretch>
        </p:blipFill>
        <p:spPr bwMode="auto">
          <a:xfrm>
            <a:off x="8458200" y="6329727"/>
            <a:ext cx="452821" cy="450654"/>
          </a:xfrm>
          <a:prstGeom prst="rect">
            <a:avLst/>
          </a:prstGeom>
          <a:noFill/>
          <a:ln w="9525">
            <a:noFill/>
            <a:miter lim="800000"/>
            <a:headEnd/>
            <a:tailEnd/>
          </a:ln>
        </p:spPr>
      </p:pic>
    </p:spTree>
    <p:extLst>
      <p:ext uri="{BB962C8B-B14F-4D97-AF65-F5344CB8AC3E}">
        <p14:creationId xmlns:p14="http://schemas.microsoft.com/office/powerpoint/2010/main" val="574544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z="3600" b="1" dirty="0" smtClean="0"/>
              <a:t>Extra Example Slides</a:t>
            </a:r>
            <a:endParaRPr lang="en-US" sz="3600" b="1" dirty="0"/>
          </a:p>
        </p:txBody>
      </p:sp>
      <p:pic>
        <p:nvPicPr>
          <p:cNvPr id="16" name="Picture 3" descr="D:\Data\My Pictures\LOGOS\ASC\ASC14\TripleLogo-Hz\Vector\FSU-ASC-M+ShortText_logo_082615+border_outlines_whiteBG.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451739"/>
            <a:ext cx="2057400" cy="36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748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1" y="76200"/>
            <a:ext cx="9067799" cy="1066800"/>
          </a:xfrm>
        </p:spPr>
        <p:txBody>
          <a:bodyPr>
            <a:normAutofit/>
          </a:bodyPr>
          <a:lstStyle/>
          <a:p>
            <a:r>
              <a:rPr lang="en-US" sz="2400" b="1" dirty="0" smtClean="0"/>
              <a:t>Design based microstructure- superconducting studies</a:t>
            </a:r>
            <a:endParaRPr lang="en-US"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562100"/>
            <a:ext cx="4098275"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4038600"/>
            <a:ext cx="3882704"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latin typeface="Arial" panose="020B0604020202020204" pitchFamily="34" charset="0"/>
              </a:rPr>
              <a:t>SRF grade high purity </a:t>
            </a:r>
            <a:r>
              <a:rPr lang="en-US" sz="1200" dirty="0" err="1" smtClean="0">
                <a:latin typeface="Arial" panose="020B0604020202020204" pitchFamily="34" charset="0"/>
              </a:rPr>
              <a:t>Nb</a:t>
            </a:r>
            <a:r>
              <a:rPr lang="en-US" sz="1200" dirty="0" smtClean="0">
                <a:latin typeface="Arial" panose="020B0604020202020204" pitchFamily="34" charset="0"/>
              </a:rPr>
              <a:t> (Tokyo </a:t>
            </a:r>
            <a:r>
              <a:rPr lang="en-US" sz="1200" dirty="0" err="1" smtClean="0">
                <a:latin typeface="Arial" panose="020B0604020202020204" pitchFamily="34" charset="0"/>
              </a:rPr>
              <a:t>Denkai</a:t>
            </a:r>
            <a:r>
              <a:rPr lang="en-US" sz="1200" dirty="0" smtClean="0">
                <a:latin typeface="Arial" panose="020B0604020202020204" pitchFamily="34" charset="0"/>
              </a:rPr>
              <a:t> </a:t>
            </a:r>
            <a:r>
              <a:rPr lang="en-US" sz="1200" dirty="0" err="1" smtClean="0">
                <a:latin typeface="Arial" panose="020B0604020202020204" pitchFamily="34" charset="0"/>
              </a:rPr>
              <a:t>Nb</a:t>
            </a:r>
            <a:r>
              <a:rPr lang="en-US" sz="1200" dirty="0" smtClean="0">
                <a:latin typeface="Arial" panose="020B0604020202020204" pitchFamily="34" charset="0"/>
              </a:rPr>
              <a:t>). Tensile samples designed to create specific dislocation structures .</a:t>
            </a:r>
          </a:p>
          <a:p>
            <a:pPr marL="285750" indent="-285750">
              <a:buFont typeface="Arial" panose="020B0604020202020204" pitchFamily="34" charset="0"/>
              <a:buChar char="•"/>
            </a:pPr>
            <a:r>
              <a:rPr lang="en-US" sz="1200" dirty="0" smtClean="0">
                <a:latin typeface="Arial" panose="020B0604020202020204" pitchFamily="34" charset="0"/>
              </a:rPr>
              <a:t>Collaboration between FSU and MSU brings together expertise in physical metallurgy and superconducting property measurements together. </a:t>
            </a:r>
            <a:endParaRPr lang="en-US" sz="1200" dirty="0">
              <a:latin typeface="Arial" panose="020B0604020202020204" pitchFamily="34"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4878001" y="1562100"/>
            <a:ext cx="3668400" cy="3733800"/>
          </a:xfrm>
          <a:prstGeom prst="rect">
            <a:avLst/>
          </a:prstGeom>
          <a:ln>
            <a:solidFill>
              <a:schemeClr val="tx1"/>
            </a:solidFill>
          </a:ln>
        </p:spPr>
      </p:pic>
      <p:sp>
        <p:nvSpPr>
          <p:cNvPr id="9" name="TextBox 8"/>
          <p:cNvSpPr txBox="1"/>
          <p:nvPr/>
        </p:nvSpPr>
        <p:spPr>
          <a:xfrm>
            <a:off x="4824600" y="5486399"/>
            <a:ext cx="3721801" cy="1015663"/>
          </a:xfrm>
          <a:prstGeom prst="rect">
            <a:avLst/>
          </a:prstGeom>
          <a:noFill/>
        </p:spPr>
        <p:txBody>
          <a:bodyPr wrap="square" rtlCol="0">
            <a:spAutoFit/>
          </a:bodyPr>
          <a:lstStyle/>
          <a:p>
            <a:r>
              <a:rPr lang="en-US" sz="1200" dirty="0" smtClean="0">
                <a:latin typeface="Arial" panose="020B0604020202020204" pitchFamily="34" charset="0"/>
              </a:rPr>
              <a:t>Individual </a:t>
            </a:r>
            <a:r>
              <a:rPr lang="en-US" sz="1200" dirty="0">
                <a:latin typeface="Arial" panose="020B0604020202020204" pitchFamily="34" charset="0"/>
              </a:rPr>
              <a:t>d</a:t>
            </a:r>
            <a:r>
              <a:rPr lang="en-US" sz="1200" dirty="0" smtClean="0">
                <a:latin typeface="Arial" panose="020B0604020202020204" pitchFamily="34" charset="0"/>
              </a:rPr>
              <a:t>islocations are loops. Can be separated into edge and screw components. </a:t>
            </a:r>
          </a:p>
          <a:p>
            <a:r>
              <a:rPr lang="en-US" sz="1200" dirty="0" smtClean="0">
                <a:latin typeface="Arial" panose="020B0604020202020204" pitchFamily="34" charset="0"/>
              </a:rPr>
              <a:t>Dislocation structures are complex- Interaction od dislocations lead to </a:t>
            </a:r>
            <a:r>
              <a:rPr lang="en-US" sz="1200" dirty="0" err="1" smtClean="0">
                <a:latin typeface="Arial" panose="020B0604020202020204" pitchFamily="34" charset="0"/>
              </a:rPr>
              <a:t>subgrains</a:t>
            </a:r>
            <a:r>
              <a:rPr lang="en-US" sz="1200" dirty="0" smtClean="0">
                <a:latin typeface="Arial" panose="020B0604020202020204" pitchFamily="34" charset="0"/>
              </a:rPr>
              <a:t>, boundaries, </a:t>
            </a:r>
            <a:r>
              <a:rPr lang="en-US" sz="1200" dirty="0" err="1" smtClean="0">
                <a:latin typeface="Arial" panose="020B0604020202020204" pitchFamily="34" charset="0"/>
              </a:rPr>
              <a:t>misorienation</a:t>
            </a:r>
            <a:r>
              <a:rPr lang="en-US" sz="1200" dirty="0" smtClean="0">
                <a:latin typeface="Arial" panose="020B0604020202020204" pitchFamily="34" charset="0"/>
              </a:rPr>
              <a:t> between crystals. </a:t>
            </a:r>
            <a:endParaRPr lang="en-US" sz="1200" dirty="0">
              <a:latin typeface="Arial" panose="020B0604020202020204" pitchFamily="34" charset="0"/>
            </a:endParaRPr>
          </a:p>
        </p:txBody>
      </p:sp>
      <p:pic>
        <p:nvPicPr>
          <p:cNvPr id="2" name="Picture 2" descr="D:\Data\My Pictures\LOGOS\Labs\MSU\helmet+text_green_RGB.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1475" y="4038600"/>
            <a:ext cx="873125" cy="929607"/>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
          <p:cNvSpPr>
            <a:spLocks noGrp="1"/>
          </p:cNvSpPr>
          <p:nvPr>
            <p:ph type="ftr" sz="quarter" idx="11"/>
          </p:nvPr>
        </p:nvSpPr>
        <p:spPr>
          <a:xfrm>
            <a:off x="2133600" y="6492875"/>
            <a:ext cx="4876800" cy="365125"/>
          </a:xfrm>
        </p:spPr>
        <p:txBody>
          <a:bodyPr/>
          <a:lstStyle/>
          <a:p>
            <a:r>
              <a:rPr lang="en-US" dirty="0">
                <a:solidFill>
                  <a:schemeClr val="tx1">
                    <a:lumMod val="50000"/>
                    <a:lumOff val="50000"/>
                  </a:schemeClr>
                </a:solidFill>
              </a:rPr>
              <a:t>Lee: SRF GARD roadmap </a:t>
            </a:r>
            <a:r>
              <a:rPr lang="en-US" dirty="0" smtClean="0">
                <a:solidFill>
                  <a:schemeClr val="tx1">
                    <a:lumMod val="50000"/>
                    <a:lumOff val="50000"/>
                  </a:schemeClr>
                </a:solidFill>
              </a:rPr>
              <a:t>workshop, FNAL </a:t>
            </a:r>
            <a:r>
              <a:rPr lang="en-US" dirty="0">
                <a:solidFill>
                  <a:schemeClr val="tx1">
                    <a:lumMod val="50000"/>
                    <a:lumOff val="50000"/>
                  </a:schemeClr>
                </a:solidFill>
              </a:rPr>
              <a:t>Feb 9-10, </a:t>
            </a:r>
            <a:r>
              <a:rPr lang="en-US" dirty="0" smtClean="0">
                <a:solidFill>
                  <a:schemeClr val="tx1">
                    <a:lumMod val="50000"/>
                    <a:lumOff val="50000"/>
                  </a:schemeClr>
                </a:solidFill>
              </a:rPr>
              <a:t>2017</a:t>
            </a:r>
            <a:endParaRPr lang="en-US" dirty="0">
              <a:solidFill>
                <a:schemeClr val="tx1">
                  <a:lumMod val="50000"/>
                  <a:lumOff val="50000"/>
                </a:schemeClr>
              </a:solidFill>
            </a:endParaRPr>
          </a:p>
        </p:txBody>
      </p:sp>
      <p:sp>
        <p:nvSpPr>
          <p:cNvPr id="11" name="Slide Number Placeholder 2"/>
          <p:cNvSpPr>
            <a:spLocks noGrp="1"/>
          </p:cNvSpPr>
          <p:nvPr>
            <p:ph type="sldNum" sz="quarter" idx="12"/>
          </p:nvPr>
        </p:nvSpPr>
        <p:spPr>
          <a:xfrm>
            <a:off x="8229600" y="6556828"/>
            <a:ext cx="609600" cy="237218"/>
          </a:xfrm>
        </p:spPr>
        <p:txBody>
          <a:bodyPr lIns="0" tIns="0" rIns="0" bIns="0"/>
          <a:lstStyle/>
          <a:p>
            <a:fld id="{592660EC-88C8-4F07-811B-348ADCB96E7B}" type="slidenum">
              <a:rPr lang="en-US" smtClean="0">
                <a:solidFill>
                  <a:schemeClr val="tx1">
                    <a:lumMod val="50000"/>
                    <a:lumOff val="50000"/>
                  </a:schemeClr>
                </a:solidFill>
              </a:rPr>
              <a:t>11</a:t>
            </a:fld>
            <a:endParaRPr lang="en-US" dirty="0">
              <a:solidFill>
                <a:schemeClr val="tx1">
                  <a:lumMod val="50000"/>
                  <a:lumOff val="50000"/>
                </a:schemeClr>
              </a:solidFill>
            </a:endParaRPr>
          </a:p>
        </p:txBody>
      </p:sp>
    </p:spTree>
    <p:extLst>
      <p:ext uri="{BB962C8B-B14F-4D97-AF65-F5344CB8AC3E}">
        <p14:creationId xmlns:p14="http://schemas.microsoft.com/office/powerpoint/2010/main" val="2807068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78" y="24000"/>
            <a:ext cx="9097222" cy="1119000"/>
          </a:xfrm>
        </p:spPr>
        <p:txBody>
          <a:bodyPr>
            <a:noAutofit/>
          </a:bodyPr>
          <a:lstStyle/>
          <a:p>
            <a:r>
              <a:rPr lang="en-US" sz="2400" b="1" dirty="0" smtClean="0"/>
              <a:t>Hydride debris along LAGB’s- Flux penetration due to hydrides?</a:t>
            </a:r>
            <a:endParaRPr lang="en-US" sz="2400"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22978" y="1066800"/>
            <a:ext cx="5593222" cy="4953000"/>
          </a:xfrm>
          <a:prstGeom prst="rect">
            <a:avLst/>
          </a:prstGeom>
        </p:spPr>
      </p:pic>
      <p:sp>
        <p:nvSpPr>
          <p:cNvPr id="5" name="TextBox 4"/>
          <p:cNvSpPr txBox="1"/>
          <p:nvPr/>
        </p:nvSpPr>
        <p:spPr>
          <a:xfrm>
            <a:off x="228600" y="6050869"/>
            <a:ext cx="5487600" cy="646331"/>
          </a:xfrm>
          <a:prstGeom prst="rect">
            <a:avLst/>
          </a:prstGeom>
          <a:noFill/>
        </p:spPr>
        <p:txBody>
          <a:bodyPr wrap="square" rtlCol="0">
            <a:spAutoFit/>
          </a:bodyPr>
          <a:lstStyle/>
          <a:p>
            <a:r>
              <a:rPr lang="en-US" dirty="0" smtClean="0">
                <a:latin typeface="Arial" panose="020B0604020202020204" pitchFamily="34" charset="0"/>
              </a:rPr>
              <a:t>LAGB’s are strain related structures. Hydrides also lead to strain in the </a:t>
            </a:r>
            <a:r>
              <a:rPr lang="en-US" dirty="0" err="1" smtClean="0">
                <a:latin typeface="Arial" panose="020B0604020202020204" pitchFamily="34" charset="0"/>
              </a:rPr>
              <a:t>Nb</a:t>
            </a:r>
            <a:r>
              <a:rPr lang="en-US" dirty="0" smtClean="0">
                <a:latin typeface="Arial" panose="020B0604020202020204" pitchFamily="34" charset="0"/>
              </a:rPr>
              <a:t> matrix. </a:t>
            </a:r>
            <a:endParaRPr lang="en-US" dirty="0">
              <a:latin typeface="Arial" panose="020B0604020202020204" pitchFamily="34" charset="0"/>
            </a:endParaRPr>
          </a:p>
        </p:txBody>
      </p:sp>
      <p:grpSp>
        <p:nvGrpSpPr>
          <p:cNvPr id="3" name="Group 2"/>
          <p:cNvGrpSpPr/>
          <p:nvPr/>
        </p:nvGrpSpPr>
        <p:grpSpPr>
          <a:xfrm>
            <a:off x="5827080" y="1752600"/>
            <a:ext cx="3164520" cy="4345126"/>
            <a:chOff x="5827080" y="1905000"/>
            <a:chExt cx="3164520" cy="4345126"/>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7080" y="1905000"/>
              <a:ext cx="2896449"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7162800" y="2171700"/>
              <a:ext cx="304800" cy="2667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7962000" y="2915647"/>
              <a:ext cx="381000" cy="232035"/>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27080" y="4495800"/>
              <a:ext cx="3164520" cy="1754326"/>
            </a:xfrm>
            <a:prstGeom prst="rect">
              <a:avLst/>
            </a:prstGeom>
            <a:noFill/>
          </p:spPr>
          <p:txBody>
            <a:bodyPr wrap="square" rtlCol="0">
              <a:spAutoFit/>
            </a:bodyPr>
            <a:lstStyle/>
            <a:p>
              <a:r>
                <a:rPr lang="en-US" dirty="0" smtClean="0">
                  <a:latin typeface="Arial" panose="020B0604020202020204" pitchFamily="34" charset="0"/>
                </a:rPr>
                <a:t>Orientation gradients indicate strain around the hydrides- Ongoing work on strain and breakdown of superconductivity in progress. </a:t>
              </a:r>
              <a:endParaRPr lang="en-US" dirty="0">
                <a:latin typeface="Arial" panose="020B0604020202020204" pitchFamily="34" charset="0"/>
              </a:endParaRPr>
            </a:p>
          </p:txBody>
        </p:sp>
      </p:grpSp>
      <p:pic>
        <p:nvPicPr>
          <p:cNvPr id="10" name="Picture 3" descr="D:\Data\My Pictures\LOGOS\ASC\ASC14\TripleLogo-Hz\Vector\FSU-ASC-M+ShortText_logo_082615+border_outlines_whiteBG.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9707" y="6434139"/>
            <a:ext cx="2057400" cy="36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552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2815" cy="914400"/>
          </a:xfrm>
          <a:effectLst/>
        </p:spPr>
        <p:txBody>
          <a:bodyPr/>
          <a:lstStyle/>
          <a:p>
            <a:r>
              <a:rPr lang="en-US" sz="2400" b="1" dirty="0" smtClean="0">
                <a:latin typeface="Arial" panose="020B0604020202020204" pitchFamily="34" charset="0"/>
                <a:cs typeface="Arial" panose="020B0604020202020204" pitchFamily="34" charset="0"/>
              </a:rPr>
              <a:t>AC susceptibility: N</a:t>
            </a:r>
            <a:r>
              <a:rPr lang="en-US" sz="2400" b="1" baseline="-25000" dirty="0" smtClean="0">
                <a:latin typeface="Arial" panose="020B0604020202020204" pitchFamily="34" charset="0"/>
                <a:cs typeface="Arial" panose="020B0604020202020204" pitchFamily="34" charset="0"/>
              </a:rPr>
              <a:t>2</a:t>
            </a:r>
            <a:r>
              <a:rPr lang="en-US" sz="2400" b="1" dirty="0" smtClean="0">
                <a:latin typeface="Arial" panose="020B0604020202020204" pitchFamily="34" charset="0"/>
                <a:cs typeface="Arial" panose="020B0604020202020204" pitchFamily="34" charset="0"/>
              </a:rPr>
              <a:t>-doping makes Nb dirty: EP increases the surface mean free path</a:t>
            </a:r>
            <a:endParaRPr lang="en-US" sz="2400" b="1" dirty="0">
              <a:latin typeface="Arial" panose="020B0604020202020204" pitchFamily="34" charset="0"/>
              <a:cs typeface="Arial" panose="020B0604020202020204" pitchFamily="34" charset="0"/>
            </a:endParaRPr>
          </a:p>
        </p:txBody>
      </p:sp>
      <p:graphicFrame>
        <p:nvGraphicFramePr>
          <p:cNvPr id="3" name="Chart 2"/>
          <p:cNvGraphicFramePr>
            <a:graphicFrameLocks/>
          </p:cNvGraphicFramePr>
          <p:nvPr>
            <p:extLst>
              <p:ext uri="{D42A27DB-BD31-4B8C-83A1-F6EECF244321}">
                <p14:modId xmlns:p14="http://schemas.microsoft.com/office/powerpoint/2010/main" val="405557897"/>
              </p:ext>
            </p:extLst>
          </p:nvPr>
        </p:nvGraphicFramePr>
        <p:xfrm>
          <a:off x="609600" y="1798613"/>
          <a:ext cx="7696200" cy="31861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767414" y="4953238"/>
            <a:ext cx="5086649" cy="369332"/>
          </a:xfrm>
          <a:prstGeom prst="rect">
            <a:avLst/>
          </a:prstGeom>
          <a:effectLst/>
        </p:spPr>
        <p:style>
          <a:lnRef idx="2">
            <a:schemeClr val="accent6"/>
          </a:lnRef>
          <a:fillRef idx="1">
            <a:schemeClr val="lt1"/>
          </a:fillRef>
          <a:effectRef idx="0">
            <a:schemeClr val="accent6"/>
          </a:effectRef>
          <a:fontRef idx="minor">
            <a:schemeClr val="dk1"/>
          </a:fontRef>
        </p:style>
        <p:txBody>
          <a:bodyPr wrap="none" rtlCol="0">
            <a:spAutoFit/>
          </a:bodyPr>
          <a:lstStyle/>
          <a:p>
            <a:r>
              <a:rPr lang="en-US" b="1" dirty="0" smtClean="0">
                <a:latin typeface="Arial" panose="020B0604020202020204" pitchFamily="34" charset="0"/>
              </a:rPr>
              <a:t>Higher H</a:t>
            </a:r>
            <a:r>
              <a:rPr lang="en-US" b="1" baseline="-25000" dirty="0" smtClean="0">
                <a:latin typeface="Arial" panose="020B0604020202020204" pitchFamily="34" charset="0"/>
              </a:rPr>
              <a:t>c3</a:t>
            </a:r>
            <a:r>
              <a:rPr lang="en-US" b="1" dirty="0" smtClean="0">
                <a:latin typeface="Arial" panose="020B0604020202020204" pitchFamily="34" charset="0"/>
              </a:rPr>
              <a:t> value on nitrogen doped niobium.</a:t>
            </a:r>
          </a:p>
        </p:txBody>
      </p:sp>
      <p:pic>
        <p:nvPicPr>
          <p:cNvPr id="2050" name="Picture 2" descr="D:\Data\My Pictures\LOGOS\Labs\JLab\JLab_logo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6451739"/>
            <a:ext cx="1611550" cy="40626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ata\My Pictures\LOGOS\ASC\ASC14\TripleLogo-Hz\Vector\FSU-ASC-M+ShortText_logo_082615+border_outlines_whiteBG.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6451739"/>
            <a:ext cx="2057400" cy="36129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1"/>
          <p:cNvSpPr>
            <a:spLocks noGrp="1"/>
          </p:cNvSpPr>
          <p:nvPr>
            <p:ph type="ftr" sz="quarter" idx="11"/>
          </p:nvPr>
        </p:nvSpPr>
        <p:spPr>
          <a:xfrm>
            <a:off x="2133600" y="6451739"/>
            <a:ext cx="4876800" cy="365125"/>
          </a:xfrm>
        </p:spPr>
        <p:txBody>
          <a:bodyPr/>
          <a:lstStyle/>
          <a:p>
            <a:r>
              <a:rPr lang="en-US" dirty="0">
                <a:solidFill>
                  <a:schemeClr val="tx1">
                    <a:lumMod val="50000"/>
                    <a:lumOff val="50000"/>
                  </a:schemeClr>
                </a:solidFill>
              </a:rPr>
              <a:t>Lee: SRF GARD roadmap </a:t>
            </a:r>
            <a:r>
              <a:rPr lang="en-US" dirty="0" smtClean="0">
                <a:solidFill>
                  <a:schemeClr val="tx1">
                    <a:lumMod val="50000"/>
                    <a:lumOff val="50000"/>
                  </a:schemeClr>
                </a:solidFill>
              </a:rPr>
              <a:t>workshop, FNAL </a:t>
            </a:r>
            <a:r>
              <a:rPr lang="en-US" dirty="0">
                <a:solidFill>
                  <a:schemeClr val="tx1">
                    <a:lumMod val="50000"/>
                    <a:lumOff val="50000"/>
                  </a:schemeClr>
                </a:solidFill>
              </a:rPr>
              <a:t>Feb 9-10, </a:t>
            </a:r>
            <a:r>
              <a:rPr lang="en-US" dirty="0" smtClean="0">
                <a:solidFill>
                  <a:schemeClr val="tx1">
                    <a:lumMod val="50000"/>
                    <a:lumOff val="50000"/>
                  </a:schemeClr>
                </a:solidFill>
              </a:rPr>
              <a:t>2017</a:t>
            </a:r>
            <a:endParaRPr lang="en-US" dirty="0">
              <a:solidFill>
                <a:schemeClr val="tx1">
                  <a:lumMod val="50000"/>
                  <a:lumOff val="50000"/>
                </a:schemeClr>
              </a:solidFill>
            </a:endParaRPr>
          </a:p>
        </p:txBody>
      </p:sp>
      <p:sp>
        <p:nvSpPr>
          <p:cNvPr id="8" name="Slide Number Placeholder 2"/>
          <p:cNvSpPr>
            <a:spLocks noGrp="1"/>
          </p:cNvSpPr>
          <p:nvPr>
            <p:ph type="sldNum" sz="quarter" idx="12"/>
          </p:nvPr>
        </p:nvSpPr>
        <p:spPr>
          <a:xfrm>
            <a:off x="8229600" y="6556828"/>
            <a:ext cx="609600" cy="237218"/>
          </a:xfrm>
        </p:spPr>
        <p:txBody>
          <a:bodyPr lIns="0" tIns="0" rIns="0" bIns="0"/>
          <a:lstStyle/>
          <a:p>
            <a:fld id="{592660EC-88C8-4F07-811B-348ADCB96E7B}" type="slidenum">
              <a:rPr lang="en-US" smtClean="0">
                <a:solidFill>
                  <a:schemeClr val="tx1">
                    <a:lumMod val="50000"/>
                    <a:lumOff val="50000"/>
                  </a:schemeClr>
                </a:solidFill>
              </a:rPr>
              <a:t>13</a:t>
            </a:fld>
            <a:endParaRPr lang="en-US" dirty="0">
              <a:solidFill>
                <a:schemeClr val="tx1">
                  <a:lumMod val="50000"/>
                  <a:lumOff val="50000"/>
                </a:schemeClr>
              </a:solidFill>
            </a:endParaRPr>
          </a:p>
        </p:txBody>
      </p:sp>
      <p:sp>
        <p:nvSpPr>
          <p:cNvPr id="10" name="TextBox 9"/>
          <p:cNvSpPr txBox="1"/>
          <p:nvPr/>
        </p:nvSpPr>
        <p:spPr>
          <a:xfrm>
            <a:off x="7010400" y="5867400"/>
            <a:ext cx="1981200" cy="523220"/>
          </a:xfrm>
          <a:prstGeom prst="rect">
            <a:avLst/>
          </a:prstGeom>
          <a:noFill/>
        </p:spPr>
        <p:txBody>
          <a:bodyPr wrap="square" rtlCol="0">
            <a:spAutoFit/>
          </a:bodyPr>
          <a:lstStyle/>
          <a:p>
            <a:pPr algn="r"/>
            <a:r>
              <a:rPr lang="en-US" sz="1400" i="1" dirty="0" smtClean="0"/>
              <a:t>N-doped samples from P. Dhakal/JLab</a:t>
            </a:r>
            <a:endParaRPr lang="en-US" sz="1400" i="1" dirty="0"/>
          </a:p>
        </p:txBody>
      </p:sp>
    </p:spTree>
    <p:extLst>
      <p:ext uri="{BB962C8B-B14F-4D97-AF65-F5344CB8AC3E}">
        <p14:creationId xmlns:p14="http://schemas.microsoft.com/office/powerpoint/2010/main" val="2486802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58200" cy="1143000"/>
          </a:xfrm>
          <a:effectLst/>
        </p:spPr>
        <p:txBody>
          <a:bodyPr/>
          <a:lstStyle/>
          <a:p>
            <a:r>
              <a:rPr lang="en-US" sz="2400" b="1" dirty="0" smtClean="0"/>
              <a:t>DC Magnetization: N-doped Nb after EP shows reduction in pinning sites</a:t>
            </a:r>
            <a:endParaRPr lang="en-US" sz="2400"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096" t="9000" r="11565" b="5000"/>
          <a:stretch/>
        </p:blipFill>
        <p:spPr>
          <a:xfrm>
            <a:off x="457200" y="1524000"/>
            <a:ext cx="5644117" cy="4572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096" t="9000" r="11565" b="5000"/>
          <a:stretch/>
        </p:blipFill>
        <p:spPr>
          <a:xfrm>
            <a:off x="457200" y="1524000"/>
            <a:ext cx="5644118" cy="4572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096" t="9000" r="11565" b="5000"/>
          <a:stretch/>
        </p:blipFill>
        <p:spPr>
          <a:xfrm>
            <a:off x="457200" y="1524000"/>
            <a:ext cx="5644118" cy="457200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7096" t="9000" r="11565" b="5000"/>
          <a:stretch/>
        </p:blipFill>
        <p:spPr>
          <a:xfrm>
            <a:off x="457200" y="1524000"/>
            <a:ext cx="5644118" cy="4572000"/>
          </a:xfrm>
          <a:prstGeom prst="rect">
            <a:avLst/>
          </a:prstGeom>
        </p:spPr>
      </p:pic>
      <p:cxnSp>
        <p:nvCxnSpPr>
          <p:cNvPr id="8" name="Straight Arrow Connector 7"/>
          <p:cNvCxnSpPr/>
          <p:nvPr/>
        </p:nvCxnSpPr>
        <p:spPr>
          <a:xfrm flipH="1">
            <a:off x="1834118" y="2209800"/>
            <a:ext cx="3048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834118" y="2571750"/>
            <a:ext cx="609600" cy="114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00918" y="3943350"/>
            <a:ext cx="609600" cy="57150"/>
          </a:xfrm>
          <a:prstGeom prst="straightConnector1">
            <a:avLst/>
          </a:prstGeom>
          <a:ln w="19050">
            <a:solidFill>
              <a:srgbClr val="1408FC"/>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569448" y="4476750"/>
            <a:ext cx="609600" cy="0"/>
          </a:xfrm>
          <a:prstGeom prst="straightConnector1">
            <a:avLst/>
          </a:prstGeom>
          <a:ln w="19050">
            <a:solidFill>
              <a:srgbClr val="C921C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97465" y="1935956"/>
            <a:ext cx="2053767"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Arial" panose="020B0604020202020204" pitchFamily="34" charset="0"/>
              </a:rPr>
              <a:t>1hBCP+800°C/3h</a:t>
            </a:r>
            <a:endParaRPr lang="en-US" b="1" dirty="0">
              <a:effectLst>
                <a:outerShdw blurRad="38100" dist="38100" dir="2700000" algn="tl">
                  <a:srgbClr val="000000">
                    <a:alpha val="43137"/>
                  </a:srgbClr>
                </a:outerShdw>
              </a:effectLst>
              <a:latin typeface="Arial" panose="020B0604020202020204" pitchFamily="34" charset="0"/>
            </a:endParaRPr>
          </a:p>
        </p:txBody>
      </p:sp>
      <p:sp>
        <p:nvSpPr>
          <p:cNvPr id="17" name="TextBox 16"/>
          <p:cNvSpPr txBox="1"/>
          <p:nvPr/>
        </p:nvSpPr>
        <p:spPr>
          <a:xfrm>
            <a:off x="2375806" y="2316718"/>
            <a:ext cx="3576620" cy="369332"/>
          </a:xfrm>
          <a:prstGeom prst="rect">
            <a:avLst/>
          </a:prstGeom>
          <a:noFill/>
        </p:spPr>
        <p:txBody>
          <a:bodyPr wrap="none" rtlCol="0">
            <a:spAutoFit/>
          </a:bodyPr>
          <a:lstStyle/>
          <a:p>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rPr>
              <a:t>1hBCP+800°C/3h+20N30/800°C</a:t>
            </a:r>
            <a:endParaRPr lang="en-US"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sp>
        <p:nvSpPr>
          <p:cNvPr id="18" name="TextBox 17"/>
          <p:cNvSpPr txBox="1"/>
          <p:nvPr/>
        </p:nvSpPr>
        <p:spPr>
          <a:xfrm>
            <a:off x="3441215" y="3648759"/>
            <a:ext cx="2053767" cy="646331"/>
          </a:xfrm>
          <a:prstGeom prst="rect">
            <a:avLst/>
          </a:prstGeom>
          <a:noFill/>
        </p:spPr>
        <p:txBody>
          <a:bodyPr wrap="none" rtlCol="0">
            <a:spAutoFit/>
          </a:bodyPr>
          <a:lstStyle/>
          <a:p>
            <a:r>
              <a:rPr lang="en-US" b="1" dirty="0" smtClean="0">
                <a:solidFill>
                  <a:srgbClr val="1408FC"/>
                </a:solidFill>
                <a:effectLst>
                  <a:outerShdw blurRad="38100" dist="38100" dir="2700000" algn="tl">
                    <a:srgbClr val="000000">
                      <a:alpha val="43137"/>
                    </a:srgbClr>
                  </a:outerShdw>
                </a:effectLst>
                <a:latin typeface="Arial" panose="020B0604020202020204" pitchFamily="34" charset="0"/>
              </a:rPr>
              <a:t>1hBCP+800°C/3h</a:t>
            </a:r>
          </a:p>
          <a:p>
            <a:r>
              <a:rPr lang="en-US" b="1" dirty="0" smtClean="0">
                <a:solidFill>
                  <a:srgbClr val="1408FC"/>
                </a:solidFill>
                <a:effectLst>
                  <a:outerShdw blurRad="38100" dist="38100" dir="2700000" algn="tl">
                    <a:srgbClr val="000000">
                      <a:alpha val="43137"/>
                    </a:srgbClr>
                  </a:outerShdw>
                </a:effectLst>
                <a:latin typeface="Arial" panose="020B0604020202020204" pitchFamily="34" charset="0"/>
              </a:rPr>
              <a:t>+10</a:t>
            </a:r>
            <a:r>
              <a:rPr lang="el-GR" b="1" dirty="0" smtClean="0">
                <a:solidFill>
                  <a:srgbClr val="1408FC"/>
                </a:solidFill>
                <a:effectLst>
                  <a:outerShdw blurRad="38100" dist="38100" dir="2700000" algn="tl">
                    <a:srgbClr val="000000">
                      <a:alpha val="43137"/>
                    </a:srgbClr>
                  </a:outerShdw>
                </a:effectLst>
                <a:latin typeface="Arial" panose="020B0604020202020204" pitchFamily="34" charset="0"/>
              </a:rPr>
              <a:t>μ</a:t>
            </a:r>
            <a:r>
              <a:rPr lang="en-US" b="1" dirty="0" err="1" smtClean="0">
                <a:solidFill>
                  <a:srgbClr val="1408FC"/>
                </a:solidFill>
                <a:effectLst>
                  <a:outerShdw blurRad="38100" dist="38100" dir="2700000" algn="tl">
                    <a:srgbClr val="000000">
                      <a:alpha val="43137"/>
                    </a:srgbClr>
                  </a:outerShdw>
                </a:effectLst>
                <a:latin typeface="Arial" panose="020B0604020202020204" pitchFamily="34" charset="0"/>
              </a:rPr>
              <a:t>mEP</a:t>
            </a:r>
            <a:endParaRPr lang="en-US" b="1" dirty="0">
              <a:solidFill>
                <a:srgbClr val="1408FC"/>
              </a:solidFill>
              <a:effectLst>
                <a:outerShdw blurRad="38100" dist="38100" dir="2700000" algn="tl">
                  <a:srgbClr val="000000">
                    <a:alpha val="43137"/>
                  </a:srgbClr>
                </a:outerShdw>
              </a:effectLst>
              <a:latin typeface="Arial" panose="020B0604020202020204" pitchFamily="34" charset="0"/>
            </a:endParaRPr>
          </a:p>
        </p:txBody>
      </p:sp>
      <p:sp>
        <p:nvSpPr>
          <p:cNvPr id="19" name="TextBox 18"/>
          <p:cNvSpPr txBox="1"/>
          <p:nvPr/>
        </p:nvSpPr>
        <p:spPr>
          <a:xfrm>
            <a:off x="3205719" y="4287470"/>
            <a:ext cx="2590799" cy="923330"/>
          </a:xfrm>
          <a:prstGeom prst="rect">
            <a:avLst/>
          </a:prstGeom>
          <a:noFill/>
        </p:spPr>
        <p:txBody>
          <a:bodyPr wrap="square" rtlCol="0">
            <a:spAutoFit/>
          </a:bodyPr>
          <a:lstStyle/>
          <a:p>
            <a:r>
              <a:rPr lang="en-US" b="1" dirty="0" smtClean="0">
                <a:solidFill>
                  <a:srgbClr val="C921C1"/>
                </a:solidFill>
                <a:effectLst>
                  <a:outerShdw blurRad="38100" dist="38100" dir="2700000" algn="tl">
                    <a:srgbClr val="000000">
                      <a:alpha val="43137"/>
                    </a:srgbClr>
                  </a:outerShdw>
                </a:effectLst>
                <a:latin typeface="Arial" panose="020B0604020202020204" pitchFamily="34" charset="0"/>
              </a:rPr>
              <a:t>1hBCP+800°C/3h</a:t>
            </a:r>
          </a:p>
          <a:p>
            <a:r>
              <a:rPr lang="en-US" b="1" dirty="0" smtClean="0">
                <a:solidFill>
                  <a:srgbClr val="C921C1"/>
                </a:solidFill>
                <a:effectLst>
                  <a:outerShdw blurRad="38100" dist="38100" dir="2700000" algn="tl">
                    <a:srgbClr val="000000">
                      <a:alpha val="43137"/>
                    </a:srgbClr>
                  </a:outerShdw>
                </a:effectLst>
                <a:latin typeface="Arial" panose="020B0604020202020204" pitchFamily="34" charset="0"/>
              </a:rPr>
              <a:t>+20N30/800°C+10</a:t>
            </a:r>
            <a:r>
              <a:rPr lang="el-GR" b="1" dirty="0" smtClean="0">
                <a:solidFill>
                  <a:srgbClr val="C921C1"/>
                </a:solidFill>
                <a:effectLst>
                  <a:outerShdw blurRad="38100" dist="38100" dir="2700000" algn="tl">
                    <a:srgbClr val="000000">
                      <a:alpha val="43137"/>
                    </a:srgbClr>
                  </a:outerShdw>
                </a:effectLst>
                <a:latin typeface="Arial" panose="020B0604020202020204" pitchFamily="34" charset="0"/>
              </a:rPr>
              <a:t>μ</a:t>
            </a:r>
            <a:r>
              <a:rPr lang="en-US" b="1" dirty="0" err="1" smtClean="0">
                <a:solidFill>
                  <a:srgbClr val="C921C1"/>
                </a:solidFill>
                <a:effectLst>
                  <a:outerShdw blurRad="38100" dist="38100" dir="2700000" algn="tl">
                    <a:srgbClr val="000000">
                      <a:alpha val="43137"/>
                    </a:srgbClr>
                  </a:outerShdw>
                </a:effectLst>
                <a:latin typeface="Arial" panose="020B0604020202020204" pitchFamily="34" charset="0"/>
              </a:rPr>
              <a:t>mEP</a:t>
            </a:r>
            <a:endParaRPr lang="en-US" b="1" dirty="0">
              <a:solidFill>
                <a:srgbClr val="C921C1"/>
              </a:solidFill>
              <a:effectLst>
                <a:outerShdw blurRad="38100" dist="38100" dir="2700000" algn="tl">
                  <a:srgbClr val="000000">
                    <a:alpha val="43137"/>
                  </a:srgbClr>
                </a:outerShdw>
              </a:effectLst>
              <a:latin typeface="Arial" panose="020B0604020202020204" pitchFamily="34" charset="0"/>
            </a:endParaRPr>
          </a:p>
        </p:txBody>
      </p:sp>
      <p:sp>
        <p:nvSpPr>
          <p:cNvPr id="20" name="TextBox 19"/>
          <p:cNvSpPr txBox="1"/>
          <p:nvPr/>
        </p:nvSpPr>
        <p:spPr>
          <a:xfrm>
            <a:off x="6400800" y="1676400"/>
            <a:ext cx="2362200" cy="2862322"/>
          </a:xfrm>
          <a:prstGeom prst="rect">
            <a:avLst/>
          </a:prstGeom>
          <a:noFill/>
        </p:spPr>
        <p:txBody>
          <a:bodyPr wrap="square" rtlCol="0">
            <a:spAutoFit/>
          </a:bodyPr>
          <a:lstStyle/>
          <a:p>
            <a:r>
              <a:rPr lang="en-US" dirty="0" smtClean="0">
                <a:latin typeface="Arial" panose="020B0604020202020204" pitchFamily="34" charset="0"/>
              </a:rPr>
              <a:t>DC magnetization at 4.2K temperature shows the reduced area between the curve for N-doped </a:t>
            </a:r>
            <a:r>
              <a:rPr lang="en-US" dirty="0" err="1" smtClean="0">
                <a:latin typeface="Arial" panose="020B0604020202020204" pitchFamily="34" charset="0"/>
              </a:rPr>
              <a:t>Nb</a:t>
            </a:r>
            <a:r>
              <a:rPr lang="en-US" dirty="0" smtClean="0">
                <a:latin typeface="Arial" panose="020B0604020202020204" pitchFamily="34" charset="0"/>
              </a:rPr>
              <a:t> after </a:t>
            </a:r>
            <a:r>
              <a:rPr lang="en-US" dirty="0" err="1" smtClean="0">
                <a:latin typeface="Arial" panose="020B0604020202020204" pitchFamily="34" charset="0"/>
              </a:rPr>
              <a:t>Electropolishing</a:t>
            </a:r>
            <a:r>
              <a:rPr lang="en-US" dirty="0" smtClean="0">
                <a:latin typeface="Arial" panose="020B0604020202020204" pitchFamily="34" charset="0"/>
              </a:rPr>
              <a:t> (EP) indicating lesser amount of pinning centers.</a:t>
            </a:r>
            <a:endParaRPr lang="en-US" dirty="0">
              <a:latin typeface="Arial" panose="020B0604020202020204" pitchFamily="34" charset="0"/>
            </a:endParaRPr>
          </a:p>
        </p:txBody>
      </p:sp>
      <p:sp>
        <p:nvSpPr>
          <p:cNvPr id="21" name="TextBox 20"/>
          <p:cNvSpPr txBox="1"/>
          <p:nvPr/>
        </p:nvSpPr>
        <p:spPr>
          <a:xfrm>
            <a:off x="4708578" y="1676400"/>
            <a:ext cx="1398653" cy="369332"/>
          </a:xfrm>
          <a:prstGeom prst="rect">
            <a:avLst/>
          </a:prstGeom>
          <a:noFill/>
        </p:spPr>
        <p:txBody>
          <a:bodyPr wrap="none" rtlCol="0">
            <a:spAutoFit/>
          </a:bodyPr>
          <a:lstStyle/>
          <a:p>
            <a:r>
              <a:rPr lang="en-US" b="1" dirty="0" smtClean="0">
                <a:solidFill>
                  <a:srgbClr val="00B050"/>
                </a:solidFill>
                <a:effectLst>
                  <a:outerShdw blurRad="38100" dist="38100" dir="2700000" algn="tl">
                    <a:srgbClr val="000000">
                      <a:alpha val="43137"/>
                    </a:srgbClr>
                  </a:outerShdw>
                </a:effectLst>
                <a:latin typeface="Arial" panose="020B0604020202020204" pitchFamily="34" charset="0"/>
              </a:rPr>
              <a:t>Temp. 4.2K</a:t>
            </a:r>
            <a:endParaRPr lang="en-US" b="1" dirty="0">
              <a:solidFill>
                <a:srgbClr val="00B050"/>
              </a:solidFill>
              <a:effectLst>
                <a:outerShdw blurRad="38100" dist="38100" dir="2700000" algn="tl">
                  <a:srgbClr val="000000">
                    <a:alpha val="43137"/>
                  </a:srgbClr>
                </a:outerShdw>
              </a:effectLst>
              <a:latin typeface="Arial" panose="020B0604020202020204" pitchFamily="34" charset="0"/>
            </a:endParaRPr>
          </a:p>
        </p:txBody>
      </p:sp>
      <p:pic>
        <p:nvPicPr>
          <p:cNvPr id="22" name="Picture 2" descr="D:\Data\My Pictures\LOGOS\Labs\JLab\JLab_logo_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6451739"/>
            <a:ext cx="1611550" cy="4062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D:\Data\My Pictures\LOGOS\ASC\ASC14\TripleLogo-Hz\Vector\FSU-ASC-M+ShortText_logo_082615+border_outlines_whiteBG.e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6451739"/>
            <a:ext cx="2057400" cy="361299"/>
          </a:xfrm>
          <a:prstGeom prst="rect">
            <a:avLst/>
          </a:prstGeom>
          <a:noFill/>
          <a:extLst>
            <a:ext uri="{909E8E84-426E-40DD-AFC4-6F175D3DCCD1}">
              <a14:hiddenFill xmlns:a14="http://schemas.microsoft.com/office/drawing/2010/main">
                <a:solidFill>
                  <a:srgbClr val="FFFFFF"/>
                </a:solidFill>
              </a14:hiddenFill>
            </a:ext>
          </a:extLst>
        </p:spPr>
      </p:pic>
      <p:sp>
        <p:nvSpPr>
          <p:cNvPr id="24" name="Footer Placeholder 1"/>
          <p:cNvSpPr>
            <a:spLocks noGrp="1"/>
          </p:cNvSpPr>
          <p:nvPr>
            <p:ph type="ftr" sz="quarter" idx="11"/>
          </p:nvPr>
        </p:nvSpPr>
        <p:spPr>
          <a:xfrm>
            <a:off x="2133600" y="6451739"/>
            <a:ext cx="4876800" cy="365125"/>
          </a:xfrm>
        </p:spPr>
        <p:txBody>
          <a:bodyPr/>
          <a:lstStyle/>
          <a:p>
            <a:r>
              <a:rPr lang="en-US" dirty="0">
                <a:solidFill>
                  <a:schemeClr val="tx1">
                    <a:lumMod val="50000"/>
                    <a:lumOff val="50000"/>
                  </a:schemeClr>
                </a:solidFill>
              </a:rPr>
              <a:t>Lee: SRF GARD roadmap </a:t>
            </a:r>
            <a:r>
              <a:rPr lang="en-US" dirty="0" smtClean="0">
                <a:solidFill>
                  <a:schemeClr val="tx1">
                    <a:lumMod val="50000"/>
                    <a:lumOff val="50000"/>
                  </a:schemeClr>
                </a:solidFill>
              </a:rPr>
              <a:t>workshop, FNAL </a:t>
            </a:r>
            <a:r>
              <a:rPr lang="en-US" dirty="0">
                <a:solidFill>
                  <a:schemeClr val="tx1">
                    <a:lumMod val="50000"/>
                    <a:lumOff val="50000"/>
                  </a:schemeClr>
                </a:solidFill>
              </a:rPr>
              <a:t>Feb 9-10, </a:t>
            </a:r>
            <a:r>
              <a:rPr lang="en-US" dirty="0" smtClean="0">
                <a:solidFill>
                  <a:schemeClr val="tx1">
                    <a:lumMod val="50000"/>
                    <a:lumOff val="50000"/>
                  </a:schemeClr>
                </a:solidFill>
              </a:rPr>
              <a:t>2017</a:t>
            </a:r>
            <a:endParaRPr lang="en-US" dirty="0">
              <a:solidFill>
                <a:schemeClr val="tx1">
                  <a:lumMod val="50000"/>
                  <a:lumOff val="50000"/>
                </a:schemeClr>
              </a:solidFill>
            </a:endParaRPr>
          </a:p>
        </p:txBody>
      </p:sp>
      <p:sp>
        <p:nvSpPr>
          <p:cNvPr id="25" name="TextBox 24"/>
          <p:cNvSpPr txBox="1"/>
          <p:nvPr/>
        </p:nvSpPr>
        <p:spPr>
          <a:xfrm>
            <a:off x="7010400" y="5867400"/>
            <a:ext cx="1981200" cy="523220"/>
          </a:xfrm>
          <a:prstGeom prst="rect">
            <a:avLst/>
          </a:prstGeom>
          <a:noFill/>
        </p:spPr>
        <p:txBody>
          <a:bodyPr wrap="square" rtlCol="0">
            <a:spAutoFit/>
          </a:bodyPr>
          <a:lstStyle/>
          <a:p>
            <a:pPr algn="r"/>
            <a:r>
              <a:rPr lang="en-US" sz="1400" i="1" dirty="0" smtClean="0"/>
              <a:t>N-doped samples from P. Dhakal/JLab</a:t>
            </a:r>
            <a:endParaRPr lang="en-US" sz="1400" i="1" dirty="0"/>
          </a:p>
        </p:txBody>
      </p:sp>
    </p:spTree>
    <p:extLst>
      <p:ext uri="{BB962C8B-B14F-4D97-AF65-F5344CB8AC3E}">
        <p14:creationId xmlns:p14="http://schemas.microsoft.com/office/powerpoint/2010/main" val="127361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618" y="59323"/>
            <a:ext cx="7710765" cy="323165"/>
          </a:xfrm>
          <a:prstGeom prst="rect">
            <a:avLst/>
          </a:prstGeom>
          <a:noFill/>
        </p:spPr>
        <p:txBody>
          <a:bodyPr wrap="none" rtlCol="0">
            <a:spAutoFit/>
          </a:bodyPr>
          <a:lstStyle/>
          <a:p>
            <a:pPr algn="ctr"/>
            <a:r>
              <a:rPr lang="en-US" sz="1450" b="1" dirty="0">
                <a:latin typeface="Arial" panose="020B0604020202020204" pitchFamily="34" charset="0"/>
                <a:cs typeface="Arial" panose="020B0604020202020204" pitchFamily="34" charset="0"/>
              </a:rPr>
              <a:t>Microscopic Investigation of Materials </a:t>
            </a:r>
            <a:r>
              <a:rPr lang="en-US" sz="1450" b="1" dirty="0" smtClean="0">
                <a:latin typeface="Arial" panose="020B0604020202020204" pitchFamily="34" charset="0"/>
                <a:cs typeface="Arial" panose="020B0604020202020204" pitchFamily="34" charset="0"/>
              </a:rPr>
              <a:t>Limitations of </a:t>
            </a:r>
            <a:r>
              <a:rPr lang="en-US" sz="1450" b="1" dirty="0">
                <a:latin typeface="Arial" panose="020B0604020202020204" pitchFamily="34" charset="0"/>
                <a:cs typeface="Arial" panose="020B0604020202020204" pitchFamily="34" charset="0"/>
              </a:rPr>
              <a:t>Superconducting RF Cavities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9" y="35512"/>
            <a:ext cx="801189" cy="801189"/>
          </a:xfrm>
          <a:prstGeom prst="rect">
            <a:avLst/>
          </a:prstGeom>
        </p:spPr>
      </p:pic>
      <p:pic>
        <p:nvPicPr>
          <p:cNvPr id="4" name="Picture 28" descr="ANd9GcS1rE1a5mWq5pEonLVPfye1HKBxUqfBg_IRbKDXstN8IxT9cLYU"/>
          <p:cNvPicPr>
            <a:picLocks noChangeAspect="1" noChangeArrowheads="1"/>
          </p:cNvPicPr>
          <p:nvPr/>
        </p:nvPicPr>
        <p:blipFill>
          <a:blip r:embed="rId4" cstate="print"/>
          <a:srcRect/>
          <a:stretch>
            <a:fillRect/>
          </a:stretch>
        </p:blipFill>
        <p:spPr bwMode="auto">
          <a:xfrm>
            <a:off x="8303438" y="47193"/>
            <a:ext cx="757621" cy="753996"/>
          </a:xfrm>
          <a:prstGeom prst="rect">
            <a:avLst/>
          </a:prstGeom>
          <a:noFill/>
          <a:ln w="9525">
            <a:noFill/>
            <a:miter lim="800000"/>
            <a:headEnd/>
            <a:tailEnd/>
          </a:ln>
        </p:spPr>
      </p:pic>
      <p:sp>
        <p:nvSpPr>
          <p:cNvPr id="5" name="TextBox 4"/>
          <p:cNvSpPr txBox="1"/>
          <p:nvPr/>
        </p:nvSpPr>
        <p:spPr>
          <a:xfrm>
            <a:off x="1896973" y="309669"/>
            <a:ext cx="535005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Steven Anlage, </a:t>
            </a:r>
            <a:r>
              <a:rPr lang="en-US" sz="1200" b="1" dirty="0" err="1" smtClean="0">
                <a:latin typeface="Arial" panose="020B0604020202020204" pitchFamily="34" charset="0"/>
                <a:cs typeface="Arial" panose="020B0604020202020204" pitchFamily="34" charset="0"/>
              </a:rPr>
              <a:t>Bakhrom</a:t>
            </a:r>
            <a:r>
              <a:rPr lang="en-US" sz="1200" b="1" dirty="0" smtClean="0">
                <a:latin typeface="Arial" panose="020B0604020202020204" pitchFamily="34" charset="0"/>
                <a:cs typeface="Arial" panose="020B0604020202020204" pitchFamily="34" charset="0"/>
              </a:rPr>
              <a:t> </a:t>
            </a:r>
            <a:r>
              <a:rPr lang="en-US" sz="1200" b="1" dirty="0" err="1" smtClean="0">
                <a:latin typeface="Arial" panose="020B0604020202020204" pitchFamily="34" charset="0"/>
                <a:cs typeface="Arial" panose="020B0604020202020204" pitchFamily="34" charset="0"/>
              </a:rPr>
              <a:t>Oripov</a:t>
            </a:r>
            <a:r>
              <a:rPr lang="en-US" sz="1200" b="1" dirty="0" smtClean="0">
                <a:latin typeface="Arial" panose="020B0604020202020204" pitchFamily="34" charset="0"/>
                <a:cs typeface="Arial" panose="020B0604020202020204" pitchFamily="34" charset="0"/>
              </a:rPr>
              <a:t>, Physics Dept., University of Maryland</a:t>
            </a:r>
            <a:endParaRPr lang="en-US" sz="1200" b="1" dirty="0">
              <a:latin typeface="Arial" panose="020B0604020202020204" pitchFamily="34" charset="0"/>
              <a:cs typeface="Arial" panose="020B0604020202020204" pitchFamily="34" charset="0"/>
            </a:endParaRPr>
          </a:p>
        </p:txBody>
      </p:sp>
      <p:sp>
        <p:nvSpPr>
          <p:cNvPr id="6" name="TextBox 5"/>
          <p:cNvSpPr txBox="1"/>
          <p:nvPr/>
        </p:nvSpPr>
        <p:spPr>
          <a:xfrm>
            <a:off x="2309497" y="587870"/>
            <a:ext cx="4507964" cy="584775"/>
          </a:xfrm>
          <a:prstGeom prst="rect">
            <a:avLst/>
          </a:prstGeom>
          <a:noFill/>
        </p:spPr>
        <p:txBody>
          <a:bodyPr wrap="none" rtlCol="0">
            <a:spAutoFit/>
          </a:bodyPr>
          <a:lstStyle/>
          <a:p>
            <a:pPr algn="ctr"/>
            <a:r>
              <a:rPr lang="en-US" sz="1600" b="1" dirty="0" smtClean="0">
                <a:solidFill>
                  <a:srgbClr val="C00000"/>
                </a:solidFill>
                <a:latin typeface="Arial" panose="020B0604020202020204" pitchFamily="34" charset="0"/>
                <a:cs typeface="Arial" panose="020B0604020202020204" pitchFamily="34" charset="0"/>
              </a:rPr>
              <a:t>Idea: Measure local nonlinear response and </a:t>
            </a:r>
          </a:p>
          <a:p>
            <a:pPr algn="ctr"/>
            <a:r>
              <a:rPr lang="en-US" sz="1600" b="1" dirty="0" smtClean="0">
                <a:solidFill>
                  <a:srgbClr val="C00000"/>
                </a:solidFill>
                <a:latin typeface="Arial" panose="020B0604020202020204" pitchFamily="34" charset="0"/>
                <a:cs typeface="Arial" panose="020B0604020202020204" pitchFamily="34" charset="0"/>
              </a:rPr>
              <a:t>correlate with materials nanostructure</a:t>
            </a:r>
            <a:endParaRPr lang="en-US" sz="1600" b="1"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8054268" y="762000"/>
            <a:ext cx="1242648" cy="2308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DOE/HEP May 2017</a:t>
            </a:r>
            <a:endParaRPr lang="en-US" sz="900" dirty="0">
              <a:latin typeface="Arial" panose="020B0604020202020204" pitchFamily="34" charset="0"/>
              <a:cs typeface="Arial" panose="020B0604020202020204" pitchFamily="34" charset="0"/>
            </a:endParaRPr>
          </a:p>
        </p:txBody>
      </p:sp>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1525" y="1371600"/>
            <a:ext cx="5451475" cy="1537970"/>
          </a:xfrm>
          <a:prstGeom prst="rect">
            <a:avLst/>
          </a:prstGeom>
          <a:noFill/>
          <a:ln>
            <a:noFill/>
          </a:ln>
        </p:spPr>
      </p:pic>
      <p:pic>
        <p:nvPicPr>
          <p:cNvPr id="9" name="Picture 8"/>
          <p:cNvPicPr/>
          <p:nvPr/>
        </p:nvPicPr>
        <p:blipFill>
          <a:blip r:embed="rId6">
            <a:extLst>
              <a:ext uri="{28A0092B-C50C-407E-A947-70E740481C1C}">
                <a14:useLocalDpi xmlns:a14="http://schemas.microsoft.com/office/drawing/2010/main" val="0"/>
              </a:ext>
            </a:extLst>
          </a:blip>
          <a:stretch>
            <a:fillRect/>
          </a:stretch>
        </p:blipFill>
        <p:spPr bwMode="auto">
          <a:xfrm>
            <a:off x="867410" y="1256250"/>
            <a:ext cx="1266190" cy="1750571"/>
          </a:xfrm>
          <a:prstGeom prst="rect">
            <a:avLst/>
          </a:prstGeom>
          <a:noFill/>
          <a:ln>
            <a:noFill/>
          </a:ln>
        </p:spPr>
      </p:pic>
      <p:cxnSp>
        <p:nvCxnSpPr>
          <p:cNvPr id="11" name="Straight Arrow Connector 10"/>
          <p:cNvCxnSpPr/>
          <p:nvPr/>
        </p:nvCxnSpPr>
        <p:spPr>
          <a:xfrm>
            <a:off x="328834" y="1635712"/>
            <a:ext cx="762000" cy="457200"/>
          </a:xfrm>
          <a:prstGeom prst="straightConnector1">
            <a:avLst/>
          </a:prstGeom>
          <a:ln w="38100">
            <a:solidFill>
              <a:srgbClr val="B60A89"/>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046" y="1862079"/>
            <a:ext cx="740908" cy="646331"/>
          </a:xfrm>
          <a:prstGeom prst="rect">
            <a:avLst/>
          </a:prstGeom>
          <a:noFill/>
        </p:spPr>
        <p:txBody>
          <a:bodyPr wrap="none" rtlCol="0">
            <a:spAutoFit/>
          </a:bodyPr>
          <a:lstStyle/>
          <a:p>
            <a:r>
              <a:rPr lang="en-US" sz="1200" b="1" dirty="0" smtClean="0">
                <a:solidFill>
                  <a:srgbClr val="B60A89"/>
                </a:solidFill>
                <a:latin typeface="Arial" panose="020B0604020202020204" pitchFamily="34" charset="0"/>
                <a:cs typeface="Arial" panose="020B0604020202020204" pitchFamily="34" charset="0"/>
              </a:rPr>
              <a:t>Inject </a:t>
            </a:r>
            <a:r>
              <a:rPr lang="en-US" sz="1200" b="1" dirty="0" err="1" smtClean="0">
                <a:solidFill>
                  <a:srgbClr val="B60A89"/>
                </a:solidFill>
                <a:latin typeface="Arial" panose="020B0604020202020204" pitchFamily="34" charset="0"/>
                <a:cs typeface="Arial" panose="020B0604020202020204" pitchFamily="34" charset="0"/>
              </a:rPr>
              <a:t>rf</a:t>
            </a:r>
            <a:endParaRPr lang="en-US" sz="1200" b="1" dirty="0" smtClean="0">
              <a:solidFill>
                <a:srgbClr val="B60A89"/>
              </a:solidFill>
              <a:latin typeface="Arial" panose="020B0604020202020204" pitchFamily="34" charset="0"/>
              <a:cs typeface="Arial" panose="020B0604020202020204" pitchFamily="34" charset="0"/>
            </a:endParaRPr>
          </a:p>
          <a:p>
            <a:r>
              <a:rPr lang="en-US" sz="1200" b="1" dirty="0" smtClean="0">
                <a:solidFill>
                  <a:srgbClr val="B60A89"/>
                </a:solidFill>
                <a:latin typeface="Arial" panose="020B0604020202020204" pitchFamily="34" charset="0"/>
                <a:cs typeface="Arial" panose="020B0604020202020204" pitchFamily="34" charset="0"/>
              </a:rPr>
              <a:t>current</a:t>
            </a:r>
          </a:p>
          <a:p>
            <a:r>
              <a:rPr lang="en-US" sz="1200" b="1" dirty="0" smtClean="0">
                <a:solidFill>
                  <a:srgbClr val="B60A89"/>
                </a:solidFill>
                <a:latin typeface="Arial" panose="020B0604020202020204" pitchFamily="34" charset="0"/>
                <a:cs typeface="Arial" panose="020B0604020202020204" pitchFamily="34" charset="0"/>
              </a:rPr>
              <a:t>locally</a:t>
            </a:r>
            <a:endParaRPr lang="en-US" sz="1200" b="1" dirty="0">
              <a:solidFill>
                <a:srgbClr val="B60A89"/>
              </a:solidFill>
              <a:latin typeface="Arial" panose="020B0604020202020204" pitchFamily="34" charset="0"/>
              <a:cs typeface="Arial" panose="020B0604020202020204" pitchFamily="34" charset="0"/>
            </a:endParaRPr>
          </a:p>
        </p:txBody>
      </p:sp>
      <p:cxnSp>
        <p:nvCxnSpPr>
          <p:cNvPr id="13" name="Straight Arrow Connector 12"/>
          <p:cNvCxnSpPr/>
          <p:nvPr/>
        </p:nvCxnSpPr>
        <p:spPr>
          <a:xfrm flipV="1">
            <a:off x="1319434" y="1635712"/>
            <a:ext cx="890366"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67410" y="1234202"/>
            <a:ext cx="8089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2057400" y="1808370"/>
            <a:ext cx="1104790" cy="646331"/>
          </a:xfrm>
          <a:prstGeom prst="rect">
            <a:avLst/>
          </a:prstGeom>
          <a:noFill/>
        </p:spPr>
        <p:txBody>
          <a:bodyPr wrap="none" rtlCol="0">
            <a:spAutoFit/>
          </a:bodyPr>
          <a:lstStyle/>
          <a:p>
            <a:r>
              <a:rPr lang="en-US" sz="1200" b="1" dirty="0" smtClean="0">
                <a:solidFill>
                  <a:srgbClr val="FF0000"/>
                </a:solidFill>
                <a:latin typeface="Arial" panose="020B0604020202020204" pitchFamily="34" charset="0"/>
                <a:cs typeface="Arial" panose="020B0604020202020204" pitchFamily="34" charset="0"/>
              </a:rPr>
              <a:t>Measure</a:t>
            </a:r>
          </a:p>
          <a:p>
            <a:r>
              <a:rPr lang="en-US" sz="1200" b="1" dirty="0" smtClean="0">
                <a:solidFill>
                  <a:srgbClr val="FF0000"/>
                </a:solidFill>
                <a:latin typeface="Arial" panose="020B0604020202020204" pitchFamily="34" charset="0"/>
                <a:cs typeface="Arial" panose="020B0604020202020204" pitchFamily="34" charset="0"/>
              </a:rPr>
              <a:t>harmonic</a:t>
            </a:r>
          </a:p>
          <a:p>
            <a:r>
              <a:rPr lang="en-US" sz="1200" b="1" dirty="0" smtClean="0">
                <a:solidFill>
                  <a:srgbClr val="FF0000"/>
                </a:solidFill>
                <a:latin typeface="Arial" panose="020B0604020202020204" pitchFamily="34" charset="0"/>
                <a:cs typeface="Arial" panose="020B0604020202020204" pitchFamily="34" charset="0"/>
              </a:rPr>
              <a:t>response P</a:t>
            </a:r>
            <a:r>
              <a:rPr lang="en-US" sz="1200" b="1" baseline="-25000" dirty="0" smtClean="0">
                <a:solidFill>
                  <a:srgbClr val="FF0000"/>
                </a:solidFill>
                <a:latin typeface="Arial" panose="020B0604020202020204" pitchFamily="34" charset="0"/>
                <a:cs typeface="Arial" panose="020B0604020202020204" pitchFamily="34" charset="0"/>
              </a:rPr>
              <a:t>3f</a:t>
            </a:r>
            <a:endParaRPr lang="en-US" sz="1200" b="1" baseline="-25000" dirty="0">
              <a:solidFill>
                <a:srgbClr val="FF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452" y="3407546"/>
            <a:ext cx="324802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53222" y="3153324"/>
            <a:ext cx="3487430"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Data on bulk </a:t>
            </a:r>
            <a:r>
              <a:rPr lang="en-US" sz="1200" dirty="0" err="1" smtClean="0">
                <a:latin typeface="Arial" panose="020B0604020202020204" pitchFamily="34" charset="0"/>
                <a:cs typeface="Arial" panose="020B0604020202020204" pitchFamily="34" charset="0"/>
              </a:rPr>
              <a:t>Nb</a:t>
            </a:r>
            <a:r>
              <a:rPr lang="en-US" sz="1200" dirty="0" smtClean="0">
                <a:latin typeface="Arial" panose="020B0604020202020204" pitchFamily="34" charset="0"/>
                <a:cs typeface="Arial" panose="020B0604020202020204" pitchFamily="34" charset="0"/>
              </a:rPr>
              <a:t> (sample from T. R. </a:t>
            </a:r>
            <a:r>
              <a:rPr lang="en-US" sz="1200" dirty="0" err="1" smtClean="0">
                <a:latin typeface="Arial" panose="020B0604020202020204" pitchFamily="34" charset="0"/>
                <a:cs typeface="Arial" panose="020B0604020202020204" pitchFamily="34" charset="0"/>
              </a:rPr>
              <a:t>Bieler</a:t>
            </a:r>
            <a:r>
              <a:rPr lang="en-US" sz="1200" dirty="0" smtClean="0">
                <a:latin typeface="Arial" panose="020B0604020202020204" pitchFamily="34" charset="0"/>
                <a:cs typeface="Arial" panose="020B0604020202020204" pitchFamily="34" charset="0"/>
              </a:rPr>
              <a:t>, MSU)</a:t>
            </a:r>
            <a:endParaRPr lang="en-US" sz="1200" dirty="0">
              <a:latin typeface="Arial" panose="020B0604020202020204" pitchFamily="34" charset="0"/>
              <a:cs typeface="Arial" panose="020B0604020202020204" pitchFamily="34" charset="0"/>
            </a:endParaRPr>
          </a:p>
        </p:txBody>
      </p:sp>
      <p:sp>
        <p:nvSpPr>
          <p:cNvPr id="21" name="TextBox 20"/>
          <p:cNvSpPr txBox="1"/>
          <p:nvPr/>
        </p:nvSpPr>
        <p:spPr>
          <a:xfrm>
            <a:off x="3638478" y="3352800"/>
            <a:ext cx="5422582"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We measure:</a:t>
            </a:r>
          </a:p>
          <a:p>
            <a:r>
              <a:rPr lang="en-US" dirty="0" smtClean="0">
                <a:latin typeface="Arial" panose="020B0604020202020204" pitchFamily="34" charset="0"/>
                <a:cs typeface="Arial" panose="020B0604020202020204" pitchFamily="34" charset="0"/>
              </a:rPr>
              <a:t>   Local lower </a:t>
            </a:r>
            <a:r>
              <a:rPr lang="en-US" dirty="0" err="1" smtClean="0">
                <a:latin typeface="Arial" panose="020B0604020202020204" pitchFamily="34" charset="0"/>
                <a:cs typeface="Arial" panose="020B0604020202020204" pitchFamily="34" charset="0"/>
              </a:rPr>
              <a:t>rf</a:t>
            </a:r>
            <a:r>
              <a:rPr lang="en-US" dirty="0" smtClean="0">
                <a:latin typeface="Arial" panose="020B0604020202020204" pitchFamily="34" charset="0"/>
                <a:cs typeface="Arial" panose="020B0604020202020204" pitchFamily="34" charset="0"/>
              </a:rPr>
              <a:t> critical field B</a:t>
            </a:r>
            <a:r>
              <a:rPr lang="en-US" baseline="-25000"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(T)</a:t>
            </a:r>
          </a:p>
          <a:p>
            <a:r>
              <a:rPr lang="en-US" dirty="0" smtClean="0">
                <a:latin typeface="Arial" panose="020B0604020202020204" pitchFamily="34" charset="0"/>
                <a:cs typeface="Arial" panose="020B0604020202020204" pitchFamily="34" charset="0"/>
              </a:rPr>
              <a:t>   Local upper </a:t>
            </a:r>
            <a:r>
              <a:rPr lang="en-US" dirty="0" err="1" smtClean="0">
                <a:latin typeface="Arial" panose="020B0604020202020204" pitchFamily="34" charset="0"/>
                <a:cs typeface="Arial" panose="020B0604020202020204" pitchFamily="34" charset="0"/>
              </a:rPr>
              <a:t>rf</a:t>
            </a:r>
            <a:r>
              <a:rPr lang="en-US" dirty="0" smtClean="0">
                <a:latin typeface="Arial" panose="020B0604020202020204" pitchFamily="34" charset="0"/>
                <a:cs typeface="Arial" panose="020B0604020202020204" pitchFamily="34" charset="0"/>
              </a:rPr>
              <a:t> critical field (extinction of SC) B</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(T) </a:t>
            </a:r>
            <a:endParaRPr lang="en-US" dirty="0">
              <a:latin typeface="Arial" panose="020B0604020202020204" pitchFamily="34" charset="0"/>
              <a:cs typeface="Arial" panose="020B0604020202020204" pitchFamily="34" charset="0"/>
            </a:endParaRPr>
          </a:p>
        </p:txBody>
      </p:sp>
      <p:sp>
        <p:nvSpPr>
          <p:cNvPr id="22" name="TextBox 21"/>
          <p:cNvSpPr txBox="1"/>
          <p:nvPr/>
        </p:nvSpPr>
        <p:spPr>
          <a:xfrm rot="16200000">
            <a:off x="-108501" y="4423962"/>
            <a:ext cx="1056700" cy="369332"/>
          </a:xfrm>
          <a:prstGeom prst="rect">
            <a:avLst/>
          </a:prstGeom>
          <a:solidFill>
            <a:schemeClr val="bg1"/>
          </a:solidFill>
        </p:spPr>
        <p:txBody>
          <a:bodyPr wrap="none" rtlCol="0">
            <a:spAutoFit/>
          </a:bodyPr>
          <a:lstStyle/>
          <a:p>
            <a:r>
              <a:rPr lang="en-US" b="1" dirty="0" smtClean="0">
                <a:latin typeface="Arial" panose="020B0604020202020204" pitchFamily="34" charset="0"/>
                <a:cs typeface="Arial" panose="020B0604020202020204" pitchFamily="34" charset="0"/>
              </a:rPr>
              <a:t>P</a:t>
            </a:r>
            <a:r>
              <a:rPr lang="en-US" b="1" baseline="-25000" dirty="0" smtClean="0">
                <a:latin typeface="Arial" panose="020B0604020202020204" pitchFamily="34" charset="0"/>
                <a:cs typeface="Arial" panose="020B0604020202020204" pitchFamily="34" charset="0"/>
              </a:rPr>
              <a:t>3f</a:t>
            </a:r>
            <a:r>
              <a:rPr lang="en-US" b="1"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a:t>
            </a:r>
            <a:r>
              <a:rPr lang="en-US" sz="1400" b="1" dirty="0" err="1" smtClean="0">
                <a:latin typeface="Arial" panose="020B0604020202020204" pitchFamily="34" charset="0"/>
                <a:cs typeface="Arial" panose="020B0604020202020204" pitchFamily="34" charset="0"/>
              </a:rPr>
              <a:t>dBm</a:t>
            </a:r>
            <a:r>
              <a:rPr lang="en-US" sz="1400" b="1"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24" name="TextBox 23"/>
          <p:cNvSpPr txBox="1"/>
          <p:nvPr/>
        </p:nvSpPr>
        <p:spPr>
          <a:xfrm>
            <a:off x="2155044" y="5867400"/>
            <a:ext cx="971741" cy="369332"/>
          </a:xfrm>
          <a:prstGeom prst="rect">
            <a:avLst/>
          </a:prstGeom>
          <a:solidFill>
            <a:schemeClr val="bg1"/>
          </a:solidFill>
        </p:spPr>
        <p:txBody>
          <a:bodyPr wrap="none" rtlCol="0">
            <a:spAutoFit/>
          </a:bodyPr>
          <a:lstStyle/>
          <a:p>
            <a:r>
              <a:rPr lang="en-US" b="1" dirty="0" smtClean="0">
                <a:latin typeface="Arial" panose="020B0604020202020204" pitchFamily="34" charset="0"/>
                <a:cs typeface="Arial" panose="020B0604020202020204" pitchFamily="34" charset="0"/>
              </a:rPr>
              <a:t>P</a:t>
            </a:r>
            <a:r>
              <a:rPr lang="en-US" b="1" baseline="-25000" dirty="0" smtClean="0">
                <a:latin typeface="Arial" panose="020B0604020202020204" pitchFamily="34" charset="0"/>
                <a:cs typeface="Arial" panose="020B0604020202020204" pitchFamily="34" charset="0"/>
              </a:rPr>
              <a:t>f</a:t>
            </a:r>
            <a:r>
              <a:rPr lang="en-US" b="1"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a:t>
            </a:r>
            <a:r>
              <a:rPr lang="en-US" sz="1400" b="1" dirty="0" err="1" smtClean="0">
                <a:latin typeface="Arial" panose="020B0604020202020204" pitchFamily="34" charset="0"/>
                <a:cs typeface="Arial" panose="020B0604020202020204" pitchFamily="34" charset="0"/>
              </a:rPr>
              <a:t>dBm</a:t>
            </a:r>
            <a:r>
              <a:rPr lang="en-US" sz="1400" b="1"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4387" y="4276130"/>
            <a:ext cx="3459245" cy="2429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144182" y="2768634"/>
            <a:ext cx="2443298" cy="261610"/>
          </a:xfrm>
          <a:prstGeom prst="rect">
            <a:avLst/>
          </a:prstGeom>
          <a:solidFill>
            <a:schemeClr val="bg1"/>
          </a:solidFill>
        </p:spPr>
        <p:txBody>
          <a:bodyPr wrap="none" rtlCol="0">
            <a:spAutoFit/>
          </a:bodyPr>
          <a:lstStyle/>
          <a:p>
            <a:r>
              <a:rPr lang="en-US" sz="1100" b="1" dirty="0" smtClean="0">
                <a:latin typeface="Arial" panose="020B0604020202020204" pitchFamily="34" charset="0"/>
                <a:cs typeface="Arial" panose="020B0604020202020204" pitchFamily="34" charset="0"/>
              </a:rPr>
              <a:t>Estimated </a:t>
            </a:r>
            <a:r>
              <a:rPr lang="en-US" sz="1100" b="1" dirty="0" err="1" smtClean="0">
                <a:latin typeface="Arial" panose="020B0604020202020204" pitchFamily="34" charset="0"/>
                <a:cs typeface="Arial" panose="020B0604020202020204" pitchFamily="34" charset="0"/>
              </a:rPr>
              <a:t>B</a:t>
            </a:r>
            <a:r>
              <a:rPr lang="en-US" sz="1100" b="1" baseline="-25000" dirty="0" err="1" smtClean="0">
                <a:latin typeface="Arial" panose="020B0604020202020204" pitchFamily="34" charset="0"/>
                <a:cs typeface="Arial" panose="020B0604020202020204" pitchFamily="34" charset="0"/>
              </a:rPr>
              <a:t>rf</a:t>
            </a:r>
            <a:r>
              <a:rPr lang="en-US" sz="1100" b="1" dirty="0" smtClean="0">
                <a:latin typeface="Arial" panose="020B0604020202020204" pitchFamily="34" charset="0"/>
                <a:cs typeface="Arial" panose="020B0604020202020204" pitchFamily="34" charset="0"/>
              </a:rPr>
              <a:t> ~ 220 </a:t>
            </a:r>
            <a:r>
              <a:rPr lang="en-US" sz="1100" b="1" dirty="0" err="1" smtClean="0">
                <a:latin typeface="Arial" panose="020B0604020202020204" pitchFamily="34" charset="0"/>
                <a:cs typeface="Arial" panose="020B0604020202020204" pitchFamily="34" charset="0"/>
              </a:rPr>
              <a:t>mT</a:t>
            </a:r>
            <a:r>
              <a:rPr lang="en-US" sz="1100" b="1" dirty="0" smtClean="0">
                <a:latin typeface="Arial" panose="020B0604020202020204" pitchFamily="34" charset="0"/>
                <a:cs typeface="Arial" panose="020B0604020202020204" pitchFamily="34" charset="0"/>
              </a:rPr>
              <a:t> @ 1.5 GHz</a:t>
            </a:r>
            <a:endParaRPr lang="en-US" sz="1100" b="1" dirty="0">
              <a:latin typeface="Arial" panose="020B0604020202020204" pitchFamily="34" charset="0"/>
              <a:cs typeface="Arial" panose="020B0604020202020204" pitchFamily="34" charset="0"/>
            </a:endParaRPr>
          </a:p>
        </p:txBody>
      </p:sp>
      <p:sp>
        <p:nvSpPr>
          <p:cNvPr id="27" name="TextBox 26"/>
          <p:cNvSpPr txBox="1"/>
          <p:nvPr/>
        </p:nvSpPr>
        <p:spPr>
          <a:xfrm>
            <a:off x="1760729" y="6149268"/>
            <a:ext cx="1701107"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Input power at 5.3 GHz</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62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P spid="18" grpId="0"/>
      <p:bldP spid="20" grpId="0"/>
      <p:bldP spid="21" grpId="0"/>
      <p:bldP spid="22" grpId="0" animBg="1"/>
      <p:bldP spid="24" grpId="0" animBg="1"/>
      <p:bldP spid="23"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8366" y="1219200"/>
            <a:ext cx="4953000" cy="254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61705" y="5657671"/>
            <a:ext cx="6891695" cy="120032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Collaborators</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for </a:t>
            </a:r>
            <a:r>
              <a:rPr lang="en-US" sz="1200" b="1" dirty="0" smtClean="0">
                <a:latin typeface="Times New Roman" panose="02020603050405020304" pitchFamily="18" charset="0"/>
                <a:cs typeface="Times New Roman" panose="02020603050405020304" pitchFamily="18" charset="0"/>
              </a:rPr>
              <a:t>DOE </a:t>
            </a:r>
            <a:r>
              <a:rPr lang="en-US" sz="1200" b="1" dirty="0">
                <a:latin typeface="Times New Roman" panose="02020603050405020304" pitchFamily="18" charset="0"/>
                <a:cs typeface="Times New Roman" panose="02020603050405020304" pitchFamily="18" charset="0"/>
              </a:rPr>
              <a:t>Proposal (Accelerator Science and Technology </a:t>
            </a:r>
            <a:r>
              <a:rPr lang="en-US" sz="1200" b="1" dirty="0" smtClean="0">
                <a:latin typeface="Times New Roman" panose="02020603050405020304" pitchFamily="18" charset="0"/>
                <a:cs typeface="Times New Roman" panose="02020603050405020304" pitchFamily="18" charset="0"/>
              </a:rPr>
              <a:t>R </a:t>
            </a:r>
            <a:r>
              <a:rPr lang="en-US" sz="1200" b="1" dirty="0">
                <a:latin typeface="Times New Roman" panose="02020603050405020304" pitchFamily="18" charset="0"/>
                <a:cs typeface="Times New Roman" panose="02020603050405020304" pitchFamily="18" charset="0"/>
              </a:rPr>
              <a:t>&amp; </a:t>
            </a:r>
            <a:r>
              <a:rPr lang="en-US" sz="1200" b="1" dirty="0" smtClean="0">
                <a:latin typeface="Times New Roman" panose="02020603050405020304" pitchFamily="18" charset="0"/>
                <a:cs typeface="Times New Roman" panose="02020603050405020304" pitchFamily="18" charset="0"/>
              </a:rPr>
              <a:t>D </a:t>
            </a:r>
            <a:r>
              <a:rPr lang="en-US" sz="1200" b="1" dirty="0">
                <a:latin typeface="Times New Roman" panose="02020603050405020304" pitchFamily="18" charset="0"/>
                <a:cs typeface="Times New Roman" panose="02020603050405020304" pitchFamily="18" charset="0"/>
              </a:rPr>
              <a:t>in High Energy Physics) </a:t>
            </a:r>
            <a:endParaRPr lang="en-US" sz="1200" b="1"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Gigi </a:t>
            </a:r>
            <a:r>
              <a:rPr lang="en-US" sz="1200" dirty="0" err="1">
                <a:latin typeface="Times New Roman" panose="02020603050405020304" pitchFamily="18" charset="0"/>
                <a:cs typeface="Times New Roman" panose="02020603050405020304" pitchFamily="18" charset="0"/>
              </a:rPr>
              <a:t>Ciovati</a:t>
            </a:r>
            <a:r>
              <a:rPr lang="en-US" sz="1200" dirty="0">
                <a:latin typeface="Times New Roman" panose="02020603050405020304" pitchFamily="18" charset="0"/>
                <a:cs typeface="Times New Roman" panose="02020603050405020304" pitchFamily="18" charset="0"/>
              </a:rPr>
              <a:t>, Jefferson Laboratory. </a:t>
            </a:r>
          </a:p>
          <a:p>
            <a:r>
              <a:rPr lang="en-US" sz="1200" dirty="0">
                <a:latin typeface="Times New Roman" panose="02020603050405020304" pitchFamily="18" charset="0"/>
                <a:cs typeface="Times New Roman" panose="02020603050405020304" pitchFamily="18" charset="0"/>
              </a:rPr>
              <a:t>Alex </a:t>
            </a:r>
            <a:r>
              <a:rPr lang="en-US" sz="1200" dirty="0" err="1">
                <a:latin typeface="Times New Roman" panose="02020603050405020304" pitchFamily="18" charset="0"/>
                <a:cs typeface="Times New Roman" panose="02020603050405020304" pitchFamily="18" charset="0"/>
              </a:rPr>
              <a:t>Gurevich</a:t>
            </a:r>
            <a:r>
              <a:rPr lang="en-US" sz="1200" dirty="0">
                <a:latin typeface="Times New Roman" panose="02020603050405020304" pitchFamily="18" charset="0"/>
                <a:cs typeface="Times New Roman" panose="02020603050405020304" pitchFamily="18" charset="0"/>
              </a:rPr>
              <a:t>, Old Dominion University. </a:t>
            </a:r>
          </a:p>
          <a:p>
            <a:r>
              <a:rPr lang="en-US" sz="1200" dirty="0">
                <a:latin typeface="Times New Roman" panose="02020603050405020304" pitchFamily="18" charset="0"/>
                <a:cs typeface="Times New Roman" panose="02020603050405020304" pitchFamily="18" charset="0"/>
              </a:rPr>
              <a:t>X. X. Xi, Temple University. </a:t>
            </a:r>
          </a:p>
          <a:p>
            <a:r>
              <a:rPr lang="en-US" sz="1200" dirty="0">
                <a:latin typeface="Times New Roman" panose="02020603050405020304" pitchFamily="18" charset="0"/>
                <a:cs typeface="Times New Roman" panose="02020603050405020304" pitchFamily="18" charset="0"/>
              </a:rPr>
              <a:t>Oleg </a:t>
            </a:r>
            <a:r>
              <a:rPr lang="en-US" sz="1200" dirty="0" err="1">
                <a:latin typeface="Times New Roman" panose="02020603050405020304" pitchFamily="18" charset="0"/>
                <a:cs typeface="Times New Roman" panose="02020603050405020304" pitchFamily="18" charset="0"/>
              </a:rPr>
              <a:t>Malyshev</a:t>
            </a:r>
            <a:r>
              <a:rPr lang="en-US" sz="1200" dirty="0">
                <a:latin typeface="Times New Roman" panose="02020603050405020304" pitchFamily="18" charset="0"/>
                <a:cs typeface="Times New Roman" panose="02020603050405020304" pitchFamily="18" charset="0"/>
              </a:rPr>
              <a:t>, Accelerator Science and Technology Centre, STFC Daresbury Laboratory, UK.</a:t>
            </a:r>
          </a:p>
          <a:p>
            <a:r>
              <a:rPr lang="en-US" sz="1200" dirty="0">
                <a:latin typeface="Times New Roman" panose="02020603050405020304" pitchFamily="18" charset="0"/>
                <a:cs typeface="Times New Roman" panose="02020603050405020304" pitchFamily="18" charset="0"/>
              </a:rPr>
              <a:t>Tobias </a:t>
            </a:r>
            <a:r>
              <a:rPr lang="en-US" sz="1200" dirty="0" err="1">
                <a:latin typeface="Times New Roman" panose="02020603050405020304" pitchFamily="18" charset="0"/>
                <a:cs typeface="Times New Roman" panose="02020603050405020304" pitchFamily="18" charset="0"/>
              </a:rPr>
              <a:t>Junginger</a:t>
            </a:r>
            <a:r>
              <a:rPr lang="en-US" sz="1200" dirty="0">
                <a:latin typeface="Times New Roman" panose="02020603050405020304" pitchFamily="18" charset="0"/>
                <a:cs typeface="Times New Roman" panose="02020603050405020304" pitchFamily="18" charset="0"/>
              </a:rPr>
              <a:t>, TRIUMF, Canada</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89" y="35512"/>
            <a:ext cx="801189" cy="801189"/>
          </a:xfrm>
          <a:prstGeom prst="rect">
            <a:avLst/>
          </a:prstGeom>
        </p:spPr>
      </p:pic>
      <p:pic>
        <p:nvPicPr>
          <p:cNvPr id="4" name="Picture 28" descr="ANd9GcS1rE1a5mWq5pEonLVPfye1HKBxUqfBg_IRbKDXstN8IxT9cLYU"/>
          <p:cNvPicPr>
            <a:picLocks noChangeAspect="1" noChangeArrowheads="1"/>
          </p:cNvPicPr>
          <p:nvPr/>
        </p:nvPicPr>
        <p:blipFill>
          <a:blip r:embed="rId5" cstate="print"/>
          <a:srcRect/>
          <a:stretch>
            <a:fillRect/>
          </a:stretch>
        </p:blipFill>
        <p:spPr bwMode="auto">
          <a:xfrm>
            <a:off x="8303438" y="47193"/>
            <a:ext cx="757621" cy="753996"/>
          </a:xfrm>
          <a:prstGeom prst="rect">
            <a:avLst/>
          </a:prstGeom>
          <a:noFill/>
          <a:ln w="9525">
            <a:noFill/>
            <a:miter lim="800000"/>
            <a:headEnd/>
            <a:tailEnd/>
          </a:ln>
        </p:spPr>
      </p:pic>
      <p:sp>
        <p:nvSpPr>
          <p:cNvPr id="7" name="TextBox 6"/>
          <p:cNvSpPr txBox="1"/>
          <p:nvPr/>
        </p:nvSpPr>
        <p:spPr>
          <a:xfrm>
            <a:off x="770878" y="59323"/>
            <a:ext cx="7479292"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Microscopic Investigation of Materials </a:t>
            </a:r>
            <a:r>
              <a:rPr lang="en-US" sz="1600" b="1" dirty="0" smtClean="0">
                <a:latin typeface="Times New Roman" panose="02020603050405020304" pitchFamily="18" charset="0"/>
                <a:cs typeface="Times New Roman" panose="02020603050405020304" pitchFamily="18" charset="0"/>
              </a:rPr>
              <a:t>Limitations of </a:t>
            </a:r>
            <a:r>
              <a:rPr lang="en-US" sz="1600" b="1" dirty="0">
                <a:latin typeface="Times New Roman" panose="02020603050405020304" pitchFamily="18" charset="0"/>
                <a:cs typeface="Times New Roman" panose="02020603050405020304" pitchFamily="18" charset="0"/>
              </a:rPr>
              <a:t>Superconducting RF Cavities</a:t>
            </a:r>
          </a:p>
        </p:txBody>
      </p:sp>
      <p:sp>
        <p:nvSpPr>
          <p:cNvPr id="8" name="TextBox 7"/>
          <p:cNvSpPr txBox="1"/>
          <p:nvPr/>
        </p:nvSpPr>
        <p:spPr>
          <a:xfrm>
            <a:off x="2116560" y="309669"/>
            <a:ext cx="4893840"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Steven Anlage, </a:t>
            </a:r>
            <a:r>
              <a:rPr lang="en-US" sz="1200" b="1" dirty="0" err="1" smtClean="0">
                <a:latin typeface="Times New Roman" panose="02020603050405020304" pitchFamily="18" charset="0"/>
                <a:cs typeface="Times New Roman" panose="02020603050405020304" pitchFamily="18" charset="0"/>
              </a:rPr>
              <a:t>Bakhrom</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Oripov</a:t>
            </a:r>
            <a:r>
              <a:rPr lang="en-US" sz="1200" b="1" dirty="0" smtClean="0">
                <a:latin typeface="Times New Roman" panose="02020603050405020304" pitchFamily="18" charset="0"/>
                <a:cs typeface="Times New Roman" panose="02020603050405020304" pitchFamily="18" charset="0"/>
              </a:rPr>
              <a:t>, Physics Dept., University of Maryland</a:t>
            </a:r>
            <a:endParaRPr lang="en-US" sz="12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6751" y="1524000"/>
            <a:ext cx="1151515" cy="946753"/>
          </a:xfrm>
          <a:prstGeom prst="rect">
            <a:avLst/>
          </a:prstGeom>
        </p:spPr>
      </p:pic>
      <p:sp>
        <p:nvSpPr>
          <p:cNvPr id="10" name="TextBox 9"/>
          <p:cNvSpPr txBox="1"/>
          <p:nvPr/>
        </p:nvSpPr>
        <p:spPr>
          <a:xfrm>
            <a:off x="10432" y="1295400"/>
            <a:ext cx="1715534" cy="830997"/>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Local injection of</a:t>
            </a:r>
          </a:p>
          <a:p>
            <a:r>
              <a:rPr lang="en-US" sz="1600" b="1" dirty="0" err="1" smtClean="0">
                <a:latin typeface="Times New Roman" panose="02020603050405020304" pitchFamily="18" charset="0"/>
                <a:cs typeface="Times New Roman" panose="02020603050405020304" pitchFamily="18" charset="0"/>
              </a:rPr>
              <a:t>rf</a:t>
            </a:r>
            <a:r>
              <a:rPr lang="en-US" sz="1600" b="1" dirty="0" smtClean="0">
                <a:latin typeface="Times New Roman" panose="02020603050405020304" pitchFamily="18" charset="0"/>
                <a:cs typeface="Times New Roman" panose="02020603050405020304" pitchFamily="18" charset="0"/>
              </a:rPr>
              <a:t> flux quanta in</a:t>
            </a:r>
          </a:p>
          <a:p>
            <a:r>
              <a:rPr lang="en-US" sz="1600" b="1" dirty="0" smtClean="0">
                <a:latin typeface="Times New Roman" panose="02020603050405020304" pitchFamily="18" charset="0"/>
                <a:cs typeface="Times New Roman" panose="02020603050405020304" pitchFamily="18" charset="0"/>
              </a:rPr>
              <a:t>granular </a:t>
            </a:r>
            <a:r>
              <a:rPr lang="en-US" sz="1600" b="1" dirty="0" err="1" smtClean="0">
                <a:latin typeface="Times New Roman" panose="02020603050405020304" pitchFamily="18" charset="0"/>
                <a:cs typeface="Times New Roman" panose="02020603050405020304" pitchFamily="18" charset="0"/>
              </a:rPr>
              <a:t>Nb</a:t>
            </a:r>
            <a:r>
              <a:rPr lang="en-US" sz="1600" b="1" dirty="0" smtClean="0">
                <a:latin typeface="Times New Roman" panose="02020603050405020304" pitchFamily="18" charset="0"/>
                <a:cs typeface="Times New Roman" panose="02020603050405020304" pitchFamily="18" charset="0"/>
              </a:rPr>
              <a:t> film</a:t>
            </a:r>
          </a:p>
        </p:txBody>
      </p:sp>
      <p:sp>
        <p:nvSpPr>
          <p:cNvPr id="11" name="TextBox 10"/>
          <p:cNvSpPr txBox="1"/>
          <p:nvPr/>
        </p:nvSpPr>
        <p:spPr>
          <a:xfrm>
            <a:off x="0" y="2303756"/>
            <a:ext cx="1620957" cy="646331"/>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Local </a:t>
            </a:r>
            <a:r>
              <a:rPr lang="en-US" dirty="0" err="1" smtClean="0">
                <a:latin typeface="Times New Roman" panose="02020603050405020304" pitchFamily="18" charset="0"/>
                <a:cs typeface="Times New Roman" panose="02020603050405020304" pitchFamily="18" charset="0"/>
              </a:rPr>
              <a:t>rf</a:t>
            </a:r>
            <a:r>
              <a:rPr lang="en-US" dirty="0" smtClean="0">
                <a:latin typeface="Times New Roman" panose="02020603050405020304" pitchFamily="18" charset="0"/>
                <a:cs typeface="Times New Roman" panose="02020603050405020304" pitchFamily="18" charset="0"/>
              </a:rPr>
              <a:t> critical</a:t>
            </a:r>
          </a:p>
          <a:p>
            <a:r>
              <a:rPr lang="en-US" dirty="0" smtClean="0">
                <a:latin typeface="Times New Roman" panose="02020603050405020304" pitchFamily="18" charset="0"/>
                <a:cs typeface="Times New Roman" panose="02020603050405020304" pitchFamily="18" charset="0"/>
              </a:rPr>
              <a:t>field B</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(T)</a:t>
            </a:r>
          </a:p>
        </p:txBody>
      </p:sp>
      <p:cxnSp>
        <p:nvCxnSpPr>
          <p:cNvPr id="13" name="Straight Arrow Connector 12"/>
          <p:cNvCxnSpPr/>
          <p:nvPr/>
        </p:nvCxnSpPr>
        <p:spPr>
          <a:xfrm>
            <a:off x="1223999" y="2746649"/>
            <a:ext cx="1143000"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23999" y="2746649"/>
            <a:ext cx="12954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28800" y="782715"/>
            <a:ext cx="5573257" cy="276999"/>
          </a:xfrm>
          <a:prstGeom prst="rect">
            <a:avLst/>
          </a:prstGeom>
          <a:noFill/>
        </p:spPr>
        <p:txBody>
          <a:bodyPr wrap="none" rtlCol="0">
            <a:spAutoFit/>
          </a:bodyPr>
          <a:lstStyle/>
          <a:p>
            <a:r>
              <a:rPr lang="en-US" sz="1200" b="1" dirty="0" smtClean="0">
                <a:solidFill>
                  <a:srgbClr val="B60A89"/>
                </a:solidFill>
                <a:latin typeface="Times New Roman" panose="02020603050405020304" pitchFamily="18" charset="0"/>
                <a:cs typeface="Times New Roman" panose="02020603050405020304" pitchFamily="18" charset="0"/>
              </a:rPr>
              <a:t>Latest results with perpendicular recording head (Western Digital) and dry fridge</a:t>
            </a:r>
            <a:endParaRPr lang="en-US" sz="1200" b="1" dirty="0">
              <a:solidFill>
                <a:srgbClr val="B60A89"/>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81000" y="4010561"/>
            <a:ext cx="8576450" cy="1569660"/>
          </a:xfrm>
          <a:prstGeom prst="rect">
            <a:avLst/>
          </a:prstGeom>
          <a:noFill/>
        </p:spPr>
        <p:txBody>
          <a:bodyPr wrap="none" rtlCol="0">
            <a:spAutoFit/>
          </a:bodyPr>
          <a:lstStyle/>
          <a:p>
            <a:r>
              <a:rPr lang="en-US" sz="1600" strike="dblStrike" dirty="0" smtClean="0">
                <a:latin typeface="Times New Roman" panose="02020603050405020304" pitchFamily="18" charset="0"/>
                <a:cs typeface="Times New Roman" panose="02020603050405020304" pitchFamily="18" charset="0"/>
              </a:rPr>
              <a:t>Proposed</a:t>
            </a:r>
            <a:r>
              <a:rPr lang="en-US" sz="1600" dirty="0" smtClean="0">
                <a:latin typeface="Times New Roman" panose="02020603050405020304" pitchFamily="18" charset="0"/>
                <a:cs typeface="Times New Roman" panose="02020603050405020304" pitchFamily="18" charset="0"/>
              </a:rPr>
              <a:t> </a:t>
            </a:r>
            <a:r>
              <a:rPr lang="en-US" sz="1600" dirty="0" smtClean="0">
                <a:solidFill>
                  <a:srgbClr val="FF0000"/>
                </a:solidFill>
                <a:latin typeface="Times New Roman" panose="02020603050405020304" pitchFamily="18" charset="0"/>
                <a:cs typeface="Times New Roman" panose="02020603050405020304" pitchFamily="18" charset="0"/>
              </a:rPr>
              <a:t>Funded</a:t>
            </a:r>
            <a:r>
              <a:rPr lang="en-US" sz="1600" dirty="0" smtClean="0">
                <a:latin typeface="Times New Roman" panose="02020603050405020304" pitchFamily="18" charset="0"/>
                <a:cs typeface="Times New Roman" panose="02020603050405020304" pitchFamily="18" charset="0"/>
              </a:rPr>
              <a:t> activities:</a:t>
            </a:r>
          </a:p>
          <a:p>
            <a:pPr marL="285750" indent="-28575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Nonlinear </a:t>
            </a:r>
            <a:r>
              <a:rPr lang="en-US" sz="1600" b="1" dirty="0">
                <a:latin typeface="Times New Roman" panose="02020603050405020304" pitchFamily="18" charset="0"/>
                <a:cs typeface="Times New Roman" panose="02020603050405020304" pitchFamily="18" charset="0"/>
              </a:rPr>
              <a:t>Response Scanning Pre-Characterized Defects </a:t>
            </a:r>
            <a:r>
              <a:rPr lang="en-US" sz="1600" b="1" dirty="0" smtClean="0">
                <a:latin typeface="Times New Roman" panose="02020603050405020304" pitchFamily="18" charset="0"/>
                <a:cs typeface="Times New Roman" panose="02020603050405020304" pitchFamily="18" charset="0"/>
              </a:rPr>
              <a:t>(dislocation tangles) in </a:t>
            </a:r>
            <a:r>
              <a:rPr lang="en-US" sz="1600" b="1" dirty="0">
                <a:latin typeface="Times New Roman" panose="02020603050405020304" pitchFamily="18" charset="0"/>
                <a:cs typeface="Times New Roman" panose="02020603050405020304" pitchFamily="18" charset="0"/>
              </a:rPr>
              <a:t>Bulk </a:t>
            </a:r>
            <a:r>
              <a:rPr lang="en-US" sz="1600" b="1" dirty="0" err="1" smtClean="0">
                <a:latin typeface="Times New Roman" panose="02020603050405020304" pitchFamily="18" charset="0"/>
                <a:cs typeface="Times New Roman" panose="02020603050405020304" pitchFamily="18" charset="0"/>
              </a:rPr>
              <a:t>Nb</a:t>
            </a:r>
            <a:endParaRPr lang="en-US" sz="1600"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Compare P</a:t>
            </a:r>
            <a:r>
              <a:rPr lang="en-US" sz="1600" b="1" baseline="-25000" dirty="0" smtClean="0">
                <a:latin typeface="Times New Roman" panose="02020603050405020304" pitchFamily="18" charset="0"/>
                <a:cs typeface="Times New Roman" panose="02020603050405020304" pitchFamily="18" charset="0"/>
              </a:rPr>
              <a:t>3f</a:t>
            </a:r>
            <a:r>
              <a:rPr lang="en-US" sz="1600" b="1" dirty="0" smtClean="0">
                <a:latin typeface="Times New Roman" panose="02020603050405020304" pitchFamily="18" charset="0"/>
                <a:cs typeface="Times New Roman" panose="02020603050405020304" pitchFamily="18" charset="0"/>
              </a:rPr>
              <a:t> on EP, BCE treated surfaces of </a:t>
            </a:r>
            <a:r>
              <a:rPr lang="en-US" sz="1600" b="1" dirty="0" err="1" smtClean="0">
                <a:latin typeface="Times New Roman" panose="02020603050405020304" pitchFamily="18" charset="0"/>
                <a:cs typeface="Times New Roman" panose="02020603050405020304" pitchFamily="18" charset="0"/>
              </a:rPr>
              <a:t>Nb</a:t>
            </a:r>
            <a:endParaRPr lang="en-US" sz="1600"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Measure local </a:t>
            </a:r>
            <a:r>
              <a:rPr lang="en-US" sz="1600" b="1" dirty="0" err="1" smtClean="0">
                <a:latin typeface="Times New Roman" panose="02020603050405020304" pitchFamily="18" charset="0"/>
                <a:cs typeface="Times New Roman" panose="02020603050405020304" pitchFamily="18" charset="0"/>
              </a:rPr>
              <a:t>rf</a:t>
            </a:r>
            <a:r>
              <a:rPr lang="en-US" sz="1600" b="1" dirty="0" smtClean="0">
                <a:latin typeface="Times New Roman" panose="02020603050405020304" pitchFamily="18" charset="0"/>
                <a:cs typeface="Times New Roman" panose="02020603050405020304" pitchFamily="18" charset="0"/>
              </a:rPr>
              <a:t> B</a:t>
            </a:r>
            <a:r>
              <a:rPr lang="en-US" sz="1600" b="1" baseline="-25000" dirty="0" smtClean="0">
                <a:latin typeface="Times New Roman" panose="02020603050405020304" pitchFamily="18" charset="0"/>
                <a:cs typeface="Times New Roman" panose="02020603050405020304" pitchFamily="18" charset="0"/>
              </a:rPr>
              <a:t>1</a:t>
            </a:r>
            <a:r>
              <a:rPr lang="en-US" sz="1600" b="1" dirty="0" smtClean="0">
                <a:latin typeface="Times New Roman" panose="02020603050405020304" pitchFamily="18" charset="0"/>
                <a:cs typeface="Times New Roman" panose="02020603050405020304" pitchFamily="18" charset="0"/>
              </a:rPr>
              <a:t>(T) in S/I/S/I… multilayers</a:t>
            </a:r>
          </a:p>
          <a:p>
            <a:pPr marL="285750" indent="-28575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Using the probe to inject trapped dc flux in different defects and investigate local </a:t>
            </a:r>
            <a:r>
              <a:rPr lang="en-US" sz="1600" b="1" dirty="0" err="1" smtClean="0">
                <a:latin typeface="Times New Roman" panose="02020603050405020304" pitchFamily="18" charset="0"/>
                <a:cs typeface="Times New Roman" panose="02020603050405020304" pitchFamily="18" charset="0"/>
              </a:rPr>
              <a:t>rf</a:t>
            </a:r>
            <a:r>
              <a:rPr lang="en-US" sz="1600" b="1" dirty="0" smtClean="0">
                <a:latin typeface="Times New Roman" panose="02020603050405020304" pitchFamily="18" charset="0"/>
                <a:cs typeface="Times New Roman" panose="02020603050405020304" pitchFamily="18" charset="0"/>
              </a:rPr>
              <a:t> response</a:t>
            </a:r>
          </a:p>
          <a:p>
            <a:pPr marL="285750" indent="-28575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SRF Cavity Residual Resistance Measurement </a:t>
            </a:r>
            <a:r>
              <a:rPr lang="en-US" sz="1600" b="1" dirty="0" smtClean="0">
                <a:latin typeface="Times New Roman" panose="02020603050405020304" pitchFamily="18" charset="0"/>
                <a:cs typeface="Times New Roman" panose="02020603050405020304" pitchFamily="18" charset="0"/>
              </a:rPr>
              <a:t>to </a:t>
            </a:r>
            <a:r>
              <a:rPr lang="en-US" sz="1600" b="1" dirty="0" err="1">
                <a:latin typeface="Times New Roman" panose="02020603050405020304" pitchFamily="18" charset="0"/>
                <a:cs typeface="Times New Roman" panose="02020603050405020304" pitchFamily="18" charset="0"/>
              </a:rPr>
              <a:t>mK</a:t>
            </a:r>
            <a:r>
              <a:rPr lang="en-US" sz="1600" b="1" dirty="0">
                <a:latin typeface="Times New Roman" panose="02020603050405020304" pitchFamily="18" charset="0"/>
                <a:cs typeface="Times New Roman" panose="02020603050405020304" pitchFamily="18" charset="0"/>
              </a:rPr>
              <a:t> Temperatures </a:t>
            </a:r>
          </a:p>
        </p:txBody>
      </p:sp>
      <p:pic>
        <p:nvPicPr>
          <p:cNvPr id="1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1682" y="2387527"/>
            <a:ext cx="2864114" cy="178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8054268" y="762000"/>
            <a:ext cx="1172116" cy="230832"/>
          </a:xfrm>
          <a:prstGeom prst="rect">
            <a:avLst/>
          </a:prstGeom>
          <a:noFill/>
        </p:spPr>
        <p:txBody>
          <a:bodyPr wrap="none" rtlCol="0">
            <a:spAutoFit/>
          </a:bodyPr>
          <a:lstStyle/>
          <a:p>
            <a:r>
              <a:rPr lang="en-US" sz="900" dirty="0" smtClean="0">
                <a:latin typeface="Times New Roman" panose="02020603050405020304" pitchFamily="18" charset="0"/>
                <a:cs typeface="Times New Roman" panose="02020603050405020304" pitchFamily="18" charset="0"/>
              </a:rPr>
              <a:t>DOE/HEP May 2017</a:t>
            </a:r>
            <a:endParaRPr lang="en-US"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81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t>Goals</a:t>
            </a:r>
            <a:endParaRPr lang="en-US" dirty="0"/>
          </a:p>
        </p:txBody>
      </p:sp>
      <p:sp>
        <p:nvSpPr>
          <p:cNvPr id="5" name="Text Placeholder 4"/>
          <p:cNvSpPr>
            <a:spLocks noGrp="1"/>
          </p:cNvSpPr>
          <p:nvPr>
            <p:ph type="body" idx="1"/>
          </p:nvPr>
        </p:nvSpPr>
        <p:spPr>
          <a:xfrm>
            <a:off x="342900" y="1066800"/>
            <a:ext cx="8458200" cy="5486400"/>
          </a:xfrm>
        </p:spPr>
        <p:txBody>
          <a:bodyPr>
            <a:normAutofit fontScale="70000" lnSpcReduction="20000"/>
          </a:bodyPr>
          <a:lstStyle/>
          <a:p>
            <a:r>
              <a:rPr lang="en-US" dirty="0"/>
              <a:t>Develop coupon measurement techniques to:</a:t>
            </a:r>
          </a:p>
          <a:p>
            <a:pPr lvl="1"/>
            <a:r>
              <a:rPr lang="en-US" dirty="0"/>
              <a:t>Explain materials origin of SRF cavity performance and use to help predict impact of new materials and processes.</a:t>
            </a:r>
          </a:p>
          <a:p>
            <a:pPr lvl="1"/>
            <a:r>
              <a:rPr lang="en-US" dirty="0"/>
              <a:t>Enable faster/cheaper testing of new materials, processing strategies, and techniques.</a:t>
            </a:r>
          </a:p>
          <a:p>
            <a:r>
              <a:rPr lang="en-US" dirty="0"/>
              <a:t>Develop materials models that can be tested with coupons and cavities:</a:t>
            </a:r>
          </a:p>
          <a:p>
            <a:pPr lvl="1"/>
            <a:r>
              <a:rPr lang="en-US" dirty="0"/>
              <a:t>Atomistic models for flow stress and doping interactions.</a:t>
            </a:r>
          </a:p>
          <a:p>
            <a:pPr lvl="1"/>
            <a:r>
              <a:rPr lang="en-US" dirty="0"/>
              <a:t>Crystal plasticity models for cavity materials.</a:t>
            </a:r>
          </a:p>
          <a:p>
            <a:pPr lvl="2"/>
            <a:r>
              <a:rPr lang="en-US" dirty="0"/>
              <a:t>Better predictability  of cavity forming techniques.</a:t>
            </a:r>
          </a:p>
          <a:p>
            <a:pPr marL="457200" lvl="1" indent="0">
              <a:buNone/>
            </a:pPr>
            <a:endParaRPr lang="en-US" dirty="0"/>
          </a:p>
          <a:p>
            <a:r>
              <a:rPr lang="en-US" dirty="0"/>
              <a:t>Technique Requirements:</a:t>
            </a:r>
          </a:p>
          <a:p>
            <a:pPr lvl="1"/>
            <a:r>
              <a:rPr lang="en-US" dirty="0"/>
              <a:t>SRF relevant properties- H</a:t>
            </a:r>
            <a:r>
              <a:rPr lang="en-US" baseline="-25000" dirty="0"/>
              <a:t>c3</a:t>
            </a:r>
            <a:r>
              <a:rPr lang="en-US" dirty="0"/>
              <a:t>, Surface pinning, defect classification. </a:t>
            </a:r>
            <a:r>
              <a:rPr lang="en-US" i="1" dirty="0"/>
              <a:t>Can we measure </a:t>
            </a:r>
            <a:r>
              <a:rPr lang="en-US" i="1" dirty="0" err="1"/>
              <a:t>R</a:t>
            </a:r>
            <a:r>
              <a:rPr lang="en-US" i="1" baseline="-25000" dirty="0" err="1"/>
              <a:t>s</a:t>
            </a:r>
            <a:r>
              <a:rPr lang="en-US" i="1" dirty="0"/>
              <a:t> in coupons? </a:t>
            </a:r>
            <a:endParaRPr lang="en-US" i="1" baseline="-25000" dirty="0"/>
          </a:p>
          <a:p>
            <a:pPr lvl="1"/>
            <a:r>
              <a:rPr lang="en-US" dirty="0"/>
              <a:t>Sample preparation that does not change the sample chemistry or microstructure.</a:t>
            </a:r>
          </a:p>
          <a:p>
            <a:pPr lvl="1"/>
            <a:r>
              <a:rPr lang="en-US" dirty="0"/>
              <a:t>Relevant characterization of microstructure, microchemistry and topography.</a:t>
            </a:r>
          </a:p>
        </p:txBody>
      </p:sp>
      <p:sp>
        <p:nvSpPr>
          <p:cNvPr id="2" name="Footer Placeholder 1"/>
          <p:cNvSpPr>
            <a:spLocks noGrp="1"/>
          </p:cNvSpPr>
          <p:nvPr>
            <p:ph type="ftr" sz="quarter" idx="11"/>
          </p:nvPr>
        </p:nvSpPr>
        <p:spPr>
          <a:xfrm>
            <a:off x="2133600" y="6492875"/>
            <a:ext cx="4876800" cy="365125"/>
          </a:xfrm>
        </p:spPr>
        <p:txBody>
          <a:bodyPr/>
          <a:lstStyle/>
          <a:p>
            <a:r>
              <a:rPr lang="en-US" dirty="0">
                <a:solidFill>
                  <a:schemeClr val="tx1">
                    <a:lumMod val="50000"/>
                    <a:lumOff val="50000"/>
                  </a:schemeClr>
                </a:solidFill>
              </a:rPr>
              <a:t>Lee: SRF GARD roadmap </a:t>
            </a:r>
            <a:r>
              <a:rPr lang="en-US" dirty="0" smtClean="0">
                <a:solidFill>
                  <a:schemeClr val="tx1">
                    <a:lumMod val="50000"/>
                    <a:lumOff val="50000"/>
                  </a:schemeClr>
                </a:solidFill>
              </a:rPr>
              <a:t>workshop, FNAL </a:t>
            </a:r>
            <a:r>
              <a:rPr lang="en-US" dirty="0">
                <a:solidFill>
                  <a:schemeClr val="tx1">
                    <a:lumMod val="50000"/>
                    <a:lumOff val="50000"/>
                  </a:schemeClr>
                </a:solidFill>
              </a:rPr>
              <a:t>Feb 9-10, </a:t>
            </a:r>
            <a:r>
              <a:rPr lang="en-US" dirty="0" smtClean="0">
                <a:solidFill>
                  <a:schemeClr val="tx1">
                    <a:lumMod val="50000"/>
                    <a:lumOff val="50000"/>
                  </a:schemeClr>
                </a:solidFill>
              </a:rPr>
              <a:t>2017</a:t>
            </a:r>
            <a:endParaRPr lang="en-US" dirty="0">
              <a:solidFill>
                <a:schemeClr val="tx1">
                  <a:lumMod val="50000"/>
                  <a:lumOff val="50000"/>
                </a:schemeClr>
              </a:solidFill>
            </a:endParaRPr>
          </a:p>
        </p:txBody>
      </p:sp>
      <p:sp>
        <p:nvSpPr>
          <p:cNvPr id="3" name="Slide Number Placeholder 2"/>
          <p:cNvSpPr>
            <a:spLocks noGrp="1"/>
          </p:cNvSpPr>
          <p:nvPr>
            <p:ph type="sldNum" sz="quarter" idx="12"/>
          </p:nvPr>
        </p:nvSpPr>
        <p:spPr>
          <a:xfrm>
            <a:off x="8229600" y="6556828"/>
            <a:ext cx="609600" cy="237218"/>
          </a:xfrm>
        </p:spPr>
        <p:txBody>
          <a:bodyPr lIns="0" tIns="0" rIns="0" bIns="0"/>
          <a:lstStyle/>
          <a:p>
            <a:fld id="{592660EC-88C8-4F07-811B-348ADCB96E7B}" type="slidenum">
              <a:rPr lang="en-US" smtClean="0">
                <a:solidFill>
                  <a:schemeClr val="tx1">
                    <a:lumMod val="50000"/>
                    <a:lumOff val="50000"/>
                  </a:schemeClr>
                </a:solidFill>
              </a:rPr>
              <a:t>2</a:t>
            </a:fld>
            <a:endParaRPr lang="en-US" dirty="0">
              <a:solidFill>
                <a:schemeClr val="tx1">
                  <a:lumMod val="50000"/>
                  <a:lumOff val="50000"/>
                </a:schemeClr>
              </a:solidFill>
            </a:endParaRPr>
          </a:p>
        </p:txBody>
      </p:sp>
      <p:pic>
        <p:nvPicPr>
          <p:cNvPr id="6" name="Picture 3" descr="D:\Data\My Pictures\LOGOS\ASC\ASC14\TripleLogo-Hz\Vector\FSU-ASC-M+ShortText_logo_082615+border_outlines_whiteBG.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451739"/>
            <a:ext cx="2057400" cy="36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079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Cut-out/Coupon tests</a:t>
            </a:r>
            <a:endParaRPr lang="en-US" dirty="0"/>
          </a:p>
        </p:txBody>
      </p:sp>
      <p:sp>
        <p:nvSpPr>
          <p:cNvPr id="5" name="Text Placeholder 4"/>
          <p:cNvSpPr>
            <a:spLocks noGrp="1"/>
          </p:cNvSpPr>
          <p:nvPr>
            <p:ph type="body" idx="1"/>
          </p:nvPr>
        </p:nvSpPr>
        <p:spPr>
          <a:xfrm>
            <a:off x="457200" y="1600200"/>
            <a:ext cx="8229600" cy="4373563"/>
          </a:xfrm>
        </p:spPr>
        <p:txBody>
          <a:bodyPr>
            <a:normAutofit fontScale="77500" lnSpcReduction="20000"/>
          </a:bodyPr>
          <a:lstStyle/>
          <a:p>
            <a:r>
              <a:rPr lang="en-US" dirty="0" smtClean="0"/>
              <a:t>Coupon cavities- RF structures on substrates</a:t>
            </a:r>
          </a:p>
          <a:p>
            <a:r>
              <a:rPr lang="en-US" dirty="0"/>
              <a:t>AFM (</a:t>
            </a:r>
            <a:r>
              <a:rPr lang="en-US" dirty="0" err="1"/>
              <a:t>Attocube</a:t>
            </a:r>
            <a:r>
              <a:rPr lang="en-US" dirty="0"/>
              <a:t> FNAL</a:t>
            </a:r>
            <a:r>
              <a:rPr lang="en-US" dirty="0" smtClean="0"/>
              <a:t>), RT MSU</a:t>
            </a:r>
          </a:p>
          <a:p>
            <a:r>
              <a:rPr lang="en-US" dirty="0" smtClean="0"/>
              <a:t>TEM?</a:t>
            </a:r>
          </a:p>
          <a:p>
            <a:r>
              <a:rPr lang="en-US" dirty="0"/>
              <a:t>STM (IIT – </a:t>
            </a:r>
            <a:r>
              <a:rPr lang="en-US" dirty="0" err="1"/>
              <a:t>Zasadzinski</a:t>
            </a:r>
            <a:r>
              <a:rPr lang="en-US" dirty="0" smtClean="0"/>
              <a:t>)</a:t>
            </a:r>
          </a:p>
          <a:p>
            <a:r>
              <a:rPr lang="en-US" dirty="0" smtClean="0"/>
              <a:t>Neutron Scattering?</a:t>
            </a:r>
          </a:p>
          <a:p>
            <a:r>
              <a:rPr lang="en-US" dirty="0" smtClean="0"/>
              <a:t>Elastic recoil (AR)</a:t>
            </a:r>
          </a:p>
          <a:p>
            <a:r>
              <a:rPr lang="en-US" dirty="0" smtClean="0">
                <a:solidFill>
                  <a:srgbClr val="C00000"/>
                </a:solidFill>
              </a:rPr>
              <a:t>Magneto Optical Imaging ( examples here)</a:t>
            </a:r>
          </a:p>
          <a:p>
            <a:r>
              <a:rPr lang="en-US" dirty="0">
                <a:solidFill>
                  <a:srgbClr val="C00000"/>
                </a:solidFill>
              </a:rPr>
              <a:t>High resolution EBSD/ </a:t>
            </a:r>
            <a:r>
              <a:rPr lang="en-US" dirty="0" err="1" smtClean="0">
                <a:solidFill>
                  <a:srgbClr val="C00000"/>
                </a:solidFill>
              </a:rPr>
              <a:t>ECCi</a:t>
            </a:r>
            <a:r>
              <a:rPr lang="en-US" dirty="0" smtClean="0">
                <a:solidFill>
                  <a:srgbClr val="C00000"/>
                </a:solidFill>
              </a:rPr>
              <a:t>, </a:t>
            </a:r>
            <a:r>
              <a:rPr lang="en-US" dirty="0">
                <a:solidFill>
                  <a:srgbClr val="C00000"/>
                </a:solidFill>
              </a:rPr>
              <a:t>modelling (here)</a:t>
            </a:r>
          </a:p>
          <a:p>
            <a:r>
              <a:rPr lang="en-US" dirty="0" smtClean="0">
                <a:solidFill>
                  <a:srgbClr val="C00000"/>
                </a:solidFill>
              </a:rPr>
              <a:t>AC Susceptibility (here)</a:t>
            </a:r>
          </a:p>
          <a:p>
            <a:r>
              <a:rPr lang="en-US" dirty="0" smtClean="0">
                <a:solidFill>
                  <a:srgbClr val="C00000"/>
                </a:solidFill>
              </a:rPr>
              <a:t>Near-Field </a:t>
            </a:r>
            <a:r>
              <a:rPr lang="en-US" dirty="0">
                <a:solidFill>
                  <a:srgbClr val="C00000"/>
                </a:solidFill>
              </a:rPr>
              <a:t>Microwave (</a:t>
            </a:r>
            <a:r>
              <a:rPr lang="en-US" dirty="0" smtClean="0">
                <a:solidFill>
                  <a:srgbClr val="C00000"/>
                </a:solidFill>
              </a:rPr>
              <a:t>Anlage - here)</a:t>
            </a:r>
          </a:p>
          <a:p>
            <a:r>
              <a:rPr lang="en-US" dirty="0">
                <a:solidFill>
                  <a:srgbClr val="C00000"/>
                </a:solidFill>
              </a:rPr>
              <a:t>Material Modelling (MSU, ASU) </a:t>
            </a:r>
            <a:endParaRPr lang="en-US" dirty="0" smtClean="0">
              <a:solidFill>
                <a:srgbClr val="C00000"/>
              </a:solidFill>
            </a:endParaRPr>
          </a:p>
          <a:p>
            <a:endParaRPr lang="en-US" dirty="0" smtClean="0"/>
          </a:p>
          <a:p>
            <a:endParaRPr lang="en-US" dirty="0" smtClean="0"/>
          </a:p>
          <a:p>
            <a:endParaRPr lang="en-US" dirty="0"/>
          </a:p>
        </p:txBody>
      </p:sp>
      <p:sp>
        <p:nvSpPr>
          <p:cNvPr id="6" name="Footer Placeholder 1"/>
          <p:cNvSpPr>
            <a:spLocks noGrp="1"/>
          </p:cNvSpPr>
          <p:nvPr>
            <p:ph type="ftr" sz="quarter" idx="11"/>
          </p:nvPr>
        </p:nvSpPr>
        <p:spPr>
          <a:xfrm>
            <a:off x="2133600" y="6492875"/>
            <a:ext cx="4876800" cy="365125"/>
          </a:xfrm>
        </p:spPr>
        <p:txBody>
          <a:bodyPr/>
          <a:lstStyle/>
          <a:p>
            <a:r>
              <a:rPr lang="en-US" dirty="0">
                <a:solidFill>
                  <a:schemeClr val="tx1">
                    <a:lumMod val="50000"/>
                    <a:lumOff val="50000"/>
                  </a:schemeClr>
                </a:solidFill>
              </a:rPr>
              <a:t>Lee: SRF GARD roadmap </a:t>
            </a:r>
            <a:r>
              <a:rPr lang="en-US" dirty="0" smtClean="0">
                <a:solidFill>
                  <a:schemeClr val="tx1">
                    <a:lumMod val="50000"/>
                    <a:lumOff val="50000"/>
                  </a:schemeClr>
                </a:solidFill>
              </a:rPr>
              <a:t>workshop, FNAL </a:t>
            </a:r>
            <a:r>
              <a:rPr lang="en-US" dirty="0">
                <a:solidFill>
                  <a:schemeClr val="tx1">
                    <a:lumMod val="50000"/>
                    <a:lumOff val="50000"/>
                  </a:schemeClr>
                </a:solidFill>
              </a:rPr>
              <a:t>Feb 9-10, </a:t>
            </a:r>
            <a:r>
              <a:rPr lang="en-US" dirty="0" smtClean="0">
                <a:solidFill>
                  <a:schemeClr val="tx1">
                    <a:lumMod val="50000"/>
                    <a:lumOff val="50000"/>
                  </a:schemeClr>
                </a:solidFill>
              </a:rPr>
              <a:t>2017</a:t>
            </a:r>
            <a:endParaRPr lang="en-US" dirty="0">
              <a:solidFill>
                <a:schemeClr val="tx1">
                  <a:lumMod val="50000"/>
                  <a:lumOff val="50000"/>
                </a:schemeClr>
              </a:solidFill>
            </a:endParaRPr>
          </a:p>
        </p:txBody>
      </p:sp>
      <p:sp>
        <p:nvSpPr>
          <p:cNvPr id="7" name="Slide Number Placeholder 2"/>
          <p:cNvSpPr>
            <a:spLocks noGrp="1"/>
          </p:cNvSpPr>
          <p:nvPr>
            <p:ph type="sldNum" sz="quarter" idx="12"/>
          </p:nvPr>
        </p:nvSpPr>
        <p:spPr>
          <a:xfrm>
            <a:off x="8229600" y="6556828"/>
            <a:ext cx="609600" cy="237218"/>
          </a:xfrm>
        </p:spPr>
        <p:txBody>
          <a:bodyPr lIns="0" tIns="0" rIns="0" bIns="0"/>
          <a:lstStyle/>
          <a:p>
            <a:fld id="{592660EC-88C8-4F07-811B-348ADCB96E7B}" type="slidenum">
              <a:rPr lang="en-US" smtClean="0">
                <a:solidFill>
                  <a:schemeClr val="tx1">
                    <a:lumMod val="50000"/>
                    <a:lumOff val="50000"/>
                  </a:schemeClr>
                </a:solidFill>
              </a:rPr>
              <a:t>3</a:t>
            </a:fld>
            <a:endParaRPr lang="en-US" dirty="0">
              <a:solidFill>
                <a:schemeClr val="tx1">
                  <a:lumMod val="50000"/>
                  <a:lumOff val="50000"/>
                </a:schemeClr>
              </a:solidFill>
            </a:endParaRPr>
          </a:p>
        </p:txBody>
      </p:sp>
      <p:pic>
        <p:nvPicPr>
          <p:cNvPr id="8" name="Picture 3" descr="D:\Data\My Pictures\LOGOS\ASC\ASC14\TripleLogo-Hz\Vector\FSU-ASC-M+ShortText_logo_082615+border_outlines_whiteBG.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451739"/>
            <a:ext cx="2057400" cy="36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542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2700"/>
            <a:ext cx="8915400" cy="883200"/>
          </a:xfrm>
        </p:spPr>
        <p:txBody>
          <a:bodyPr>
            <a:noAutofit/>
          </a:bodyPr>
          <a:lstStyle/>
          <a:p>
            <a:r>
              <a:rPr lang="en-US" sz="2000" b="1" dirty="0" smtClean="0"/>
              <a:t> </a:t>
            </a:r>
            <a:r>
              <a:rPr lang="en-US" sz="2400" b="1" dirty="0" smtClean="0"/>
              <a:t>Example 1:MO imaging - Flux penetration along low angle grain boundaries (defects) in designed deformed coupons </a:t>
            </a:r>
            <a:endParaRPr lang="en-US" sz="2000"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124200" y="1143000"/>
            <a:ext cx="2438400" cy="2209800"/>
          </a:xfrm>
          <a:prstGeom prst="rect">
            <a:avLst/>
          </a:prstGeom>
          <a:ln>
            <a:solidFill>
              <a:schemeClr val="tx1"/>
            </a:solidFill>
          </a:ln>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876800" y="3657600"/>
            <a:ext cx="4038600" cy="3073680"/>
          </a:xfrm>
          <a:prstGeom prst="rect">
            <a:avLst/>
          </a:prstGeom>
          <a:ln>
            <a:solidFill>
              <a:schemeClr val="tx1"/>
            </a:solidFill>
          </a:ln>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17800" y="3657600"/>
            <a:ext cx="4267200" cy="3073680"/>
          </a:xfrm>
          <a:prstGeom prst="rect">
            <a:avLst/>
          </a:prstGeom>
          <a:ln>
            <a:solidFill>
              <a:schemeClr val="tx1"/>
            </a:solidFill>
          </a:ln>
        </p:spPr>
      </p:pic>
      <p:cxnSp>
        <p:nvCxnSpPr>
          <p:cNvPr id="8" name="Straight Arrow Connector 7"/>
          <p:cNvCxnSpPr/>
          <p:nvPr/>
        </p:nvCxnSpPr>
        <p:spPr>
          <a:xfrm flipH="1">
            <a:off x="2438400" y="2999700"/>
            <a:ext cx="990600" cy="5817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62600" y="2999700"/>
            <a:ext cx="1219200" cy="5817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59453" y="1009884"/>
            <a:ext cx="2898072" cy="2253223"/>
            <a:chOff x="159453" y="1009884"/>
            <a:chExt cx="2898072" cy="2253223"/>
          </a:xfrm>
        </p:grpSpPr>
        <p:grpSp>
          <p:nvGrpSpPr>
            <p:cNvPr id="7" name="Group 6"/>
            <p:cNvGrpSpPr/>
            <p:nvPr/>
          </p:nvGrpSpPr>
          <p:grpSpPr>
            <a:xfrm>
              <a:off x="159453" y="1009884"/>
              <a:ext cx="2664709" cy="2253223"/>
              <a:chOff x="159453" y="1009884"/>
              <a:chExt cx="2664709" cy="2253223"/>
            </a:xfrm>
          </p:grpSpPr>
          <p:pic>
            <p:nvPicPr>
              <p:cNvPr id="28"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453" y="1032551"/>
                <a:ext cx="1331210" cy="223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a:grpSpLocks/>
              </p:cNvGrpSpPr>
              <p:nvPr/>
            </p:nvGrpSpPr>
            <p:grpSpPr bwMode="auto">
              <a:xfrm>
                <a:off x="1571625" y="1009884"/>
                <a:ext cx="1252537" cy="2253223"/>
                <a:chOff x="2004" y="864"/>
                <a:chExt cx="1770" cy="3000"/>
              </a:xfrm>
            </p:grpSpPr>
            <p:pic>
              <p:nvPicPr>
                <p:cNvPr id="32"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 y="864"/>
                  <a:ext cx="1758" cy="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a:spLocks noChangeArrowheads="1"/>
                </p:cNvSpPr>
                <p:nvPr/>
              </p:nvSpPr>
              <p:spPr bwMode="auto">
                <a:xfrm>
                  <a:off x="2004" y="871"/>
                  <a:ext cx="1765" cy="29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grpSp>
        </p:grpSp>
        <p:sp>
          <p:nvSpPr>
            <p:cNvPr id="34" name="TextBox 33"/>
            <p:cNvSpPr txBox="1"/>
            <p:nvPr/>
          </p:nvSpPr>
          <p:spPr>
            <a:xfrm>
              <a:off x="1609725" y="1032551"/>
              <a:ext cx="1447800" cy="523220"/>
            </a:xfrm>
            <a:prstGeom prst="rect">
              <a:avLst/>
            </a:prstGeom>
            <a:noFill/>
          </p:spPr>
          <p:txBody>
            <a:bodyPr wrap="square" rtlCol="0">
              <a:spAutoFit/>
            </a:bodyPr>
            <a:lstStyle/>
            <a:p>
              <a:r>
                <a:rPr lang="en-US" sz="1400" b="1" dirty="0" smtClean="0">
                  <a:solidFill>
                    <a:srgbClr val="FF0000"/>
                  </a:solidFill>
                  <a:effectLst>
                    <a:glow rad="76200">
                      <a:schemeClr val="bg1">
                        <a:alpha val="84000"/>
                      </a:schemeClr>
                    </a:glow>
                    <a:outerShdw blurRad="50800" dist="38100" dir="2700000" algn="tl" rotWithShape="0">
                      <a:prstClr val="black">
                        <a:alpha val="40000"/>
                      </a:prstClr>
                    </a:outerShdw>
                  </a:effectLst>
                  <a:latin typeface="Arial" panose="020B0604020202020204" pitchFamily="34" charset="0"/>
                </a:rPr>
                <a:t>Current streamlines</a:t>
              </a:r>
              <a:endParaRPr lang="en-US" sz="1400" b="1" dirty="0">
                <a:solidFill>
                  <a:srgbClr val="FF0000"/>
                </a:solidFill>
                <a:effectLst>
                  <a:glow rad="76200">
                    <a:schemeClr val="bg1">
                      <a:alpha val="84000"/>
                    </a:schemeClr>
                  </a:glow>
                  <a:outerShdw blurRad="50800" dist="38100" dir="2700000" algn="tl" rotWithShape="0">
                    <a:prstClr val="black">
                      <a:alpha val="40000"/>
                    </a:prstClr>
                  </a:outerShdw>
                </a:effectLst>
                <a:latin typeface="Arial" panose="020B0604020202020204" pitchFamily="34" charset="0"/>
              </a:endParaRPr>
            </a:p>
          </p:txBody>
        </p:sp>
      </p:grpSp>
      <p:sp>
        <p:nvSpPr>
          <p:cNvPr id="40" name="TextBox 39"/>
          <p:cNvSpPr txBox="1"/>
          <p:nvPr/>
        </p:nvSpPr>
        <p:spPr>
          <a:xfrm>
            <a:off x="5638800" y="1066800"/>
            <a:ext cx="3352800" cy="2031325"/>
          </a:xfrm>
          <a:prstGeom prst="rect">
            <a:avLst/>
          </a:prstGeom>
          <a:noFill/>
        </p:spPr>
        <p:txBody>
          <a:bodyPr wrap="square" rtlCol="0">
            <a:spAutoFit/>
          </a:bodyPr>
          <a:lstStyle/>
          <a:p>
            <a:r>
              <a:rPr lang="en-US" b="1" dirty="0" smtClean="0">
                <a:solidFill>
                  <a:srgbClr val="FF0000"/>
                </a:solidFill>
                <a:latin typeface="Arial" panose="020B0604020202020204" pitchFamily="34" charset="0"/>
              </a:rPr>
              <a:t>Equipment modifications needed but this technique can be used to visualize and quantify:</a:t>
            </a:r>
          </a:p>
          <a:p>
            <a:pPr marL="285750" indent="-285750">
              <a:buFont typeface="Arial" panose="020B0604020202020204" pitchFamily="34" charset="0"/>
              <a:buChar char="•"/>
            </a:pPr>
            <a:r>
              <a:rPr lang="en-US" b="1" dirty="0" smtClean="0">
                <a:latin typeface="Arial" panose="020B0604020202020204" pitchFamily="34" charset="0"/>
              </a:rPr>
              <a:t>Flux trapping </a:t>
            </a:r>
          </a:p>
          <a:p>
            <a:pPr marL="285750" indent="-285750">
              <a:buFont typeface="Arial" panose="020B0604020202020204" pitchFamily="34" charset="0"/>
              <a:buChar char="•"/>
            </a:pPr>
            <a:r>
              <a:rPr lang="en-US" b="1" dirty="0" smtClean="0">
                <a:latin typeface="Arial" panose="020B0604020202020204" pitchFamily="34" charset="0"/>
              </a:rPr>
              <a:t>Dynamic changes in flux </a:t>
            </a:r>
          </a:p>
          <a:p>
            <a:endParaRPr lang="en-US" dirty="0">
              <a:latin typeface="Arial" panose="020B0604020202020204" pitchFamily="34" charset="0"/>
            </a:endParaRPr>
          </a:p>
        </p:txBody>
      </p:sp>
      <p:pic>
        <p:nvPicPr>
          <p:cNvPr id="18" name="Picture 2" descr="D:\Data\My Pictures\LOGOS\Labs\MSU\helmet+text_green_RGB.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6780" y="2809292"/>
            <a:ext cx="605907" cy="64510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8046752" y="2825326"/>
            <a:ext cx="894048" cy="657480"/>
            <a:chOff x="6324600" y="95861"/>
            <a:chExt cx="2667000" cy="1961303"/>
          </a:xfrm>
        </p:grpSpPr>
        <p:sp>
          <p:nvSpPr>
            <p:cNvPr id="21" name="Rectangle 20"/>
            <p:cNvSpPr/>
            <p:nvPr/>
          </p:nvSpPr>
          <p:spPr>
            <a:xfrm>
              <a:off x="6324600" y="95861"/>
              <a:ext cx="2667000" cy="1961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2" name="Picture 2" descr="D:\Data\My Pictures\LOGOS\ASC\ASC14\ASC+MagLab+FSU ModernTriplet Logo\Vector\ASC_logo_ModTriple.e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0610" y="143802"/>
              <a:ext cx="2554980" cy="18654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1845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14300" y="15811"/>
            <a:ext cx="8915400" cy="687541"/>
          </a:xfrm>
        </p:spPr>
        <p:txBody>
          <a:bodyPr vert="horz" lIns="91440" tIns="45720" rIns="91440" bIns="45720" rtlCol="0" anchor="ctr">
            <a:noAutofit/>
          </a:bodyPr>
          <a:lstStyle/>
          <a:p>
            <a:r>
              <a:rPr lang="en-US" sz="2400" b="1" dirty="0"/>
              <a:t>Example 2: </a:t>
            </a:r>
            <a:r>
              <a:rPr lang="en-US" sz="2400" b="1" dirty="0" err="1"/>
              <a:t>ECCI</a:t>
            </a:r>
            <a:r>
              <a:rPr lang="en-US" sz="2400" b="1" dirty="0"/>
              <a:t> - Resolving dislocation level information</a:t>
            </a:r>
          </a:p>
        </p:txBody>
      </p:sp>
      <p:grpSp>
        <p:nvGrpSpPr>
          <p:cNvPr id="6" name="Group 5"/>
          <p:cNvGrpSpPr>
            <a:grpSpLocks noChangeAspect="1"/>
          </p:cNvGrpSpPr>
          <p:nvPr/>
        </p:nvGrpSpPr>
        <p:grpSpPr>
          <a:xfrm>
            <a:off x="383192" y="2043253"/>
            <a:ext cx="8448069" cy="4658653"/>
            <a:chOff x="1904852" y="2628757"/>
            <a:chExt cx="6305705" cy="3579469"/>
          </a:xfrm>
        </p:grpSpPr>
        <p:grpSp>
          <p:nvGrpSpPr>
            <p:cNvPr id="7" name="Group 6"/>
            <p:cNvGrpSpPr/>
            <p:nvPr/>
          </p:nvGrpSpPr>
          <p:grpSpPr>
            <a:xfrm>
              <a:off x="1904852" y="2628757"/>
              <a:ext cx="6305705" cy="3579469"/>
              <a:chOff x="1904852" y="2628757"/>
              <a:chExt cx="6305705" cy="357946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852" y="2628758"/>
                <a:ext cx="3000044" cy="347729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6622" y="2628757"/>
                <a:ext cx="3093935" cy="3579469"/>
              </a:xfrm>
              <a:prstGeom prst="rect">
                <a:avLst/>
              </a:prstGeom>
            </p:spPr>
          </p:pic>
          <p:sp>
            <p:nvSpPr>
              <p:cNvPr id="16" name="TextBox 15"/>
              <p:cNvSpPr txBox="1"/>
              <p:nvPr/>
            </p:nvSpPr>
            <p:spPr>
              <a:xfrm>
                <a:off x="3326811" y="4075389"/>
                <a:ext cx="278761" cy="283776"/>
              </a:xfrm>
              <a:prstGeom prst="rect">
                <a:avLst/>
              </a:prstGeom>
              <a:noFill/>
            </p:spPr>
            <p:txBody>
              <a:bodyPr wrap="square" rtlCol="0">
                <a:spAutoFit/>
              </a:bodyPr>
              <a:lstStyle/>
              <a:p>
                <a:r>
                  <a:rPr lang="en-US" dirty="0">
                    <a:solidFill>
                      <a:srgbClr val="FF0000"/>
                    </a:solidFill>
                    <a:latin typeface="Arial" panose="020B0604020202020204" pitchFamily="34" charset="0"/>
                  </a:rPr>
                  <a:t>o</a:t>
                </a:r>
              </a:p>
            </p:txBody>
          </p:sp>
        </p:grpSp>
        <p:cxnSp>
          <p:nvCxnSpPr>
            <p:cNvPr id="8" name="Straight Arrow Connector 7"/>
            <p:cNvCxnSpPr/>
            <p:nvPr/>
          </p:nvCxnSpPr>
          <p:spPr>
            <a:xfrm flipH="1">
              <a:off x="3147144" y="4242645"/>
              <a:ext cx="289225" cy="38442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20382" y="2636146"/>
              <a:ext cx="991678" cy="402015"/>
            </a:xfrm>
            <a:prstGeom prst="rect">
              <a:avLst/>
            </a:prstGeom>
            <a:noFill/>
          </p:spPr>
          <p:txBody>
            <a:bodyPr wrap="square" rtlCol="0">
              <a:spAutoFit/>
            </a:bodyPr>
            <a:lstStyle/>
            <a:p>
              <a:pPr algn="ctr"/>
              <a:r>
                <a:rPr lang="en-US" sz="2800" b="1" dirty="0">
                  <a:ln>
                    <a:solidFill>
                      <a:schemeClr val="bg1"/>
                    </a:solidFill>
                  </a:ln>
                  <a:effectLst>
                    <a:outerShdw blurRad="50800" dist="38100" dir="2700000" algn="tl" rotWithShape="0">
                      <a:prstClr val="black">
                        <a:alpha val="40000"/>
                      </a:prstClr>
                    </a:outerShdw>
                  </a:effectLst>
                  <a:latin typeface="Arial" panose="020B0604020202020204" pitchFamily="34" charset="0"/>
                </a:rPr>
                <a:t>BSE</a:t>
              </a:r>
            </a:p>
          </p:txBody>
        </p:sp>
        <p:sp>
          <p:nvSpPr>
            <p:cNvPr id="11" name="Oval 10"/>
            <p:cNvSpPr/>
            <p:nvPr/>
          </p:nvSpPr>
          <p:spPr>
            <a:xfrm rot="19482511">
              <a:off x="7595590" y="3596584"/>
              <a:ext cx="170011" cy="168022"/>
            </a:xfrm>
            <a:prstGeom prst="ellipse">
              <a:avLst/>
            </a:prstGeom>
            <a:noFill/>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Oval 11"/>
            <p:cNvSpPr/>
            <p:nvPr/>
          </p:nvSpPr>
          <p:spPr>
            <a:xfrm rot="19891962">
              <a:off x="6107880" y="3884746"/>
              <a:ext cx="170011" cy="274242"/>
            </a:xfrm>
            <a:prstGeom prst="ellipse">
              <a:avLst/>
            </a:prstGeom>
            <a:noFill/>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p:cNvSpPr txBox="1"/>
            <p:nvPr/>
          </p:nvSpPr>
          <p:spPr>
            <a:xfrm>
              <a:off x="1904852" y="5792245"/>
              <a:ext cx="2449828" cy="283776"/>
            </a:xfrm>
            <a:prstGeom prst="rect">
              <a:avLst/>
            </a:prstGeom>
            <a:noFill/>
          </p:spPr>
          <p:txBody>
            <a:bodyPr wrap="square" rtlCol="0">
              <a:spAutoFit/>
            </a:bodyPr>
            <a:lstStyle/>
            <a:p>
              <a:pPr algn="ctr"/>
              <a:r>
                <a:rPr lang="en-US" dirty="0" smtClean="0">
                  <a:solidFill>
                    <a:schemeClr val="bg1"/>
                  </a:solidFill>
                  <a:latin typeface="Arial" panose="020B0604020202020204" pitchFamily="34" charset="0"/>
                </a:rPr>
                <a:t>Electron Channeling Pattern</a:t>
              </a:r>
              <a:endParaRPr lang="en-US" dirty="0">
                <a:solidFill>
                  <a:schemeClr val="bg1"/>
                </a:solidFill>
                <a:latin typeface="Arial" panose="020B0604020202020204" pitchFamily="34" charset="0"/>
              </a:endParaRPr>
            </a:p>
          </p:txBody>
        </p:sp>
      </p:grpSp>
      <p:sp>
        <p:nvSpPr>
          <p:cNvPr id="19" name="TextBox 18"/>
          <p:cNvSpPr txBox="1"/>
          <p:nvPr/>
        </p:nvSpPr>
        <p:spPr>
          <a:xfrm>
            <a:off x="76200" y="612669"/>
            <a:ext cx="9067799" cy="1231106"/>
          </a:xfrm>
          <a:prstGeom prst="rect">
            <a:avLst/>
          </a:prstGeom>
          <a:noFill/>
        </p:spPr>
        <p:txBody>
          <a:bodyPr wrap="square" rtlCol="0">
            <a:spAutoFit/>
          </a:bodyPr>
          <a:lstStyle/>
          <a:p>
            <a:r>
              <a:rPr lang="en-US" sz="2000" dirty="0" smtClean="0">
                <a:latin typeface="Arial" panose="020B0604020202020204" pitchFamily="34" charset="0"/>
              </a:rPr>
              <a:t>Electron Channeling </a:t>
            </a:r>
            <a:r>
              <a:rPr lang="en-US" sz="2000" dirty="0">
                <a:latin typeface="Arial" panose="020B0604020202020204" pitchFamily="34" charset="0"/>
              </a:rPr>
              <a:t>Contrast </a:t>
            </a:r>
            <a:r>
              <a:rPr lang="en-US" sz="2000" dirty="0" smtClean="0">
                <a:latin typeface="Arial" panose="020B0604020202020204" pitchFamily="34" charset="0"/>
              </a:rPr>
              <a:t>Image of </a:t>
            </a:r>
            <a:r>
              <a:rPr lang="en-US" sz="2000" dirty="0">
                <a:latin typeface="Arial" panose="020B0604020202020204" pitchFamily="34" charset="0"/>
              </a:rPr>
              <a:t>sample </a:t>
            </a:r>
            <a:r>
              <a:rPr lang="en-US" sz="2000" dirty="0" smtClean="0">
                <a:latin typeface="Arial" panose="020B0604020202020204" pitchFamily="34" charset="0"/>
              </a:rPr>
              <a:t>as-extracted from ingot shows a variety of dislocation types and inclinations with spacing </a:t>
            </a:r>
            <a:r>
              <a:rPr lang="en-US" sz="2000" dirty="0">
                <a:latin typeface="Arial" panose="020B0604020202020204" pitchFamily="34" charset="0"/>
              </a:rPr>
              <a:t>of </a:t>
            </a:r>
            <a:r>
              <a:rPr lang="en-US" sz="2000" dirty="0" smtClean="0">
                <a:latin typeface="Arial" panose="020B0604020202020204" pitchFamily="34" charset="0"/>
              </a:rPr>
              <a:t>~300 nm</a:t>
            </a:r>
          </a:p>
          <a:p>
            <a:r>
              <a:rPr lang="en-US" sz="2000" dirty="0" smtClean="0">
                <a:latin typeface="Arial" panose="020B0604020202020204" pitchFamily="34" charset="0"/>
              </a:rPr>
              <a:t> e.g. ~perpendicular to surface (</a:t>
            </a:r>
            <a:r>
              <a:rPr lang="en-US" sz="2000" dirty="0" smtClean="0">
                <a:solidFill>
                  <a:schemeClr val="accent1">
                    <a:lumMod val="75000"/>
                  </a:schemeClr>
                </a:solidFill>
                <a:latin typeface="Arial" panose="020B0604020202020204" pitchFamily="34" charset="0"/>
              </a:rPr>
              <a:t>circle</a:t>
            </a:r>
            <a:r>
              <a:rPr lang="en-US" sz="2000" dirty="0" smtClean="0">
                <a:latin typeface="Arial" panose="020B0604020202020204" pitchFamily="34" charset="0"/>
              </a:rPr>
              <a:t>), inclined to surface (</a:t>
            </a:r>
            <a:r>
              <a:rPr lang="en-US" sz="2000" dirty="0" smtClean="0">
                <a:solidFill>
                  <a:schemeClr val="accent1">
                    <a:lumMod val="75000"/>
                  </a:schemeClr>
                </a:solidFill>
                <a:latin typeface="Arial" panose="020B0604020202020204" pitchFamily="34" charset="0"/>
              </a:rPr>
              <a:t>ellipse</a:t>
            </a:r>
            <a:r>
              <a:rPr lang="en-US" sz="2000" dirty="0" smtClean="0">
                <a:latin typeface="Arial" panose="020B0604020202020204" pitchFamily="34" charset="0"/>
              </a:rPr>
              <a:t>)</a:t>
            </a:r>
          </a:p>
          <a:p>
            <a:r>
              <a:rPr lang="en-US" sz="1400" dirty="0" smtClean="0">
                <a:latin typeface="Arial" panose="020B0604020202020204" pitchFamily="34" charset="0"/>
              </a:rPr>
              <a:t>(Dislocation image formed by small orientation changes near dislocation and edge of channeling band)</a:t>
            </a:r>
          </a:p>
        </p:txBody>
      </p:sp>
      <p:grpSp>
        <p:nvGrpSpPr>
          <p:cNvPr id="23" name="Group 22"/>
          <p:cNvGrpSpPr/>
          <p:nvPr/>
        </p:nvGrpSpPr>
        <p:grpSpPr>
          <a:xfrm>
            <a:off x="420688" y="2060575"/>
            <a:ext cx="724185" cy="430213"/>
            <a:chOff x="420688" y="2060575"/>
            <a:chExt cx="724185" cy="430213"/>
          </a:xfrm>
        </p:grpSpPr>
        <p:sp>
          <p:nvSpPr>
            <p:cNvPr id="4" name="AutoShape 12"/>
            <p:cNvSpPr>
              <a:spLocks noChangeAspect="1" noChangeArrowheads="1" noTextEdit="1"/>
            </p:cNvSpPr>
            <p:nvPr/>
          </p:nvSpPr>
          <p:spPr bwMode="auto">
            <a:xfrm>
              <a:off x="420688" y="2060575"/>
              <a:ext cx="717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ln>
                  <a:solidFill>
                    <a:schemeClr val="tx1"/>
                  </a:solidFill>
                </a:ln>
                <a:solidFill>
                  <a:schemeClr val="bg1"/>
                </a:solidFill>
                <a:latin typeface="Arial" panose="020B0604020202020204" pitchFamily="34" charset="0"/>
                <a:cs typeface="Arial" panose="020B0604020202020204" pitchFamily="34" charset="0"/>
              </a:endParaRPr>
            </a:p>
          </p:txBody>
        </p:sp>
        <p:sp>
          <p:nvSpPr>
            <p:cNvPr id="21" name="Line 16"/>
            <p:cNvSpPr>
              <a:spLocks noChangeShapeType="1"/>
            </p:cNvSpPr>
            <p:nvPr/>
          </p:nvSpPr>
          <p:spPr bwMode="auto">
            <a:xfrm>
              <a:off x="714376" y="2127250"/>
              <a:ext cx="144463" cy="0"/>
            </a:xfrm>
            <a:prstGeom prst="line">
              <a:avLst/>
            </a:prstGeom>
            <a:noFill/>
            <a:ln w="1905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n>
                  <a:solidFill>
                    <a:schemeClr val="tx1"/>
                  </a:solidFill>
                </a:ln>
                <a:solidFill>
                  <a:schemeClr val="bg1"/>
                </a:solidFill>
                <a:latin typeface="Arial" panose="020B0604020202020204" pitchFamily="34" charset="0"/>
                <a:cs typeface="Arial" panose="020B0604020202020204" pitchFamily="34" charset="0"/>
              </a:endParaRPr>
            </a:p>
          </p:txBody>
        </p:sp>
        <p:sp>
          <p:nvSpPr>
            <p:cNvPr id="22" name="Rectangle 17"/>
            <p:cNvSpPr>
              <a:spLocks noChangeArrowheads="1"/>
            </p:cNvSpPr>
            <p:nvPr/>
          </p:nvSpPr>
          <p:spPr bwMode="auto">
            <a:xfrm>
              <a:off x="458788" y="2116138"/>
              <a:ext cx="68608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smtClean="0">
                  <a:ln>
                    <a:solidFill>
                      <a:schemeClr val="tx1"/>
                    </a:solidFill>
                  </a:ln>
                  <a:solidFill>
                    <a:schemeClr val="bg1"/>
                  </a:solidFill>
                </a:rPr>
                <a:t>(031)</a:t>
              </a:r>
              <a:endParaRPr kumimoji="0" lang="en-US" altLang="en-US" sz="1800" b="1" i="0" u="none" strike="noStrike" cap="none" normalizeH="0" baseline="0" dirty="0" smtClean="0">
                <a:ln>
                  <a:solidFill>
                    <a:schemeClr val="tx1"/>
                  </a:solidFill>
                </a:ln>
                <a:solidFill>
                  <a:schemeClr val="bg1"/>
                </a:solidFill>
              </a:endParaRPr>
            </a:p>
          </p:txBody>
        </p:sp>
      </p:grpSp>
      <p:pic>
        <p:nvPicPr>
          <p:cNvPr id="18" name="Picture 2" descr="D:\Data\My Pictures\LOGOS\Labs\MSU\helmet+text_green_RGB.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3399" y="6256564"/>
            <a:ext cx="383608" cy="408423"/>
          </a:xfrm>
          <a:prstGeom prst="rect">
            <a:avLst/>
          </a:prstGeom>
          <a:noFill/>
          <a:effectLst>
            <a:glow rad="12700">
              <a:schemeClr val="bg1">
                <a:alpha val="61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014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1648306"/>
            <a:ext cx="4707402" cy="5057293"/>
            <a:chOff x="463618" y="1508590"/>
            <a:chExt cx="4707402" cy="5057293"/>
          </a:xfrm>
        </p:grpSpPr>
        <p:pic>
          <p:nvPicPr>
            <p:cNvPr id="57" name="Picture 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483" y="5215968"/>
              <a:ext cx="1798320" cy="13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76" y="3898274"/>
              <a:ext cx="1789431" cy="133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58"/>
            <p:cNvSpPr>
              <a:spLocks/>
            </p:cNvSpPr>
            <p:nvPr/>
          </p:nvSpPr>
          <p:spPr bwMode="auto">
            <a:xfrm>
              <a:off x="668946" y="5083184"/>
              <a:ext cx="1996363" cy="186690"/>
            </a:xfrm>
            <a:custGeom>
              <a:avLst/>
              <a:gdLst>
                <a:gd name="T0" fmla="*/ 0 w 3293"/>
                <a:gd name="T1" fmla="*/ 320 h 320"/>
                <a:gd name="T2" fmla="*/ 0 w 3293"/>
                <a:gd name="T3" fmla="*/ 320 h 320"/>
                <a:gd name="T4" fmla="*/ 3293 w 3293"/>
                <a:gd name="T5" fmla="*/ 320 h 320"/>
                <a:gd name="T6" fmla="*/ 3293 w 3293"/>
                <a:gd name="T7" fmla="*/ 0 h 320"/>
                <a:gd name="T8" fmla="*/ 0 w 3293"/>
                <a:gd name="T9" fmla="*/ 0 h 320"/>
                <a:gd name="T10" fmla="*/ 0 w 3293"/>
                <a:gd name="T11" fmla="*/ 320 h 320"/>
              </a:gdLst>
              <a:ahLst/>
              <a:cxnLst>
                <a:cxn ang="0">
                  <a:pos x="T0" y="T1"/>
                </a:cxn>
                <a:cxn ang="0">
                  <a:pos x="T2" y="T3"/>
                </a:cxn>
                <a:cxn ang="0">
                  <a:pos x="T4" y="T5"/>
                </a:cxn>
                <a:cxn ang="0">
                  <a:pos x="T6" y="T7"/>
                </a:cxn>
                <a:cxn ang="0">
                  <a:pos x="T8" y="T9"/>
                </a:cxn>
                <a:cxn ang="0">
                  <a:pos x="T10" y="T11"/>
                </a:cxn>
              </a:cxnLst>
              <a:rect l="0" t="0" r="r" b="b"/>
              <a:pathLst>
                <a:path w="3293" h="320">
                  <a:moveTo>
                    <a:pt x="0" y="320"/>
                  </a:moveTo>
                  <a:lnTo>
                    <a:pt x="0" y="320"/>
                  </a:lnTo>
                  <a:lnTo>
                    <a:pt x="3293" y="320"/>
                  </a:lnTo>
                  <a:lnTo>
                    <a:pt x="3293" y="0"/>
                  </a:lnTo>
                  <a:lnTo>
                    <a:pt x="0" y="0"/>
                  </a:lnTo>
                  <a:lnTo>
                    <a:pt x="0" y="3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0" name="Freeform 59"/>
            <p:cNvSpPr>
              <a:spLocks noEditPoints="1"/>
            </p:cNvSpPr>
            <p:nvPr/>
          </p:nvSpPr>
          <p:spPr bwMode="auto">
            <a:xfrm>
              <a:off x="774356" y="4036704"/>
              <a:ext cx="265430" cy="0"/>
            </a:xfrm>
            <a:custGeom>
              <a:avLst/>
              <a:gdLst>
                <a:gd name="T0" fmla="*/ 0 w 454"/>
                <a:gd name="T1" fmla="*/ 0 w 454"/>
                <a:gd name="T2" fmla="*/ 107 w 454"/>
                <a:gd name="T3" fmla="*/ 147 w 454"/>
                <a:gd name="T4" fmla="*/ 147 w 454"/>
                <a:gd name="T5" fmla="*/ 253 w 454"/>
                <a:gd name="T6" fmla="*/ 293 w 454"/>
                <a:gd name="T7" fmla="*/ 293 w 454"/>
                <a:gd name="T8" fmla="*/ 400 w 454"/>
                <a:gd name="T9" fmla="*/ 440 w 454"/>
                <a:gd name="T10" fmla="*/ 440 w 454"/>
                <a:gd name="T11" fmla="*/ 454 w 45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454">
                  <a:moveTo>
                    <a:pt x="0" y="0"/>
                  </a:moveTo>
                  <a:lnTo>
                    <a:pt x="0" y="0"/>
                  </a:lnTo>
                  <a:lnTo>
                    <a:pt x="107" y="0"/>
                  </a:lnTo>
                  <a:moveTo>
                    <a:pt x="147" y="0"/>
                  </a:moveTo>
                  <a:lnTo>
                    <a:pt x="147" y="0"/>
                  </a:lnTo>
                  <a:lnTo>
                    <a:pt x="253" y="0"/>
                  </a:lnTo>
                  <a:moveTo>
                    <a:pt x="293" y="0"/>
                  </a:moveTo>
                  <a:lnTo>
                    <a:pt x="293" y="0"/>
                  </a:lnTo>
                  <a:lnTo>
                    <a:pt x="400" y="0"/>
                  </a:lnTo>
                  <a:moveTo>
                    <a:pt x="440" y="0"/>
                  </a:moveTo>
                  <a:lnTo>
                    <a:pt x="440" y="0"/>
                  </a:lnTo>
                  <a:lnTo>
                    <a:pt x="454" y="0"/>
                  </a:lnTo>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1" name="Rectangle 60"/>
            <p:cNvSpPr>
              <a:spLocks noChangeArrowheads="1"/>
            </p:cNvSpPr>
            <p:nvPr/>
          </p:nvSpPr>
          <p:spPr bwMode="auto">
            <a:xfrm>
              <a:off x="1054549" y="3961015"/>
              <a:ext cx="16637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0000"/>
                  </a:solidFill>
                  <a:effectLst/>
                  <a:latin typeface="Cambria Math" panose="02040503050406030204" pitchFamily="18"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1"/>
            <p:cNvSpPr>
              <a:spLocks noChangeArrowheads="1"/>
            </p:cNvSpPr>
            <p:nvPr/>
          </p:nvSpPr>
          <p:spPr bwMode="auto">
            <a:xfrm>
              <a:off x="1146889" y="3951614"/>
              <a:ext cx="14097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0000"/>
                  </a:solidFill>
                  <a:effectLst/>
                  <a:latin typeface="Cambria Math" panose="020405030504060302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Freeform 62"/>
            <p:cNvSpPr>
              <a:spLocks noEditPoints="1"/>
            </p:cNvSpPr>
            <p:nvPr/>
          </p:nvSpPr>
          <p:spPr bwMode="auto">
            <a:xfrm>
              <a:off x="774356" y="4487554"/>
              <a:ext cx="1430020" cy="0"/>
            </a:xfrm>
            <a:custGeom>
              <a:avLst/>
              <a:gdLst>
                <a:gd name="T0" fmla="*/ 0 w 2450"/>
                <a:gd name="T1" fmla="*/ 0 w 2450"/>
                <a:gd name="T2" fmla="*/ 107 w 2450"/>
                <a:gd name="T3" fmla="*/ 147 w 2450"/>
                <a:gd name="T4" fmla="*/ 147 w 2450"/>
                <a:gd name="T5" fmla="*/ 253 w 2450"/>
                <a:gd name="T6" fmla="*/ 293 w 2450"/>
                <a:gd name="T7" fmla="*/ 293 w 2450"/>
                <a:gd name="T8" fmla="*/ 400 w 2450"/>
                <a:gd name="T9" fmla="*/ 440 w 2450"/>
                <a:gd name="T10" fmla="*/ 440 w 2450"/>
                <a:gd name="T11" fmla="*/ 547 w 2450"/>
                <a:gd name="T12" fmla="*/ 587 w 2450"/>
                <a:gd name="T13" fmla="*/ 587 w 2450"/>
                <a:gd name="T14" fmla="*/ 693 w 2450"/>
                <a:gd name="T15" fmla="*/ 733 w 2450"/>
                <a:gd name="T16" fmla="*/ 733 w 2450"/>
                <a:gd name="T17" fmla="*/ 840 w 2450"/>
                <a:gd name="T18" fmla="*/ 880 w 2450"/>
                <a:gd name="T19" fmla="*/ 880 w 2450"/>
                <a:gd name="T20" fmla="*/ 987 w 2450"/>
                <a:gd name="T21" fmla="*/ 1027 w 2450"/>
                <a:gd name="T22" fmla="*/ 1027 w 2450"/>
                <a:gd name="T23" fmla="*/ 1133 w 2450"/>
                <a:gd name="T24" fmla="*/ 1173 w 2450"/>
                <a:gd name="T25" fmla="*/ 1173 w 2450"/>
                <a:gd name="T26" fmla="*/ 1280 w 2450"/>
                <a:gd name="T27" fmla="*/ 1320 w 2450"/>
                <a:gd name="T28" fmla="*/ 1320 w 2450"/>
                <a:gd name="T29" fmla="*/ 1427 w 2450"/>
                <a:gd name="T30" fmla="*/ 1467 w 2450"/>
                <a:gd name="T31" fmla="*/ 1467 w 2450"/>
                <a:gd name="T32" fmla="*/ 1574 w 2450"/>
                <a:gd name="T33" fmla="*/ 1614 w 2450"/>
                <a:gd name="T34" fmla="*/ 1614 w 2450"/>
                <a:gd name="T35" fmla="*/ 1720 w 2450"/>
                <a:gd name="T36" fmla="*/ 1760 w 2450"/>
                <a:gd name="T37" fmla="*/ 1760 w 2450"/>
                <a:gd name="T38" fmla="*/ 1867 w 2450"/>
                <a:gd name="T39" fmla="*/ 1907 w 2450"/>
                <a:gd name="T40" fmla="*/ 1907 w 2450"/>
                <a:gd name="T41" fmla="*/ 2014 w 2450"/>
                <a:gd name="T42" fmla="*/ 2054 w 2450"/>
                <a:gd name="T43" fmla="*/ 2054 w 2450"/>
                <a:gd name="T44" fmla="*/ 2160 w 2450"/>
                <a:gd name="T45" fmla="*/ 2200 w 2450"/>
                <a:gd name="T46" fmla="*/ 2200 w 2450"/>
                <a:gd name="T47" fmla="*/ 2307 w 2450"/>
                <a:gd name="T48" fmla="*/ 2347 w 2450"/>
                <a:gd name="T49" fmla="*/ 2347 w 2450"/>
                <a:gd name="T50" fmla="*/ 2450 w 245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Lst>
              <a:rect l="0" t="0" r="r" b="b"/>
              <a:pathLst>
                <a:path w="2450">
                  <a:moveTo>
                    <a:pt x="0" y="0"/>
                  </a:moveTo>
                  <a:lnTo>
                    <a:pt x="0" y="0"/>
                  </a:lnTo>
                  <a:lnTo>
                    <a:pt x="107" y="0"/>
                  </a:lnTo>
                  <a:moveTo>
                    <a:pt x="147" y="0"/>
                  </a:moveTo>
                  <a:lnTo>
                    <a:pt x="147" y="0"/>
                  </a:lnTo>
                  <a:lnTo>
                    <a:pt x="253" y="0"/>
                  </a:lnTo>
                  <a:moveTo>
                    <a:pt x="293" y="0"/>
                  </a:moveTo>
                  <a:lnTo>
                    <a:pt x="293" y="0"/>
                  </a:lnTo>
                  <a:lnTo>
                    <a:pt x="400" y="0"/>
                  </a:lnTo>
                  <a:moveTo>
                    <a:pt x="440" y="0"/>
                  </a:moveTo>
                  <a:lnTo>
                    <a:pt x="440" y="0"/>
                  </a:lnTo>
                  <a:lnTo>
                    <a:pt x="547" y="0"/>
                  </a:lnTo>
                  <a:moveTo>
                    <a:pt x="587" y="0"/>
                  </a:moveTo>
                  <a:lnTo>
                    <a:pt x="587" y="0"/>
                  </a:lnTo>
                  <a:lnTo>
                    <a:pt x="693" y="0"/>
                  </a:lnTo>
                  <a:moveTo>
                    <a:pt x="733" y="0"/>
                  </a:moveTo>
                  <a:lnTo>
                    <a:pt x="733" y="0"/>
                  </a:lnTo>
                  <a:lnTo>
                    <a:pt x="840" y="0"/>
                  </a:lnTo>
                  <a:moveTo>
                    <a:pt x="880" y="0"/>
                  </a:moveTo>
                  <a:lnTo>
                    <a:pt x="880" y="0"/>
                  </a:lnTo>
                  <a:lnTo>
                    <a:pt x="987" y="0"/>
                  </a:lnTo>
                  <a:moveTo>
                    <a:pt x="1027" y="0"/>
                  </a:moveTo>
                  <a:lnTo>
                    <a:pt x="1027" y="0"/>
                  </a:lnTo>
                  <a:lnTo>
                    <a:pt x="1133" y="0"/>
                  </a:lnTo>
                  <a:moveTo>
                    <a:pt x="1173" y="0"/>
                  </a:moveTo>
                  <a:lnTo>
                    <a:pt x="1173" y="0"/>
                  </a:lnTo>
                  <a:lnTo>
                    <a:pt x="1280" y="0"/>
                  </a:lnTo>
                  <a:moveTo>
                    <a:pt x="1320" y="0"/>
                  </a:moveTo>
                  <a:lnTo>
                    <a:pt x="1320" y="0"/>
                  </a:lnTo>
                  <a:lnTo>
                    <a:pt x="1427" y="0"/>
                  </a:lnTo>
                  <a:moveTo>
                    <a:pt x="1467" y="0"/>
                  </a:moveTo>
                  <a:lnTo>
                    <a:pt x="1467" y="0"/>
                  </a:lnTo>
                  <a:lnTo>
                    <a:pt x="1574" y="0"/>
                  </a:lnTo>
                  <a:moveTo>
                    <a:pt x="1614" y="0"/>
                  </a:moveTo>
                  <a:lnTo>
                    <a:pt x="1614" y="0"/>
                  </a:lnTo>
                  <a:lnTo>
                    <a:pt x="1720" y="0"/>
                  </a:lnTo>
                  <a:moveTo>
                    <a:pt x="1760" y="0"/>
                  </a:moveTo>
                  <a:lnTo>
                    <a:pt x="1760" y="0"/>
                  </a:lnTo>
                  <a:lnTo>
                    <a:pt x="1867" y="0"/>
                  </a:lnTo>
                  <a:moveTo>
                    <a:pt x="1907" y="0"/>
                  </a:moveTo>
                  <a:lnTo>
                    <a:pt x="1907" y="0"/>
                  </a:lnTo>
                  <a:lnTo>
                    <a:pt x="2014" y="0"/>
                  </a:lnTo>
                  <a:moveTo>
                    <a:pt x="2054" y="0"/>
                  </a:moveTo>
                  <a:lnTo>
                    <a:pt x="2054" y="0"/>
                  </a:lnTo>
                  <a:lnTo>
                    <a:pt x="2160" y="0"/>
                  </a:lnTo>
                  <a:moveTo>
                    <a:pt x="2200" y="0"/>
                  </a:moveTo>
                  <a:lnTo>
                    <a:pt x="2200" y="0"/>
                  </a:lnTo>
                  <a:lnTo>
                    <a:pt x="2307" y="0"/>
                  </a:lnTo>
                  <a:moveTo>
                    <a:pt x="2347" y="0"/>
                  </a:moveTo>
                  <a:lnTo>
                    <a:pt x="2347" y="0"/>
                  </a:lnTo>
                  <a:lnTo>
                    <a:pt x="2450" y="0"/>
                  </a:lnTo>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4" name="Rectangle 63"/>
            <p:cNvSpPr>
              <a:spLocks noChangeArrowheads="1"/>
            </p:cNvSpPr>
            <p:nvPr/>
          </p:nvSpPr>
          <p:spPr bwMode="auto">
            <a:xfrm>
              <a:off x="2215535" y="4384510"/>
              <a:ext cx="16637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0000"/>
                  </a:solidFill>
                  <a:effectLst/>
                  <a:latin typeface="Cambria Math" panose="02040503050406030204" pitchFamily="18"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4"/>
            <p:cNvSpPr>
              <a:spLocks noChangeArrowheads="1"/>
            </p:cNvSpPr>
            <p:nvPr/>
          </p:nvSpPr>
          <p:spPr bwMode="auto">
            <a:xfrm>
              <a:off x="2308245" y="4364112"/>
              <a:ext cx="14097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0000"/>
                  </a:solidFill>
                  <a:effectLst/>
                  <a:latin typeface="Cambria Math" panose="020405030504060302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Freeform 65"/>
            <p:cNvSpPr>
              <a:spLocks noEditPoints="1"/>
            </p:cNvSpPr>
            <p:nvPr/>
          </p:nvSpPr>
          <p:spPr bwMode="auto">
            <a:xfrm>
              <a:off x="784114" y="5918279"/>
              <a:ext cx="1430020" cy="0"/>
            </a:xfrm>
            <a:custGeom>
              <a:avLst/>
              <a:gdLst>
                <a:gd name="T0" fmla="*/ 0 w 2450"/>
                <a:gd name="T1" fmla="*/ 0 w 2450"/>
                <a:gd name="T2" fmla="*/ 107 w 2450"/>
                <a:gd name="T3" fmla="*/ 147 w 2450"/>
                <a:gd name="T4" fmla="*/ 147 w 2450"/>
                <a:gd name="T5" fmla="*/ 253 w 2450"/>
                <a:gd name="T6" fmla="*/ 293 w 2450"/>
                <a:gd name="T7" fmla="*/ 293 w 2450"/>
                <a:gd name="T8" fmla="*/ 400 w 2450"/>
                <a:gd name="T9" fmla="*/ 440 w 2450"/>
                <a:gd name="T10" fmla="*/ 440 w 2450"/>
                <a:gd name="T11" fmla="*/ 547 w 2450"/>
                <a:gd name="T12" fmla="*/ 587 w 2450"/>
                <a:gd name="T13" fmla="*/ 587 w 2450"/>
                <a:gd name="T14" fmla="*/ 693 w 2450"/>
                <a:gd name="T15" fmla="*/ 733 w 2450"/>
                <a:gd name="T16" fmla="*/ 733 w 2450"/>
                <a:gd name="T17" fmla="*/ 840 w 2450"/>
                <a:gd name="T18" fmla="*/ 880 w 2450"/>
                <a:gd name="T19" fmla="*/ 880 w 2450"/>
                <a:gd name="T20" fmla="*/ 987 w 2450"/>
                <a:gd name="T21" fmla="*/ 1027 w 2450"/>
                <a:gd name="T22" fmla="*/ 1027 w 2450"/>
                <a:gd name="T23" fmla="*/ 1133 w 2450"/>
                <a:gd name="T24" fmla="*/ 1173 w 2450"/>
                <a:gd name="T25" fmla="*/ 1173 w 2450"/>
                <a:gd name="T26" fmla="*/ 1280 w 2450"/>
                <a:gd name="T27" fmla="*/ 1320 w 2450"/>
                <a:gd name="T28" fmla="*/ 1320 w 2450"/>
                <a:gd name="T29" fmla="*/ 1427 w 2450"/>
                <a:gd name="T30" fmla="*/ 1467 w 2450"/>
                <a:gd name="T31" fmla="*/ 1467 w 2450"/>
                <a:gd name="T32" fmla="*/ 1574 w 2450"/>
                <a:gd name="T33" fmla="*/ 1614 w 2450"/>
                <a:gd name="T34" fmla="*/ 1614 w 2450"/>
                <a:gd name="T35" fmla="*/ 1720 w 2450"/>
                <a:gd name="T36" fmla="*/ 1760 w 2450"/>
                <a:gd name="T37" fmla="*/ 1760 w 2450"/>
                <a:gd name="T38" fmla="*/ 1867 w 2450"/>
                <a:gd name="T39" fmla="*/ 1907 w 2450"/>
                <a:gd name="T40" fmla="*/ 1907 w 2450"/>
                <a:gd name="T41" fmla="*/ 2014 w 2450"/>
                <a:gd name="T42" fmla="*/ 2054 w 2450"/>
                <a:gd name="T43" fmla="*/ 2054 w 2450"/>
                <a:gd name="T44" fmla="*/ 2160 w 2450"/>
                <a:gd name="T45" fmla="*/ 2200 w 2450"/>
                <a:gd name="T46" fmla="*/ 2200 w 2450"/>
                <a:gd name="T47" fmla="*/ 2307 w 2450"/>
                <a:gd name="T48" fmla="*/ 2347 w 2450"/>
                <a:gd name="T49" fmla="*/ 2347 w 2450"/>
                <a:gd name="T50" fmla="*/ 2450 w 245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Lst>
              <a:rect l="0" t="0" r="r" b="b"/>
              <a:pathLst>
                <a:path w="2450">
                  <a:moveTo>
                    <a:pt x="0" y="0"/>
                  </a:moveTo>
                  <a:lnTo>
                    <a:pt x="0" y="0"/>
                  </a:lnTo>
                  <a:lnTo>
                    <a:pt x="107" y="0"/>
                  </a:lnTo>
                  <a:moveTo>
                    <a:pt x="147" y="0"/>
                  </a:moveTo>
                  <a:lnTo>
                    <a:pt x="147" y="0"/>
                  </a:lnTo>
                  <a:lnTo>
                    <a:pt x="253" y="0"/>
                  </a:lnTo>
                  <a:moveTo>
                    <a:pt x="293" y="0"/>
                  </a:moveTo>
                  <a:lnTo>
                    <a:pt x="293" y="0"/>
                  </a:lnTo>
                  <a:lnTo>
                    <a:pt x="400" y="0"/>
                  </a:lnTo>
                  <a:moveTo>
                    <a:pt x="440" y="0"/>
                  </a:moveTo>
                  <a:lnTo>
                    <a:pt x="440" y="0"/>
                  </a:lnTo>
                  <a:lnTo>
                    <a:pt x="547" y="0"/>
                  </a:lnTo>
                  <a:moveTo>
                    <a:pt x="587" y="0"/>
                  </a:moveTo>
                  <a:lnTo>
                    <a:pt x="587" y="0"/>
                  </a:lnTo>
                  <a:lnTo>
                    <a:pt x="693" y="0"/>
                  </a:lnTo>
                  <a:moveTo>
                    <a:pt x="733" y="0"/>
                  </a:moveTo>
                  <a:lnTo>
                    <a:pt x="733" y="0"/>
                  </a:lnTo>
                  <a:lnTo>
                    <a:pt x="840" y="0"/>
                  </a:lnTo>
                  <a:moveTo>
                    <a:pt x="880" y="0"/>
                  </a:moveTo>
                  <a:lnTo>
                    <a:pt x="880" y="0"/>
                  </a:lnTo>
                  <a:lnTo>
                    <a:pt x="987" y="0"/>
                  </a:lnTo>
                  <a:moveTo>
                    <a:pt x="1027" y="0"/>
                  </a:moveTo>
                  <a:lnTo>
                    <a:pt x="1027" y="0"/>
                  </a:lnTo>
                  <a:lnTo>
                    <a:pt x="1133" y="0"/>
                  </a:lnTo>
                  <a:moveTo>
                    <a:pt x="1173" y="0"/>
                  </a:moveTo>
                  <a:lnTo>
                    <a:pt x="1173" y="0"/>
                  </a:lnTo>
                  <a:lnTo>
                    <a:pt x="1280" y="0"/>
                  </a:lnTo>
                  <a:moveTo>
                    <a:pt x="1320" y="0"/>
                  </a:moveTo>
                  <a:lnTo>
                    <a:pt x="1320" y="0"/>
                  </a:lnTo>
                  <a:lnTo>
                    <a:pt x="1427" y="0"/>
                  </a:lnTo>
                  <a:moveTo>
                    <a:pt x="1467" y="0"/>
                  </a:moveTo>
                  <a:lnTo>
                    <a:pt x="1467" y="0"/>
                  </a:lnTo>
                  <a:lnTo>
                    <a:pt x="1574" y="0"/>
                  </a:lnTo>
                  <a:moveTo>
                    <a:pt x="1614" y="0"/>
                  </a:moveTo>
                  <a:lnTo>
                    <a:pt x="1614" y="0"/>
                  </a:lnTo>
                  <a:lnTo>
                    <a:pt x="1720" y="0"/>
                  </a:lnTo>
                  <a:moveTo>
                    <a:pt x="1760" y="0"/>
                  </a:moveTo>
                  <a:lnTo>
                    <a:pt x="1760" y="0"/>
                  </a:lnTo>
                  <a:lnTo>
                    <a:pt x="1867" y="0"/>
                  </a:lnTo>
                  <a:moveTo>
                    <a:pt x="1907" y="0"/>
                  </a:moveTo>
                  <a:lnTo>
                    <a:pt x="1907" y="0"/>
                  </a:lnTo>
                  <a:lnTo>
                    <a:pt x="2014" y="0"/>
                  </a:lnTo>
                  <a:moveTo>
                    <a:pt x="2054" y="0"/>
                  </a:moveTo>
                  <a:lnTo>
                    <a:pt x="2054" y="0"/>
                  </a:lnTo>
                  <a:lnTo>
                    <a:pt x="2160" y="0"/>
                  </a:lnTo>
                  <a:moveTo>
                    <a:pt x="2200" y="0"/>
                  </a:moveTo>
                  <a:lnTo>
                    <a:pt x="2200" y="0"/>
                  </a:lnTo>
                  <a:lnTo>
                    <a:pt x="2307" y="0"/>
                  </a:lnTo>
                  <a:moveTo>
                    <a:pt x="2347" y="0"/>
                  </a:moveTo>
                  <a:lnTo>
                    <a:pt x="2347" y="0"/>
                  </a:lnTo>
                  <a:lnTo>
                    <a:pt x="2450" y="0"/>
                  </a:lnTo>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7" name="Rectangle 66"/>
            <p:cNvSpPr>
              <a:spLocks noChangeArrowheads="1"/>
            </p:cNvSpPr>
            <p:nvPr/>
          </p:nvSpPr>
          <p:spPr bwMode="auto">
            <a:xfrm>
              <a:off x="849972" y="5730248"/>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FF0000"/>
                  </a:solidFill>
                  <a:effectLst/>
                  <a:latin typeface="Cambria Math" panose="02040503050406030204" pitchFamily="18" charset="0"/>
                </a:rPr>
                <a:t>0.45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Rectangle 68"/>
            <p:cNvSpPr>
              <a:spLocks noChangeArrowheads="1"/>
            </p:cNvSpPr>
            <p:nvPr/>
          </p:nvSpPr>
          <p:spPr bwMode="auto">
            <a:xfrm>
              <a:off x="1008903" y="574555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69"/>
            <p:cNvSpPr>
              <a:spLocks noChangeArrowheads="1"/>
            </p:cNvSpPr>
            <p:nvPr/>
          </p:nvSpPr>
          <p:spPr bwMode="auto">
            <a:xfrm>
              <a:off x="1086374" y="574555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Rectangle 70"/>
            <p:cNvSpPr>
              <a:spLocks noChangeArrowheads="1"/>
            </p:cNvSpPr>
            <p:nvPr/>
          </p:nvSpPr>
          <p:spPr bwMode="auto">
            <a:xfrm>
              <a:off x="1176236" y="5713827"/>
              <a:ext cx="14097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0000"/>
                  </a:solidFill>
                  <a:effectLst/>
                  <a:latin typeface="Cambria Math" panose="020405030504060302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Freeform 71"/>
            <p:cNvSpPr>
              <a:spLocks noEditPoints="1"/>
            </p:cNvSpPr>
            <p:nvPr/>
          </p:nvSpPr>
          <p:spPr bwMode="auto">
            <a:xfrm>
              <a:off x="1383554" y="5316299"/>
              <a:ext cx="11430" cy="1168400"/>
            </a:xfrm>
            <a:custGeom>
              <a:avLst/>
              <a:gdLst>
                <a:gd name="T0" fmla="*/ 0 w 19"/>
                <a:gd name="T1" fmla="*/ 0 h 2003"/>
                <a:gd name="T2" fmla="*/ 0 w 19"/>
                <a:gd name="T3" fmla="*/ 0 h 2003"/>
                <a:gd name="T4" fmla="*/ 1 w 19"/>
                <a:gd name="T5" fmla="*/ 107 h 2003"/>
                <a:gd name="T6" fmla="*/ 1 w 19"/>
                <a:gd name="T7" fmla="*/ 147 h 2003"/>
                <a:gd name="T8" fmla="*/ 1 w 19"/>
                <a:gd name="T9" fmla="*/ 147 h 2003"/>
                <a:gd name="T10" fmla="*/ 2 w 19"/>
                <a:gd name="T11" fmla="*/ 253 h 2003"/>
                <a:gd name="T12" fmla="*/ 3 w 19"/>
                <a:gd name="T13" fmla="*/ 293 h 2003"/>
                <a:gd name="T14" fmla="*/ 3 w 19"/>
                <a:gd name="T15" fmla="*/ 293 h 2003"/>
                <a:gd name="T16" fmla="*/ 4 w 19"/>
                <a:gd name="T17" fmla="*/ 400 h 2003"/>
                <a:gd name="T18" fmla="*/ 4 w 19"/>
                <a:gd name="T19" fmla="*/ 440 h 2003"/>
                <a:gd name="T20" fmla="*/ 4 w 19"/>
                <a:gd name="T21" fmla="*/ 440 h 2003"/>
                <a:gd name="T22" fmla="*/ 5 w 19"/>
                <a:gd name="T23" fmla="*/ 547 h 2003"/>
                <a:gd name="T24" fmla="*/ 5 w 19"/>
                <a:gd name="T25" fmla="*/ 587 h 2003"/>
                <a:gd name="T26" fmla="*/ 5 w 19"/>
                <a:gd name="T27" fmla="*/ 587 h 2003"/>
                <a:gd name="T28" fmla="*/ 6 w 19"/>
                <a:gd name="T29" fmla="*/ 693 h 2003"/>
                <a:gd name="T30" fmla="*/ 7 w 19"/>
                <a:gd name="T31" fmla="*/ 733 h 2003"/>
                <a:gd name="T32" fmla="*/ 7 w 19"/>
                <a:gd name="T33" fmla="*/ 733 h 2003"/>
                <a:gd name="T34" fmla="*/ 8 w 19"/>
                <a:gd name="T35" fmla="*/ 840 h 2003"/>
                <a:gd name="T36" fmla="*/ 8 w 19"/>
                <a:gd name="T37" fmla="*/ 880 h 2003"/>
                <a:gd name="T38" fmla="*/ 8 w 19"/>
                <a:gd name="T39" fmla="*/ 880 h 2003"/>
                <a:gd name="T40" fmla="*/ 9 w 19"/>
                <a:gd name="T41" fmla="*/ 987 h 2003"/>
                <a:gd name="T42" fmla="*/ 10 w 19"/>
                <a:gd name="T43" fmla="*/ 1027 h 2003"/>
                <a:gd name="T44" fmla="*/ 10 w 19"/>
                <a:gd name="T45" fmla="*/ 1027 h 2003"/>
                <a:gd name="T46" fmla="*/ 11 w 19"/>
                <a:gd name="T47" fmla="*/ 1133 h 2003"/>
                <a:gd name="T48" fmla="*/ 11 w 19"/>
                <a:gd name="T49" fmla="*/ 1173 h 2003"/>
                <a:gd name="T50" fmla="*/ 11 w 19"/>
                <a:gd name="T51" fmla="*/ 1173 h 2003"/>
                <a:gd name="T52" fmla="*/ 12 w 19"/>
                <a:gd name="T53" fmla="*/ 1280 h 2003"/>
                <a:gd name="T54" fmla="*/ 12 w 19"/>
                <a:gd name="T55" fmla="*/ 1320 h 2003"/>
                <a:gd name="T56" fmla="*/ 12 w 19"/>
                <a:gd name="T57" fmla="*/ 1320 h 2003"/>
                <a:gd name="T58" fmla="*/ 13 w 19"/>
                <a:gd name="T59" fmla="*/ 1427 h 2003"/>
                <a:gd name="T60" fmla="*/ 14 w 19"/>
                <a:gd name="T61" fmla="*/ 1467 h 2003"/>
                <a:gd name="T62" fmla="*/ 14 w 19"/>
                <a:gd name="T63" fmla="*/ 1467 h 2003"/>
                <a:gd name="T64" fmla="*/ 15 w 19"/>
                <a:gd name="T65" fmla="*/ 1573 h 2003"/>
                <a:gd name="T66" fmla="*/ 15 w 19"/>
                <a:gd name="T67" fmla="*/ 1613 h 2003"/>
                <a:gd name="T68" fmla="*/ 15 w 19"/>
                <a:gd name="T69" fmla="*/ 1613 h 2003"/>
                <a:gd name="T70" fmla="*/ 16 w 19"/>
                <a:gd name="T71" fmla="*/ 1720 h 2003"/>
                <a:gd name="T72" fmla="*/ 17 w 19"/>
                <a:gd name="T73" fmla="*/ 1760 h 2003"/>
                <a:gd name="T74" fmla="*/ 17 w 19"/>
                <a:gd name="T75" fmla="*/ 1760 h 2003"/>
                <a:gd name="T76" fmla="*/ 18 w 19"/>
                <a:gd name="T77" fmla="*/ 1867 h 2003"/>
                <a:gd name="T78" fmla="*/ 18 w 19"/>
                <a:gd name="T79" fmla="*/ 1907 h 2003"/>
                <a:gd name="T80" fmla="*/ 18 w 19"/>
                <a:gd name="T81" fmla="*/ 1907 h 2003"/>
                <a:gd name="T82" fmla="*/ 19 w 19"/>
                <a:gd name="T83" fmla="*/ 2003 h 2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 h="2003">
                  <a:moveTo>
                    <a:pt x="0" y="0"/>
                  </a:moveTo>
                  <a:lnTo>
                    <a:pt x="0" y="0"/>
                  </a:lnTo>
                  <a:lnTo>
                    <a:pt x="1" y="107"/>
                  </a:lnTo>
                  <a:moveTo>
                    <a:pt x="1" y="147"/>
                  </a:moveTo>
                  <a:lnTo>
                    <a:pt x="1" y="147"/>
                  </a:lnTo>
                  <a:lnTo>
                    <a:pt x="2" y="253"/>
                  </a:lnTo>
                  <a:moveTo>
                    <a:pt x="3" y="293"/>
                  </a:moveTo>
                  <a:lnTo>
                    <a:pt x="3" y="293"/>
                  </a:lnTo>
                  <a:lnTo>
                    <a:pt x="4" y="400"/>
                  </a:lnTo>
                  <a:moveTo>
                    <a:pt x="4" y="440"/>
                  </a:moveTo>
                  <a:lnTo>
                    <a:pt x="4" y="440"/>
                  </a:lnTo>
                  <a:lnTo>
                    <a:pt x="5" y="547"/>
                  </a:lnTo>
                  <a:moveTo>
                    <a:pt x="5" y="587"/>
                  </a:moveTo>
                  <a:lnTo>
                    <a:pt x="5" y="587"/>
                  </a:lnTo>
                  <a:lnTo>
                    <a:pt x="6" y="693"/>
                  </a:lnTo>
                  <a:moveTo>
                    <a:pt x="7" y="733"/>
                  </a:moveTo>
                  <a:lnTo>
                    <a:pt x="7" y="733"/>
                  </a:lnTo>
                  <a:lnTo>
                    <a:pt x="8" y="840"/>
                  </a:lnTo>
                  <a:moveTo>
                    <a:pt x="8" y="880"/>
                  </a:moveTo>
                  <a:lnTo>
                    <a:pt x="8" y="880"/>
                  </a:lnTo>
                  <a:lnTo>
                    <a:pt x="9" y="987"/>
                  </a:lnTo>
                  <a:moveTo>
                    <a:pt x="10" y="1027"/>
                  </a:moveTo>
                  <a:lnTo>
                    <a:pt x="10" y="1027"/>
                  </a:lnTo>
                  <a:lnTo>
                    <a:pt x="11" y="1133"/>
                  </a:lnTo>
                  <a:moveTo>
                    <a:pt x="11" y="1173"/>
                  </a:moveTo>
                  <a:lnTo>
                    <a:pt x="11" y="1173"/>
                  </a:lnTo>
                  <a:lnTo>
                    <a:pt x="12" y="1280"/>
                  </a:lnTo>
                  <a:moveTo>
                    <a:pt x="12" y="1320"/>
                  </a:moveTo>
                  <a:lnTo>
                    <a:pt x="12" y="1320"/>
                  </a:lnTo>
                  <a:lnTo>
                    <a:pt x="13" y="1427"/>
                  </a:lnTo>
                  <a:moveTo>
                    <a:pt x="14" y="1467"/>
                  </a:moveTo>
                  <a:lnTo>
                    <a:pt x="14" y="1467"/>
                  </a:lnTo>
                  <a:lnTo>
                    <a:pt x="15" y="1573"/>
                  </a:lnTo>
                  <a:moveTo>
                    <a:pt x="15" y="1613"/>
                  </a:moveTo>
                  <a:lnTo>
                    <a:pt x="15" y="1613"/>
                  </a:lnTo>
                  <a:lnTo>
                    <a:pt x="16" y="1720"/>
                  </a:lnTo>
                  <a:moveTo>
                    <a:pt x="17" y="1760"/>
                  </a:moveTo>
                  <a:lnTo>
                    <a:pt x="17" y="1760"/>
                  </a:lnTo>
                  <a:lnTo>
                    <a:pt x="18" y="1867"/>
                  </a:lnTo>
                  <a:moveTo>
                    <a:pt x="18" y="1907"/>
                  </a:moveTo>
                  <a:lnTo>
                    <a:pt x="18" y="1907"/>
                  </a:lnTo>
                  <a:lnTo>
                    <a:pt x="19" y="2003"/>
                  </a:lnTo>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3" name="Rectangle 72"/>
            <p:cNvSpPr>
              <a:spLocks noChangeArrowheads="1"/>
            </p:cNvSpPr>
            <p:nvPr/>
          </p:nvSpPr>
          <p:spPr bwMode="auto">
            <a:xfrm>
              <a:off x="1417001" y="6104473"/>
              <a:ext cx="6556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rPr>
                <a:t>Boundary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1" name="Group 80"/>
            <p:cNvGrpSpPr/>
            <p:nvPr/>
          </p:nvGrpSpPr>
          <p:grpSpPr>
            <a:xfrm>
              <a:off x="728001" y="6391186"/>
              <a:ext cx="1651000" cy="170547"/>
              <a:chOff x="5479961" y="6284206"/>
              <a:chExt cx="2063750" cy="213184"/>
            </a:xfrm>
          </p:grpSpPr>
          <p:sp>
            <p:nvSpPr>
              <p:cNvPr id="154" name="Freeform 153"/>
              <p:cNvSpPr>
                <a:spLocks/>
              </p:cNvSpPr>
              <p:nvPr/>
            </p:nvSpPr>
            <p:spPr bwMode="auto">
              <a:xfrm>
                <a:off x="5511711" y="6284206"/>
                <a:ext cx="2032000" cy="146050"/>
              </a:xfrm>
              <a:custGeom>
                <a:avLst/>
                <a:gdLst>
                  <a:gd name="T0" fmla="*/ 0 w 2786"/>
                  <a:gd name="T1" fmla="*/ 200 h 200"/>
                  <a:gd name="T2" fmla="*/ 0 w 2786"/>
                  <a:gd name="T3" fmla="*/ 200 h 200"/>
                  <a:gd name="T4" fmla="*/ 2786 w 2786"/>
                  <a:gd name="T5" fmla="*/ 200 h 200"/>
                  <a:gd name="T6" fmla="*/ 2786 w 2786"/>
                  <a:gd name="T7" fmla="*/ 0 h 200"/>
                  <a:gd name="T8" fmla="*/ 0 w 2786"/>
                  <a:gd name="T9" fmla="*/ 0 h 200"/>
                  <a:gd name="T10" fmla="*/ 0 w 2786"/>
                  <a:gd name="T11" fmla="*/ 200 h 200"/>
                </a:gdLst>
                <a:ahLst/>
                <a:cxnLst>
                  <a:cxn ang="0">
                    <a:pos x="T0" y="T1"/>
                  </a:cxn>
                  <a:cxn ang="0">
                    <a:pos x="T2" y="T3"/>
                  </a:cxn>
                  <a:cxn ang="0">
                    <a:pos x="T4" y="T5"/>
                  </a:cxn>
                  <a:cxn ang="0">
                    <a:pos x="T6" y="T7"/>
                  </a:cxn>
                  <a:cxn ang="0">
                    <a:pos x="T8" y="T9"/>
                  </a:cxn>
                  <a:cxn ang="0">
                    <a:pos x="T10" y="T11"/>
                  </a:cxn>
                </a:cxnLst>
                <a:rect l="0" t="0" r="r" b="b"/>
                <a:pathLst>
                  <a:path w="2786" h="200">
                    <a:moveTo>
                      <a:pt x="0" y="200"/>
                    </a:moveTo>
                    <a:lnTo>
                      <a:pt x="0" y="200"/>
                    </a:lnTo>
                    <a:lnTo>
                      <a:pt x="2786" y="200"/>
                    </a:lnTo>
                    <a:lnTo>
                      <a:pt x="2786" y="0"/>
                    </a:lnTo>
                    <a:lnTo>
                      <a:pt x="0" y="0"/>
                    </a:lnTo>
                    <a:lnTo>
                      <a:pt x="0" y="2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5" name="Rectangle 154"/>
              <p:cNvSpPr>
                <a:spLocks noChangeArrowheads="1"/>
              </p:cNvSpPr>
              <p:nvPr/>
            </p:nvSpPr>
            <p:spPr bwMode="auto">
              <a:xfrm>
                <a:off x="5479961" y="6285794"/>
                <a:ext cx="98185"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6" name="Rectangle 155"/>
              <p:cNvSpPr>
                <a:spLocks noChangeArrowheads="1"/>
              </p:cNvSpPr>
              <p:nvPr/>
            </p:nvSpPr>
            <p:spPr bwMode="auto">
              <a:xfrm>
                <a:off x="5546636"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Rectangle 156"/>
              <p:cNvSpPr>
                <a:spLocks noChangeArrowheads="1"/>
              </p:cNvSpPr>
              <p:nvPr/>
            </p:nvSpPr>
            <p:spPr bwMode="auto">
              <a:xfrm>
                <a:off x="5576799"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157"/>
              <p:cNvSpPr>
                <a:spLocks noChangeArrowheads="1"/>
              </p:cNvSpPr>
              <p:nvPr/>
            </p:nvSpPr>
            <p:spPr bwMode="auto">
              <a:xfrm>
                <a:off x="5605374"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158"/>
              <p:cNvSpPr>
                <a:spLocks noChangeArrowheads="1"/>
              </p:cNvSpPr>
              <p:nvPr/>
            </p:nvSpPr>
            <p:spPr bwMode="auto">
              <a:xfrm>
                <a:off x="5645061"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Rectangle 159"/>
              <p:cNvSpPr>
                <a:spLocks noChangeArrowheads="1"/>
              </p:cNvSpPr>
              <p:nvPr/>
            </p:nvSpPr>
            <p:spPr bwMode="auto">
              <a:xfrm>
                <a:off x="5673636"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Rectangle 160"/>
              <p:cNvSpPr>
                <a:spLocks noChangeArrowheads="1"/>
              </p:cNvSpPr>
              <p:nvPr/>
            </p:nvSpPr>
            <p:spPr bwMode="auto">
              <a:xfrm>
                <a:off x="5703799"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Rectangle 161"/>
              <p:cNvSpPr>
                <a:spLocks noChangeArrowheads="1"/>
              </p:cNvSpPr>
              <p:nvPr/>
            </p:nvSpPr>
            <p:spPr bwMode="auto">
              <a:xfrm>
                <a:off x="5732374"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Rectangle 162"/>
              <p:cNvSpPr>
                <a:spLocks noChangeArrowheads="1"/>
              </p:cNvSpPr>
              <p:nvPr/>
            </p:nvSpPr>
            <p:spPr bwMode="auto">
              <a:xfrm>
                <a:off x="5760949"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Rectangle 163"/>
              <p:cNvSpPr>
                <a:spLocks noChangeArrowheads="1"/>
              </p:cNvSpPr>
              <p:nvPr/>
            </p:nvSpPr>
            <p:spPr bwMode="auto">
              <a:xfrm>
                <a:off x="5789524"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Rectangle 164"/>
              <p:cNvSpPr>
                <a:spLocks noChangeArrowheads="1"/>
              </p:cNvSpPr>
              <p:nvPr/>
            </p:nvSpPr>
            <p:spPr bwMode="auto">
              <a:xfrm>
                <a:off x="5819686"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Rectangle 165"/>
              <p:cNvSpPr>
                <a:spLocks noChangeArrowheads="1"/>
              </p:cNvSpPr>
              <p:nvPr/>
            </p:nvSpPr>
            <p:spPr bwMode="auto">
              <a:xfrm>
                <a:off x="5848261"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Rectangle 166"/>
              <p:cNvSpPr>
                <a:spLocks noChangeArrowheads="1"/>
              </p:cNvSpPr>
              <p:nvPr/>
            </p:nvSpPr>
            <p:spPr bwMode="auto">
              <a:xfrm>
                <a:off x="5887949"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Rectangle 167"/>
              <p:cNvSpPr>
                <a:spLocks noChangeArrowheads="1"/>
              </p:cNvSpPr>
              <p:nvPr/>
            </p:nvSpPr>
            <p:spPr bwMode="auto">
              <a:xfrm>
                <a:off x="5916524"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Rectangle 170"/>
              <p:cNvSpPr>
                <a:spLocks noChangeArrowheads="1"/>
              </p:cNvSpPr>
              <p:nvPr/>
            </p:nvSpPr>
            <p:spPr bwMode="auto">
              <a:xfrm>
                <a:off x="5808210" y="6285794"/>
                <a:ext cx="1400625"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rPr>
                  <a:t>Distance, microns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7" name="Rectangle 176"/>
              <p:cNvSpPr>
                <a:spLocks noChangeArrowheads="1"/>
              </p:cNvSpPr>
              <p:nvPr/>
            </p:nvSpPr>
            <p:spPr bwMode="auto">
              <a:xfrm>
                <a:off x="6422936"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Rectangle 186"/>
              <p:cNvSpPr>
                <a:spLocks noChangeArrowheads="1"/>
              </p:cNvSpPr>
              <p:nvPr/>
            </p:nvSpPr>
            <p:spPr bwMode="auto">
              <a:xfrm>
                <a:off x="6957924"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Rectangle 187"/>
              <p:cNvSpPr>
                <a:spLocks noChangeArrowheads="1"/>
              </p:cNvSpPr>
              <p:nvPr/>
            </p:nvSpPr>
            <p:spPr bwMode="auto">
              <a:xfrm>
                <a:off x="6996024"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Rectangle 188"/>
              <p:cNvSpPr>
                <a:spLocks noChangeArrowheads="1"/>
              </p:cNvSpPr>
              <p:nvPr/>
            </p:nvSpPr>
            <p:spPr bwMode="auto">
              <a:xfrm>
                <a:off x="7035711"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Rectangle 189"/>
              <p:cNvSpPr>
                <a:spLocks noChangeArrowheads="1"/>
              </p:cNvSpPr>
              <p:nvPr/>
            </p:nvSpPr>
            <p:spPr bwMode="auto">
              <a:xfrm>
                <a:off x="7064286"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Rectangle 190"/>
              <p:cNvSpPr>
                <a:spLocks noChangeArrowheads="1"/>
              </p:cNvSpPr>
              <p:nvPr/>
            </p:nvSpPr>
            <p:spPr bwMode="auto">
              <a:xfrm>
                <a:off x="7092861"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Rectangle 191"/>
              <p:cNvSpPr>
                <a:spLocks noChangeArrowheads="1"/>
              </p:cNvSpPr>
              <p:nvPr/>
            </p:nvSpPr>
            <p:spPr bwMode="auto">
              <a:xfrm>
                <a:off x="7123024"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Rectangle 192"/>
              <p:cNvSpPr>
                <a:spLocks noChangeArrowheads="1"/>
              </p:cNvSpPr>
              <p:nvPr/>
            </p:nvSpPr>
            <p:spPr bwMode="auto">
              <a:xfrm>
                <a:off x="7153186"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Rectangle 193"/>
              <p:cNvSpPr>
                <a:spLocks noChangeArrowheads="1"/>
              </p:cNvSpPr>
              <p:nvPr/>
            </p:nvSpPr>
            <p:spPr bwMode="auto">
              <a:xfrm>
                <a:off x="7181761"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Rectangle 194"/>
              <p:cNvSpPr>
                <a:spLocks noChangeArrowheads="1"/>
              </p:cNvSpPr>
              <p:nvPr/>
            </p:nvSpPr>
            <p:spPr bwMode="auto">
              <a:xfrm>
                <a:off x="7210336"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Rectangle 195"/>
              <p:cNvSpPr>
                <a:spLocks noChangeArrowheads="1"/>
              </p:cNvSpPr>
              <p:nvPr/>
            </p:nvSpPr>
            <p:spPr bwMode="auto">
              <a:xfrm>
                <a:off x="7240499"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Rectangle 196"/>
              <p:cNvSpPr>
                <a:spLocks noChangeArrowheads="1"/>
              </p:cNvSpPr>
              <p:nvPr/>
            </p:nvSpPr>
            <p:spPr bwMode="auto">
              <a:xfrm>
                <a:off x="7278599" y="6285794"/>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Rectangle 197"/>
              <p:cNvSpPr>
                <a:spLocks noChangeArrowheads="1"/>
              </p:cNvSpPr>
              <p:nvPr/>
            </p:nvSpPr>
            <p:spPr bwMode="auto">
              <a:xfrm>
                <a:off x="7308761" y="6285794"/>
                <a:ext cx="196368"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rPr>
                  <a:t>60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82" name="Freeform 81"/>
            <p:cNvSpPr>
              <a:spLocks/>
            </p:cNvSpPr>
            <p:nvPr/>
          </p:nvSpPr>
          <p:spPr bwMode="auto">
            <a:xfrm>
              <a:off x="558456" y="4025979"/>
              <a:ext cx="195580" cy="2371090"/>
            </a:xfrm>
            <a:custGeom>
              <a:avLst/>
              <a:gdLst>
                <a:gd name="T0" fmla="*/ 0 w 334"/>
                <a:gd name="T1" fmla="*/ 4053 h 4053"/>
                <a:gd name="T2" fmla="*/ 0 w 334"/>
                <a:gd name="T3" fmla="*/ 4053 h 4053"/>
                <a:gd name="T4" fmla="*/ 0 w 334"/>
                <a:gd name="T5" fmla="*/ 0 h 4053"/>
                <a:gd name="T6" fmla="*/ 334 w 334"/>
                <a:gd name="T7" fmla="*/ 0 h 4053"/>
                <a:gd name="T8" fmla="*/ 334 w 334"/>
                <a:gd name="T9" fmla="*/ 4053 h 4053"/>
                <a:gd name="T10" fmla="*/ 0 w 334"/>
                <a:gd name="T11" fmla="*/ 4053 h 4053"/>
              </a:gdLst>
              <a:ahLst/>
              <a:cxnLst>
                <a:cxn ang="0">
                  <a:pos x="T0" y="T1"/>
                </a:cxn>
                <a:cxn ang="0">
                  <a:pos x="T2" y="T3"/>
                </a:cxn>
                <a:cxn ang="0">
                  <a:pos x="T4" y="T5"/>
                </a:cxn>
                <a:cxn ang="0">
                  <a:pos x="T6" y="T7"/>
                </a:cxn>
                <a:cxn ang="0">
                  <a:pos x="T8" y="T9"/>
                </a:cxn>
                <a:cxn ang="0">
                  <a:pos x="T10" y="T11"/>
                </a:cxn>
              </a:cxnLst>
              <a:rect l="0" t="0" r="r" b="b"/>
              <a:pathLst>
                <a:path w="334" h="4053">
                  <a:moveTo>
                    <a:pt x="0" y="4053"/>
                  </a:moveTo>
                  <a:lnTo>
                    <a:pt x="0" y="4053"/>
                  </a:lnTo>
                  <a:lnTo>
                    <a:pt x="0" y="0"/>
                  </a:lnTo>
                  <a:lnTo>
                    <a:pt x="334" y="0"/>
                  </a:lnTo>
                  <a:lnTo>
                    <a:pt x="334" y="4053"/>
                  </a:lnTo>
                  <a:lnTo>
                    <a:pt x="0" y="405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grpSp>
          <p:nvGrpSpPr>
            <p:cNvPr id="83" name="Group 82"/>
            <p:cNvGrpSpPr/>
            <p:nvPr/>
          </p:nvGrpSpPr>
          <p:grpSpPr>
            <a:xfrm>
              <a:off x="561891" y="4602635"/>
              <a:ext cx="169913" cy="1284844"/>
              <a:chOff x="4846725" y="4019953"/>
              <a:chExt cx="212392" cy="1381734"/>
            </a:xfrm>
          </p:grpSpPr>
          <p:sp>
            <p:nvSpPr>
              <p:cNvPr id="131" name="Rectangle 130"/>
              <p:cNvSpPr>
                <a:spLocks noChangeArrowheads="1"/>
              </p:cNvSpPr>
              <p:nvPr/>
            </p:nvSpPr>
            <p:spPr bwMode="auto">
              <a:xfrm rot="16200000">
                <a:off x="4889602" y="5232966"/>
                <a:ext cx="125844"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2" name="Rectangle 131"/>
              <p:cNvSpPr>
                <a:spLocks noChangeArrowheads="1"/>
              </p:cNvSpPr>
              <p:nvPr/>
            </p:nvSpPr>
            <p:spPr bwMode="auto">
              <a:xfrm rot="16200000">
                <a:off x="4936079" y="5161526"/>
                <a:ext cx="34478"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 name="Rectangle 132"/>
              <p:cNvSpPr>
                <a:spLocks noChangeArrowheads="1"/>
              </p:cNvSpPr>
              <p:nvPr/>
            </p:nvSpPr>
            <p:spPr bwMode="auto">
              <a:xfrm rot="16200000">
                <a:off x="4915393" y="5120251"/>
                <a:ext cx="75851"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Rectangle 133"/>
              <p:cNvSpPr>
                <a:spLocks noChangeArrowheads="1"/>
              </p:cNvSpPr>
              <p:nvPr/>
            </p:nvSpPr>
            <p:spPr bwMode="auto">
              <a:xfrm rot="16200000">
                <a:off x="4911082" y="5061514"/>
                <a:ext cx="84471"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5" name="Rectangle 134"/>
              <p:cNvSpPr>
                <a:spLocks noChangeArrowheads="1"/>
              </p:cNvSpPr>
              <p:nvPr/>
            </p:nvSpPr>
            <p:spPr bwMode="auto">
              <a:xfrm rot="16200000">
                <a:off x="4927527" y="5005951"/>
                <a:ext cx="49994"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 name="Rectangle 135"/>
              <p:cNvSpPr>
                <a:spLocks noChangeArrowheads="1"/>
              </p:cNvSpPr>
              <p:nvPr/>
            </p:nvSpPr>
            <p:spPr bwMode="auto">
              <a:xfrm rot="16200000">
                <a:off x="4936079" y="4966264"/>
                <a:ext cx="34478"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7" name="Rectangle 136"/>
              <p:cNvSpPr>
                <a:spLocks noChangeArrowheads="1"/>
              </p:cNvSpPr>
              <p:nvPr/>
            </p:nvSpPr>
            <p:spPr bwMode="auto">
              <a:xfrm rot="16200000">
                <a:off x="4911082" y="4918640"/>
                <a:ext cx="84471"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Rectangle 137"/>
              <p:cNvSpPr>
                <a:spLocks noChangeArrowheads="1"/>
              </p:cNvSpPr>
              <p:nvPr/>
            </p:nvSpPr>
            <p:spPr bwMode="auto">
              <a:xfrm rot="16200000">
                <a:off x="4911082" y="4847201"/>
                <a:ext cx="84471"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 name="Rectangle 138"/>
              <p:cNvSpPr>
                <a:spLocks noChangeArrowheads="1"/>
              </p:cNvSpPr>
              <p:nvPr/>
            </p:nvSpPr>
            <p:spPr bwMode="auto">
              <a:xfrm rot="16200000">
                <a:off x="4931838" y="4791639"/>
                <a:ext cx="41373"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Rectangle 139"/>
              <p:cNvSpPr>
                <a:spLocks noChangeArrowheads="1"/>
              </p:cNvSpPr>
              <p:nvPr/>
            </p:nvSpPr>
            <p:spPr bwMode="auto">
              <a:xfrm rot="16200000">
                <a:off x="4911082" y="4732901"/>
                <a:ext cx="84471"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 name="Rectangle 140"/>
              <p:cNvSpPr>
                <a:spLocks noChangeArrowheads="1"/>
              </p:cNvSpPr>
              <p:nvPr/>
            </p:nvSpPr>
            <p:spPr bwMode="auto">
              <a:xfrm rot="16200000">
                <a:off x="4931838" y="4674165"/>
                <a:ext cx="41373"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2" name="Rectangle 141"/>
              <p:cNvSpPr>
                <a:spLocks noChangeArrowheads="1"/>
              </p:cNvSpPr>
              <p:nvPr/>
            </p:nvSpPr>
            <p:spPr bwMode="auto">
              <a:xfrm rot="16200000">
                <a:off x="4936079" y="4634477"/>
                <a:ext cx="34478"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Rectangle 142"/>
              <p:cNvSpPr>
                <a:spLocks noChangeArrowheads="1"/>
              </p:cNvSpPr>
              <p:nvPr/>
            </p:nvSpPr>
            <p:spPr bwMode="auto">
              <a:xfrm rot="16200000">
                <a:off x="4911082" y="4583676"/>
                <a:ext cx="84471"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4" name="Rectangle 143"/>
              <p:cNvSpPr>
                <a:spLocks noChangeArrowheads="1"/>
              </p:cNvSpPr>
              <p:nvPr/>
            </p:nvSpPr>
            <p:spPr bwMode="auto">
              <a:xfrm rot="16200000">
                <a:off x="4911082" y="4517001"/>
                <a:ext cx="84471"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5" name="Rectangle 144"/>
              <p:cNvSpPr>
                <a:spLocks noChangeArrowheads="1"/>
              </p:cNvSpPr>
              <p:nvPr/>
            </p:nvSpPr>
            <p:spPr bwMode="auto">
              <a:xfrm rot="16200000">
                <a:off x="4927527" y="4413814"/>
                <a:ext cx="49994"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Rectangle 145"/>
              <p:cNvSpPr>
                <a:spLocks noChangeArrowheads="1"/>
              </p:cNvSpPr>
              <p:nvPr/>
            </p:nvSpPr>
            <p:spPr bwMode="auto">
              <a:xfrm rot="16200000">
                <a:off x="4911082" y="4361426"/>
                <a:ext cx="84471"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Rectangle 146"/>
              <p:cNvSpPr>
                <a:spLocks noChangeArrowheads="1"/>
              </p:cNvSpPr>
              <p:nvPr/>
            </p:nvSpPr>
            <p:spPr bwMode="auto">
              <a:xfrm rot="16200000">
                <a:off x="4911082" y="4296339"/>
                <a:ext cx="84471"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Rectangle 147"/>
              <p:cNvSpPr>
                <a:spLocks noChangeArrowheads="1"/>
              </p:cNvSpPr>
              <p:nvPr/>
            </p:nvSpPr>
            <p:spPr bwMode="auto">
              <a:xfrm rot="16200000">
                <a:off x="4910288" y="4229664"/>
                <a:ext cx="84471"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Rectangle 148"/>
              <p:cNvSpPr>
                <a:spLocks noChangeArrowheads="1"/>
              </p:cNvSpPr>
              <p:nvPr/>
            </p:nvSpPr>
            <p:spPr bwMode="auto">
              <a:xfrm rot="16200000">
                <a:off x="4927527" y="4169339"/>
                <a:ext cx="49994"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Rectangle 149"/>
              <p:cNvSpPr>
                <a:spLocks noChangeArrowheads="1"/>
              </p:cNvSpPr>
              <p:nvPr/>
            </p:nvSpPr>
            <p:spPr bwMode="auto">
              <a:xfrm rot="16200000">
                <a:off x="4911082" y="4110602"/>
                <a:ext cx="84471"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Rectangle 150"/>
              <p:cNvSpPr>
                <a:spLocks noChangeArrowheads="1"/>
              </p:cNvSpPr>
              <p:nvPr/>
            </p:nvSpPr>
            <p:spPr bwMode="auto">
              <a:xfrm rot="16200000">
                <a:off x="4911082" y="4042339"/>
                <a:ext cx="84471"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Rectangle 151"/>
              <p:cNvSpPr>
                <a:spLocks noChangeArrowheads="1"/>
              </p:cNvSpPr>
              <p:nvPr/>
            </p:nvSpPr>
            <p:spPr bwMode="auto">
              <a:xfrm rot="16200000">
                <a:off x="4915392" y="3982015"/>
                <a:ext cx="75851"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Rectangle 152"/>
              <p:cNvSpPr>
                <a:spLocks noChangeArrowheads="1"/>
              </p:cNvSpPr>
              <p:nvPr/>
            </p:nvSpPr>
            <p:spPr bwMode="auto">
              <a:xfrm rot="16200000">
                <a:off x="4927527" y="3939151"/>
                <a:ext cx="49994"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84" name="Group 83"/>
            <p:cNvGrpSpPr/>
            <p:nvPr/>
          </p:nvGrpSpPr>
          <p:grpSpPr>
            <a:xfrm>
              <a:off x="729906" y="5088524"/>
              <a:ext cx="1715535" cy="198298"/>
              <a:chOff x="5467764" y="4651700"/>
              <a:chExt cx="2144419" cy="247872"/>
            </a:xfrm>
          </p:grpSpPr>
          <p:sp>
            <p:nvSpPr>
              <p:cNvPr id="85" name="Rectangle 84"/>
              <p:cNvSpPr>
                <a:spLocks noChangeArrowheads="1"/>
              </p:cNvSpPr>
              <p:nvPr/>
            </p:nvSpPr>
            <p:spPr bwMode="auto">
              <a:xfrm>
                <a:off x="5467764" y="4687976"/>
                <a:ext cx="98185"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5"/>
              <p:cNvSpPr>
                <a:spLocks noChangeArrowheads="1"/>
              </p:cNvSpPr>
              <p:nvPr/>
            </p:nvSpPr>
            <p:spPr bwMode="auto">
              <a:xfrm>
                <a:off x="5534439"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86"/>
              <p:cNvSpPr>
                <a:spLocks noChangeArrowheads="1"/>
              </p:cNvSpPr>
              <p:nvPr/>
            </p:nvSpPr>
            <p:spPr bwMode="auto">
              <a:xfrm>
                <a:off x="5564602"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87"/>
              <p:cNvSpPr>
                <a:spLocks noChangeArrowheads="1"/>
              </p:cNvSpPr>
              <p:nvPr/>
            </p:nvSpPr>
            <p:spPr bwMode="auto">
              <a:xfrm>
                <a:off x="5593177"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88"/>
              <p:cNvSpPr>
                <a:spLocks noChangeArrowheads="1"/>
              </p:cNvSpPr>
              <p:nvPr/>
            </p:nvSpPr>
            <p:spPr bwMode="auto">
              <a:xfrm>
                <a:off x="5632864"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89"/>
              <p:cNvSpPr>
                <a:spLocks noChangeArrowheads="1"/>
              </p:cNvSpPr>
              <p:nvPr/>
            </p:nvSpPr>
            <p:spPr bwMode="auto">
              <a:xfrm>
                <a:off x="5661439"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90"/>
              <p:cNvSpPr>
                <a:spLocks noChangeArrowheads="1"/>
              </p:cNvSpPr>
              <p:nvPr/>
            </p:nvSpPr>
            <p:spPr bwMode="auto">
              <a:xfrm>
                <a:off x="5691602"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91"/>
              <p:cNvSpPr>
                <a:spLocks noChangeArrowheads="1"/>
              </p:cNvSpPr>
              <p:nvPr/>
            </p:nvSpPr>
            <p:spPr bwMode="auto">
              <a:xfrm>
                <a:off x="5720177"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92"/>
              <p:cNvSpPr>
                <a:spLocks noChangeArrowheads="1"/>
              </p:cNvSpPr>
              <p:nvPr/>
            </p:nvSpPr>
            <p:spPr bwMode="auto">
              <a:xfrm>
                <a:off x="5748752"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93"/>
              <p:cNvSpPr>
                <a:spLocks noChangeArrowheads="1"/>
              </p:cNvSpPr>
              <p:nvPr/>
            </p:nvSpPr>
            <p:spPr bwMode="auto">
              <a:xfrm>
                <a:off x="5777327"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94"/>
              <p:cNvSpPr>
                <a:spLocks noChangeArrowheads="1"/>
              </p:cNvSpPr>
              <p:nvPr/>
            </p:nvSpPr>
            <p:spPr bwMode="auto">
              <a:xfrm>
                <a:off x="5807489"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95"/>
              <p:cNvSpPr>
                <a:spLocks noChangeArrowheads="1"/>
              </p:cNvSpPr>
              <p:nvPr/>
            </p:nvSpPr>
            <p:spPr bwMode="auto">
              <a:xfrm>
                <a:off x="5836064"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6"/>
              <p:cNvSpPr>
                <a:spLocks noChangeArrowheads="1"/>
              </p:cNvSpPr>
              <p:nvPr/>
            </p:nvSpPr>
            <p:spPr bwMode="auto">
              <a:xfrm>
                <a:off x="5875752"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7"/>
              <p:cNvSpPr>
                <a:spLocks noChangeArrowheads="1"/>
              </p:cNvSpPr>
              <p:nvPr/>
            </p:nvSpPr>
            <p:spPr bwMode="auto">
              <a:xfrm>
                <a:off x="5904327"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8"/>
              <p:cNvSpPr>
                <a:spLocks noChangeArrowheads="1"/>
              </p:cNvSpPr>
              <p:nvPr/>
            </p:nvSpPr>
            <p:spPr bwMode="auto">
              <a:xfrm>
                <a:off x="5793632" y="4651700"/>
                <a:ext cx="1400625"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rPr>
                  <a:t>Distance,</a:t>
                </a:r>
                <a:r>
                  <a:rPr kumimoji="0" lang="en-US" altLang="en-US" sz="1100" b="0" i="0" u="none" strike="noStrike" cap="none" normalizeH="0" dirty="0" smtClean="0">
                    <a:ln>
                      <a:noFill/>
                    </a:ln>
                    <a:solidFill>
                      <a:srgbClr val="000000"/>
                    </a:solidFill>
                    <a:effectLst/>
                  </a:rPr>
                  <a:t> microns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Rectangle 106"/>
              <p:cNvSpPr>
                <a:spLocks noChangeArrowheads="1"/>
              </p:cNvSpPr>
              <p:nvPr/>
            </p:nvSpPr>
            <p:spPr bwMode="auto">
              <a:xfrm>
                <a:off x="6410739"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116"/>
              <p:cNvSpPr>
                <a:spLocks noChangeArrowheads="1"/>
              </p:cNvSpPr>
              <p:nvPr/>
            </p:nvSpPr>
            <p:spPr bwMode="auto">
              <a:xfrm>
                <a:off x="6945727"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117"/>
              <p:cNvSpPr>
                <a:spLocks noChangeArrowheads="1"/>
              </p:cNvSpPr>
              <p:nvPr/>
            </p:nvSpPr>
            <p:spPr bwMode="auto">
              <a:xfrm>
                <a:off x="6983827"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118"/>
              <p:cNvSpPr>
                <a:spLocks noChangeArrowheads="1"/>
              </p:cNvSpPr>
              <p:nvPr/>
            </p:nvSpPr>
            <p:spPr bwMode="auto">
              <a:xfrm>
                <a:off x="7023514"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119"/>
              <p:cNvSpPr>
                <a:spLocks noChangeArrowheads="1"/>
              </p:cNvSpPr>
              <p:nvPr/>
            </p:nvSpPr>
            <p:spPr bwMode="auto">
              <a:xfrm>
                <a:off x="7052089"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20"/>
              <p:cNvSpPr>
                <a:spLocks noChangeArrowheads="1"/>
              </p:cNvSpPr>
              <p:nvPr/>
            </p:nvSpPr>
            <p:spPr bwMode="auto">
              <a:xfrm>
                <a:off x="7080664"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121"/>
              <p:cNvSpPr>
                <a:spLocks noChangeArrowheads="1"/>
              </p:cNvSpPr>
              <p:nvPr/>
            </p:nvSpPr>
            <p:spPr bwMode="auto">
              <a:xfrm>
                <a:off x="7110827"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22"/>
              <p:cNvSpPr>
                <a:spLocks noChangeArrowheads="1"/>
              </p:cNvSpPr>
              <p:nvPr/>
            </p:nvSpPr>
            <p:spPr bwMode="auto">
              <a:xfrm>
                <a:off x="7140989"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123"/>
              <p:cNvSpPr>
                <a:spLocks noChangeArrowheads="1"/>
              </p:cNvSpPr>
              <p:nvPr/>
            </p:nvSpPr>
            <p:spPr bwMode="auto">
              <a:xfrm>
                <a:off x="7169564"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124"/>
              <p:cNvSpPr>
                <a:spLocks noChangeArrowheads="1"/>
              </p:cNvSpPr>
              <p:nvPr/>
            </p:nvSpPr>
            <p:spPr bwMode="auto">
              <a:xfrm>
                <a:off x="7198139"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125"/>
              <p:cNvSpPr>
                <a:spLocks noChangeArrowheads="1"/>
              </p:cNvSpPr>
              <p:nvPr/>
            </p:nvSpPr>
            <p:spPr bwMode="auto">
              <a:xfrm>
                <a:off x="7228302"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126"/>
              <p:cNvSpPr>
                <a:spLocks noChangeArrowheads="1"/>
              </p:cNvSpPr>
              <p:nvPr/>
            </p:nvSpPr>
            <p:spPr bwMode="auto">
              <a:xfrm>
                <a:off x="7266402" y="4687976"/>
                <a:ext cx="144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128"/>
              <p:cNvSpPr>
                <a:spLocks noChangeArrowheads="1"/>
              </p:cNvSpPr>
              <p:nvPr/>
            </p:nvSpPr>
            <p:spPr bwMode="auto">
              <a:xfrm>
                <a:off x="7317630" y="4687976"/>
                <a:ext cx="294553"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rPr>
                  <a:t>110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556" y="4327433"/>
              <a:ext cx="2404586" cy="2238450"/>
            </a:xfrm>
            <a:prstGeom prst="rect">
              <a:avLst/>
            </a:prstGeom>
          </p:spPr>
        </p:pic>
        <p:pic>
          <p:nvPicPr>
            <p:cNvPr id="16" name="Picture 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618" y="1718954"/>
              <a:ext cx="2303780" cy="223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50"/>
            <p:cNvSpPr>
              <a:spLocks noEditPoints="1"/>
            </p:cNvSpPr>
            <p:nvPr/>
          </p:nvSpPr>
          <p:spPr bwMode="auto">
            <a:xfrm>
              <a:off x="1322520" y="1508590"/>
              <a:ext cx="275431" cy="517706"/>
            </a:xfrm>
            <a:custGeom>
              <a:avLst/>
              <a:gdLst>
                <a:gd name="T0" fmla="*/ 965 w 1088"/>
                <a:gd name="T1" fmla="*/ 93 h 686"/>
                <a:gd name="T2" fmla="*/ 965 w 1088"/>
                <a:gd name="T3" fmla="*/ 93 h 686"/>
                <a:gd name="T4" fmla="*/ 1028 w 1088"/>
                <a:gd name="T5" fmla="*/ 53 h 686"/>
                <a:gd name="T6" fmla="*/ 1042 w 1088"/>
                <a:gd name="T7" fmla="*/ 76 h 686"/>
                <a:gd name="T8" fmla="*/ 1088 w 1088"/>
                <a:gd name="T9" fmla="*/ 0 h 686"/>
                <a:gd name="T10" fmla="*/ 999 w 1088"/>
                <a:gd name="T11" fmla="*/ 8 h 686"/>
                <a:gd name="T12" fmla="*/ 1013 w 1088"/>
                <a:gd name="T13" fmla="*/ 31 h 686"/>
                <a:gd name="T14" fmla="*/ 950 w 1088"/>
                <a:gd name="T15" fmla="*/ 70 h 686"/>
                <a:gd name="T16" fmla="*/ 965 w 1088"/>
                <a:gd name="T17" fmla="*/ 93 h 686"/>
                <a:gd name="T18" fmla="*/ 806 w 1088"/>
                <a:gd name="T19" fmla="*/ 191 h 686"/>
                <a:gd name="T20" fmla="*/ 806 w 1088"/>
                <a:gd name="T21" fmla="*/ 191 h 686"/>
                <a:gd name="T22" fmla="*/ 897 w 1088"/>
                <a:gd name="T23" fmla="*/ 135 h 686"/>
                <a:gd name="T24" fmla="*/ 883 w 1088"/>
                <a:gd name="T25" fmla="*/ 112 h 686"/>
                <a:gd name="T26" fmla="*/ 792 w 1088"/>
                <a:gd name="T27" fmla="*/ 169 h 686"/>
                <a:gd name="T28" fmla="*/ 806 w 1088"/>
                <a:gd name="T29" fmla="*/ 191 h 686"/>
                <a:gd name="T30" fmla="*/ 648 w 1088"/>
                <a:gd name="T31" fmla="*/ 290 h 686"/>
                <a:gd name="T32" fmla="*/ 648 w 1088"/>
                <a:gd name="T33" fmla="*/ 290 h 686"/>
                <a:gd name="T34" fmla="*/ 738 w 1088"/>
                <a:gd name="T35" fmla="*/ 234 h 686"/>
                <a:gd name="T36" fmla="*/ 724 w 1088"/>
                <a:gd name="T37" fmla="*/ 211 h 686"/>
                <a:gd name="T38" fmla="*/ 634 w 1088"/>
                <a:gd name="T39" fmla="*/ 268 h 686"/>
                <a:gd name="T40" fmla="*/ 648 w 1088"/>
                <a:gd name="T41" fmla="*/ 290 h 686"/>
                <a:gd name="T42" fmla="*/ 490 w 1088"/>
                <a:gd name="T43" fmla="*/ 389 h 686"/>
                <a:gd name="T44" fmla="*/ 490 w 1088"/>
                <a:gd name="T45" fmla="*/ 389 h 686"/>
                <a:gd name="T46" fmla="*/ 580 w 1088"/>
                <a:gd name="T47" fmla="*/ 333 h 686"/>
                <a:gd name="T48" fmla="*/ 566 w 1088"/>
                <a:gd name="T49" fmla="*/ 310 h 686"/>
                <a:gd name="T50" fmla="*/ 475 w 1088"/>
                <a:gd name="T51" fmla="*/ 367 h 686"/>
                <a:gd name="T52" fmla="*/ 490 w 1088"/>
                <a:gd name="T53" fmla="*/ 389 h 686"/>
                <a:gd name="T54" fmla="*/ 331 w 1088"/>
                <a:gd name="T55" fmla="*/ 488 h 686"/>
                <a:gd name="T56" fmla="*/ 331 w 1088"/>
                <a:gd name="T57" fmla="*/ 488 h 686"/>
                <a:gd name="T58" fmla="*/ 422 w 1088"/>
                <a:gd name="T59" fmla="*/ 431 h 686"/>
                <a:gd name="T60" fmla="*/ 408 w 1088"/>
                <a:gd name="T61" fmla="*/ 409 h 686"/>
                <a:gd name="T62" fmla="*/ 317 w 1088"/>
                <a:gd name="T63" fmla="*/ 465 h 686"/>
                <a:gd name="T64" fmla="*/ 331 w 1088"/>
                <a:gd name="T65" fmla="*/ 488 h 686"/>
                <a:gd name="T66" fmla="*/ 173 w 1088"/>
                <a:gd name="T67" fmla="*/ 587 h 686"/>
                <a:gd name="T68" fmla="*/ 173 w 1088"/>
                <a:gd name="T69" fmla="*/ 587 h 686"/>
                <a:gd name="T70" fmla="*/ 263 w 1088"/>
                <a:gd name="T71" fmla="*/ 530 h 686"/>
                <a:gd name="T72" fmla="*/ 249 w 1088"/>
                <a:gd name="T73" fmla="*/ 508 h 686"/>
                <a:gd name="T74" fmla="*/ 159 w 1088"/>
                <a:gd name="T75" fmla="*/ 564 h 686"/>
                <a:gd name="T76" fmla="*/ 173 w 1088"/>
                <a:gd name="T77" fmla="*/ 587 h 686"/>
                <a:gd name="T78" fmla="*/ 15 w 1088"/>
                <a:gd name="T79" fmla="*/ 686 h 686"/>
                <a:gd name="T80" fmla="*/ 15 w 1088"/>
                <a:gd name="T81" fmla="*/ 686 h 686"/>
                <a:gd name="T82" fmla="*/ 105 w 1088"/>
                <a:gd name="T83" fmla="*/ 629 h 686"/>
                <a:gd name="T84" fmla="*/ 91 w 1088"/>
                <a:gd name="T85" fmla="*/ 607 h 686"/>
                <a:gd name="T86" fmla="*/ 0 w 1088"/>
                <a:gd name="T87" fmla="*/ 663 h 686"/>
                <a:gd name="T88" fmla="*/ 15 w 1088"/>
                <a:gd name="T89" fmla="*/ 686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8" h="686">
                  <a:moveTo>
                    <a:pt x="965" y="93"/>
                  </a:moveTo>
                  <a:lnTo>
                    <a:pt x="965" y="93"/>
                  </a:lnTo>
                  <a:lnTo>
                    <a:pt x="1028" y="53"/>
                  </a:lnTo>
                  <a:lnTo>
                    <a:pt x="1042" y="76"/>
                  </a:lnTo>
                  <a:lnTo>
                    <a:pt x="1088" y="0"/>
                  </a:lnTo>
                  <a:lnTo>
                    <a:pt x="999" y="8"/>
                  </a:lnTo>
                  <a:lnTo>
                    <a:pt x="1013" y="31"/>
                  </a:lnTo>
                  <a:lnTo>
                    <a:pt x="950" y="70"/>
                  </a:lnTo>
                  <a:lnTo>
                    <a:pt x="965" y="93"/>
                  </a:lnTo>
                  <a:close/>
                  <a:moveTo>
                    <a:pt x="806" y="191"/>
                  </a:moveTo>
                  <a:lnTo>
                    <a:pt x="806" y="191"/>
                  </a:lnTo>
                  <a:lnTo>
                    <a:pt x="897" y="135"/>
                  </a:lnTo>
                  <a:lnTo>
                    <a:pt x="883" y="112"/>
                  </a:lnTo>
                  <a:lnTo>
                    <a:pt x="792" y="169"/>
                  </a:lnTo>
                  <a:lnTo>
                    <a:pt x="806" y="191"/>
                  </a:lnTo>
                  <a:close/>
                  <a:moveTo>
                    <a:pt x="648" y="290"/>
                  </a:moveTo>
                  <a:lnTo>
                    <a:pt x="648" y="290"/>
                  </a:lnTo>
                  <a:lnTo>
                    <a:pt x="738" y="234"/>
                  </a:lnTo>
                  <a:lnTo>
                    <a:pt x="724" y="211"/>
                  </a:lnTo>
                  <a:lnTo>
                    <a:pt x="634" y="268"/>
                  </a:lnTo>
                  <a:lnTo>
                    <a:pt x="648" y="290"/>
                  </a:lnTo>
                  <a:close/>
                  <a:moveTo>
                    <a:pt x="490" y="389"/>
                  </a:moveTo>
                  <a:lnTo>
                    <a:pt x="490" y="389"/>
                  </a:lnTo>
                  <a:lnTo>
                    <a:pt x="580" y="333"/>
                  </a:lnTo>
                  <a:lnTo>
                    <a:pt x="566" y="310"/>
                  </a:lnTo>
                  <a:lnTo>
                    <a:pt x="475" y="367"/>
                  </a:lnTo>
                  <a:lnTo>
                    <a:pt x="490" y="389"/>
                  </a:lnTo>
                  <a:close/>
                  <a:moveTo>
                    <a:pt x="331" y="488"/>
                  </a:moveTo>
                  <a:lnTo>
                    <a:pt x="331" y="488"/>
                  </a:lnTo>
                  <a:lnTo>
                    <a:pt x="422" y="431"/>
                  </a:lnTo>
                  <a:lnTo>
                    <a:pt x="408" y="409"/>
                  </a:lnTo>
                  <a:lnTo>
                    <a:pt x="317" y="465"/>
                  </a:lnTo>
                  <a:lnTo>
                    <a:pt x="331" y="488"/>
                  </a:lnTo>
                  <a:close/>
                  <a:moveTo>
                    <a:pt x="173" y="587"/>
                  </a:moveTo>
                  <a:lnTo>
                    <a:pt x="173" y="587"/>
                  </a:lnTo>
                  <a:lnTo>
                    <a:pt x="263" y="530"/>
                  </a:lnTo>
                  <a:lnTo>
                    <a:pt x="249" y="508"/>
                  </a:lnTo>
                  <a:lnTo>
                    <a:pt x="159" y="564"/>
                  </a:lnTo>
                  <a:lnTo>
                    <a:pt x="173" y="587"/>
                  </a:lnTo>
                  <a:close/>
                  <a:moveTo>
                    <a:pt x="15" y="686"/>
                  </a:moveTo>
                  <a:lnTo>
                    <a:pt x="15" y="686"/>
                  </a:lnTo>
                  <a:lnTo>
                    <a:pt x="105" y="629"/>
                  </a:lnTo>
                  <a:lnTo>
                    <a:pt x="91" y="607"/>
                  </a:lnTo>
                  <a:lnTo>
                    <a:pt x="0" y="663"/>
                  </a:lnTo>
                  <a:lnTo>
                    <a:pt x="15" y="686"/>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8" name="Freeform 151"/>
            <p:cNvSpPr>
              <a:spLocks noEditPoints="1"/>
            </p:cNvSpPr>
            <p:nvPr/>
          </p:nvSpPr>
          <p:spPr bwMode="auto">
            <a:xfrm>
              <a:off x="1008448" y="2022484"/>
              <a:ext cx="326390" cy="285751"/>
            </a:xfrm>
            <a:custGeom>
              <a:avLst/>
              <a:gdLst>
                <a:gd name="T0" fmla="*/ 0 w 560"/>
                <a:gd name="T1" fmla="*/ 0 h 413"/>
                <a:gd name="T2" fmla="*/ 0 w 560"/>
                <a:gd name="T3" fmla="*/ 0 h 413"/>
                <a:gd name="T4" fmla="*/ 80 w 560"/>
                <a:gd name="T5" fmla="*/ 0 h 413"/>
                <a:gd name="T6" fmla="*/ 107 w 560"/>
                <a:gd name="T7" fmla="*/ 0 h 413"/>
                <a:gd name="T8" fmla="*/ 107 w 560"/>
                <a:gd name="T9" fmla="*/ 0 h 413"/>
                <a:gd name="T10" fmla="*/ 187 w 560"/>
                <a:gd name="T11" fmla="*/ 0 h 413"/>
                <a:gd name="T12" fmla="*/ 214 w 560"/>
                <a:gd name="T13" fmla="*/ 0 h 413"/>
                <a:gd name="T14" fmla="*/ 214 w 560"/>
                <a:gd name="T15" fmla="*/ 0 h 413"/>
                <a:gd name="T16" fmla="*/ 294 w 560"/>
                <a:gd name="T17" fmla="*/ 0 h 413"/>
                <a:gd name="T18" fmla="*/ 320 w 560"/>
                <a:gd name="T19" fmla="*/ 0 h 413"/>
                <a:gd name="T20" fmla="*/ 320 w 560"/>
                <a:gd name="T21" fmla="*/ 0 h 413"/>
                <a:gd name="T22" fmla="*/ 400 w 560"/>
                <a:gd name="T23" fmla="*/ 0 h 413"/>
                <a:gd name="T24" fmla="*/ 427 w 560"/>
                <a:gd name="T25" fmla="*/ 0 h 413"/>
                <a:gd name="T26" fmla="*/ 427 w 560"/>
                <a:gd name="T27" fmla="*/ 0 h 413"/>
                <a:gd name="T28" fmla="*/ 507 w 560"/>
                <a:gd name="T29" fmla="*/ 0 h 413"/>
                <a:gd name="T30" fmla="*/ 534 w 560"/>
                <a:gd name="T31" fmla="*/ 0 h 413"/>
                <a:gd name="T32" fmla="*/ 534 w 560"/>
                <a:gd name="T33" fmla="*/ 0 h 413"/>
                <a:gd name="T34" fmla="*/ 560 w 560"/>
                <a:gd name="T35" fmla="*/ 0 h 413"/>
                <a:gd name="T36" fmla="*/ 560 w 560"/>
                <a:gd name="T37" fmla="*/ 53 h 413"/>
                <a:gd name="T38" fmla="*/ 560 w 560"/>
                <a:gd name="T39" fmla="*/ 80 h 413"/>
                <a:gd name="T40" fmla="*/ 560 w 560"/>
                <a:gd name="T41" fmla="*/ 80 h 413"/>
                <a:gd name="T42" fmla="*/ 560 w 560"/>
                <a:gd name="T43" fmla="*/ 160 h 413"/>
                <a:gd name="T44" fmla="*/ 560 w 560"/>
                <a:gd name="T45" fmla="*/ 186 h 413"/>
                <a:gd name="T46" fmla="*/ 560 w 560"/>
                <a:gd name="T47" fmla="*/ 186 h 413"/>
                <a:gd name="T48" fmla="*/ 560 w 560"/>
                <a:gd name="T49" fmla="*/ 266 h 413"/>
                <a:gd name="T50" fmla="*/ 560 w 560"/>
                <a:gd name="T51" fmla="*/ 293 h 413"/>
                <a:gd name="T52" fmla="*/ 560 w 560"/>
                <a:gd name="T53" fmla="*/ 293 h 413"/>
                <a:gd name="T54" fmla="*/ 560 w 560"/>
                <a:gd name="T55" fmla="*/ 373 h 413"/>
                <a:gd name="T56" fmla="*/ 560 w 560"/>
                <a:gd name="T57" fmla="*/ 400 h 413"/>
                <a:gd name="T58" fmla="*/ 560 w 560"/>
                <a:gd name="T59" fmla="*/ 400 h 413"/>
                <a:gd name="T60" fmla="*/ 560 w 560"/>
                <a:gd name="T61" fmla="*/ 413 h 413"/>
                <a:gd name="T62" fmla="*/ 494 w 560"/>
                <a:gd name="T63" fmla="*/ 413 h 413"/>
                <a:gd name="T64" fmla="*/ 467 w 560"/>
                <a:gd name="T65" fmla="*/ 413 h 413"/>
                <a:gd name="T66" fmla="*/ 467 w 560"/>
                <a:gd name="T67" fmla="*/ 413 h 413"/>
                <a:gd name="T68" fmla="*/ 387 w 560"/>
                <a:gd name="T69" fmla="*/ 413 h 413"/>
                <a:gd name="T70" fmla="*/ 360 w 560"/>
                <a:gd name="T71" fmla="*/ 413 h 413"/>
                <a:gd name="T72" fmla="*/ 360 w 560"/>
                <a:gd name="T73" fmla="*/ 413 h 413"/>
                <a:gd name="T74" fmla="*/ 280 w 560"/>
                <a:gd name="T75" fmla="*/ 413 h 413"/>
                <a:gd name="T76" fmla="*/ 254 w 560"/>
                <a:gd name="T77" fmla="*/ 413 h 413"/>
                <a:gd name="T78" fmla="*/ 254 w 560"/>
                <a:gd name="T79" fmla="*/ 413 h 413"/>
                <a:gd name="T80" fmla="*/ 174 w 560"/>
                <a:gd name="T81" fmla="*/ 413 h 413"/>
                <a:gd name="T82" fmla="*/ 147 w 560"/>
                <a:gd name="T83" fmla="*/ 413 h 413"/>
                <a:gd name="T84" fmla="*/ 147 w 560"/>
                <a:gd name="T85" fmla="*/ 413 h 413"/>
                <a:gd name="T86" fmla="*/ 67 w 560"/>
                <a:gd name="T87" fmla="*/ 413 h 413"/>
                <a:gd name="T88" fmla="*/ 40 w 560"/>
                <a:gd name="T89" fmla="*/ 413 h 413"/>
                <a:gd name="T90" fmla="*/ 40 w 560"/>
                <a:gd name="T91" fmla="*/ 413 h 413"/>
                <a:gd name="T92" fmla="*/ 0 w 560"/>
                <a:gd name="T93" fmla="*/ 413 h 413"/>
                <a:gd name="T94" fmla="*/ 0 w 560"/>
                <a:gd name="T95" fmla="*/ 373 h 413"/>
                <a:gd name="T96" fmla="*/ 0 w 560"/>
                <a:gd name="T97" fmla="*/ 346 h 413"/>
                <a:gd name="T98" fmla="*/ 0 w 560"/>
                <a:gd name="T99" fmla="*/ 346 h 413"/>
                <a:gd name="T100" fmla="*/ 0 w 560"/>
                <a:gd name="T101" fmla="*/ 266 h 413"/>
                <a:gd name="T102" fmla="*/ 0 w 560"/>
                <a:gd name="T103" fmla="*/ 240 h 413"/>
                <a:gd name="T104" fmla="*/ 0 w 560"/>
                <a:gd name="T105" fmla="*/ 240 h 413"/>
                <a:gd name="T106" fmla="*/ 0 w 560"/>
                <a:gd name="T107" fmla="*/ 160 h 413"/>
                <a:gd name="T108" fmla="*/ 0 w 560"/>
                <a:gd name="T109" fmla="*/ 133 h 413"/>
                <a:gd name="T110" fmla="*/ 0 w 560"/>
                <a:gd name="T111" fmla="*/ 133 h 413"/>
                <a:gd name="T112" fmla="*/ 0 w 560"/>
                <a:gd name="T113" fmla="*/ 53 h 413"/>
                <a:gd name="T114" fmla="*/ 0 w 560"/>
                <a:gd name="T115" fmla="*/ 26 h 413"/>
                <a:gd name="T116" fmla="*/ 0 w 560"/>
                <a:gd name="T117" fmla="*/ 26 h 413"/>
                <a:gd name="T118" fmla="*/ 0 w 560"/>
                <a:gd name="T11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0" h="413">
                  <a:moveTo>
                    <a:pt x="0" y="0"/>
                  </a:moveTo>
                  <a:lnTo>
                    <a:pt x="0" y="0"/>
                  </a:lnTo>
                  <a:lnTo>
                    <a:pt x="80" y="0"/>
                  </a:lnTo>
                  <a:moveTo>
                    <a:pt x="107" y="0"/>
                  </a:moveTo>
                  <a:lnTo>
                    <a:pt x="107" y="0"/>
                  </a:lnTo>
                  <a:lnTo>
                    <a:pt x="187" y="0"/>
                  </a:lnTo>
                  <a:moveTo>
                    <a:pt x="214" y="0"/>
                  </a:moveTo>
                  <a:lnTo>
                    <a:pt x="214" y="0"/>
                  </a:lnTo>
                  <a:lnTo>
                    <a:pt x="294" y="0"/>
                  </a:lnTo>
                  <a:moveTo>
                    <a:pt x="320" y="0"/>
                  </a:moveTo>
                  <a:lnTo>
                    <a:pt x="320" y="0"/>
                  </a:lnTo>
                  <a:lnTo>
                    <a:pt x="400" y="0"/>
                  </a:lnTo>
                  <a:moveTo>
                    <a:pt x="427" y="0"/>
                  </a:moveTo>
                  <a:lnTo>
                    <a:pt x="427" y="0"/>
                  </a:lnTo>
                  <a:lnTo>
                    <a:pt x="507" y="0"/>
                  </a:lnTo>
                  <a:moveTo>
                    <a:pt x="534" y="0"/>
                  </a:moveTo>
                  <a:lnTo>
                    <a:pt x="534" y="0"/>
                  </a:lnTo>
                  <a:lnTo>
                    <a:pt x="560" y="0"/>
                  </a:lnTo>
                  <a:lnTo>
                    <a:pt x="560" y="53"/>
                  </a:lnTo>
                  <a:moveTo>
                    <a:pt x="560" y="80"/>
                  </a:moveTo>
                  <a:lnTo>
                    <a:pt x="560" y="80"/>
                  </a:lnTo>
                  <a:lnTo>
                    <a:pt x="560" y="160"/>
                  </a:lnTo>
                  <a:moveTo>
                    <a:pt x="560" y="186"/>
                  </a:moveTo>
                  <a:lnTo>
                    <a:pt x="560" y="186"/>
                  </a:lnTo>
                  <a:lnTo>
                    <a:pt x="560" y="266"/>
                  </a:lnTo>
                  <a:moveTo>
                    <a:pt x="560" y="293"/>
                  </a:moveTo>
                  <a:lnTo>
                    <a:pt x="560" y="293"/>
                  </a:lnTo>
                  <a:lnTo>
                    <a:pt x="560" y="373"/>
                  </a:lnTo>
                  <a:moveTo>
                    <a:pt x="560" y="400"/>
                  </a:moveTo>
                  <a:lnTo>
                    <a:pt x="560" y="400"/>
                  </a:lnTo>
                  <a:lnTo>
                    <a:pt x="560" y="413"/>
                  </a:lnTo>
                  <a:lnTo>
                    <a:pt x="494" y="413"/>
                  </a:lnTo>
                  <a:moveTo>
                    <a:pt x="467" y="413"/>
                  </a:moveTo>
                  <a:lnTo>
                    <a:pt x="467" y="413"/>
                  </a:lnTo>
                  <a:lnTo>
                    <a:pt x="387" y="413"/>
                  </a:lnTo>
                  <a:moveTo>
                    <a:pt x="360" y="413"/>
                  </a:moveTo>
                  <a:lnTo>
                    <a:pt x="360" y="413"/>
                  </a:lnTo>
                  <a:lnTo>
                    <a:pt x="280" y="413"/>
                  </a:lnTo>
                  <a:moveTo>
                    <a:pt x="254" y="413"/>
                  </a:moveTo>
                  <a:lnTo>
                    <a:pt x="254" y="413"/>
                  </a:lnTo>
                  <a:lnTo>
                    <a:pt x="174" y="413"/>
                  </a:lnTo>
                  <a:moveTo>
                    <a:pt x="147" y="413"/>
                  </a:moveTo>
                  <a:lnTo>
                    <a:pt x="147" y="413"/>
                  </a:lnTo>
                  <a:lnTo>
                    <a:pt x="67" y="413"/>
                  </a:lnTo>
                  <a:moveTo>
                    <a:pt x="40" y="413"/>
                  </a:moveTo>
                  <a:lnTo>
                    <a:pt x="40" y="413"/>
                  </a:lnTo>
                  <a:lnTo>
                    <a:pt x="0" y="413"/>
                  </a:lnTo>
                  <a:lnTo>
                    <a:pt x="0" y="373"/>
                  </a:lnTo>
                  <a:moveTo>
                    <a:pt x="0" y="346"/>
                  </a:moveTo>
                  <a:lnTo>
                    <a:pt x="0" y="346"/>
                  </a:lnTo>
                  <a:lnTo>
                    <a:pt x="0" y="266"/>
                  </a:lnTo>
                  <a:moveTo>
                    <a:pt x="0" y="240"/>
                  </a:moveTo>
                  <a:lnTo>
                    <a:pt x="0" y="240"/>
                  </a:lnTo>
                  <a:lnTo>
                    <a:pt x="0" y="160"/>
                  </a:lnTo>
                  <a:moveTo>
                    <a:pt x="0" y="133"/>
                  </a:moveTo>
                  <a:lnTo>
                    <a:pt x="0" y="133"/>
                  </a:lnTo>
                  <a:lnTo>
                    <a:pt x="0" y="53"/>
                  </a:lnTo>
                  <a:moveTo>
                    <a:pt x="0" y="26"/>
                  </a:moveTo>
                  <a:lnTo>
                    <a:pt x="0" y="26"/>
                  </a:lnTo>
                  <a:lnTo>
                    <a:pt x="0" y="0"/>
                  </a:lnTo>
                </a:path>
              </a:pathLst>
            </a:custGeom>
            <a:noFill/>
            <a:ln w="19050" cap="flat">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9" name="Freeform 152"/>
            <p:cNvSpPr>
              <a:spLocks noEditPoints="1"/>
            </p:cNvSpPr>
            <p:nvPr/>
          </p:nvSpPr>
          <p:spPr bwMode="auto">
            <a:xfrm>
              <a:off x="1322520" y="2308234"/>
              <a:ext cx="311550" cy="1856284"/>
            </a:xfrm>
            <a:custGeom>
              <a:avLst/>
              <a:gdLst>
                <a:gd name="T0" fmla="*/ 1070 w 1107"/>
                <a:gd name="T1" fmla="*/ 3194 h 3308"/>
                <a:gd name="T2" fmla="*/ 1107 w 1107"/>
                <a:gd name="T3" fmla="*/ 3220 h 3308"/>
                <a:gd name="T4" fmla="*/ 1031 w 1107"/>
                <a:gd name="T5" fmla="*/ 3244 h 3308"/>
                <a:gd name="T6" fmla="*/ 1045 w 1107"/>
                <a:gd name="T7" fmla="*/ 3202 h 3308"/>
                <a:gd name="T8" fmla="*/ 1012 w 1107"/>
                <a:gd name="T9" fmla="*/ 3016 h 3308"/>
                <a:gd name="T10" fmla="*/ 1045 w 1107"/>
                <a:gd name="T11" fmla="*/ 3118 h 3308"/>
                <a:gd name="T12" fmla="*/ 987 w 1107"/>
                <a:gd name="T13" fmla="*/ 3025 h 3308"/>
                <a:gd name="T14" fmla="*/ 954 w 1107"/>
                <a:gd name="T15" fmla="*/ 2839 h 3308"/>
                <a:gd name="T16" fmla="*/ 987 w 1107"/>
                <a:gd name="T17" fmla="*/ 2940 h 3308"/>
                <a:gd name="T18" fmla="*/ 929 w 1107"/>
                <a:gd name="T19" fmla="*/ 2847 h 3308"/>
                <a:gd name="T20" fmla="*/ 896 w 1107"/>
                <a:gd name="T21" fmla="*/ 2662 h 3308"/>
                <a:gd name="T22" fmla="*/ 929 w 1107"/>
                <a:gd name="T23" fmla="*/ 2763 h 3308"/>
                <a:gd name="T24" fmla="*/ 871 w 1107"/>
                <a:gd name="T25" fmla="*/ 2670 h 3308"/>
                <a:gd name="T26" fmla="*/ 838 w 1107"/>
                <a:gd name="T27" fmla="*/ 2484 h 3308"/>
                <a:gd name="T28" fmla="*/ 871 w 1107"/>
                <a:gd name="T29" fmla="*/ 2585 h 3308"/>
                <a:gd name="T30" fmla="*/ 813 w 1107"/>
                <a:gd name="T31" fmla="*/ 2492 h 3308"/>
                <a:gd name="T32" fmla="*/ 780 w 1107"/>
                <a:gd name="T33" fmla="*/ 2307 h 3308"/>
                <a:gd name="T34" fmla="*/ 813 w 1107"/>
                <a:gd name="T35" fmla="*/ 2408 h 3308"/>
                <a:gd name="T36" fmla="*/ 754 w 1107"/>
                <a:gd name="T37" fmla="*/ 2315 h 3308"/>
                <a:gd name="T38" fmla="*/ 722 w 1107"/>
                <a:gd name="T39" fmla="*/ 2129 h 3308"/>
                <a:gd name="T40" fmla="*/ 755 w 1107"/>
                <a:gd name="T41" fmla="*/ 2231 h 3308"/>
                <a:gd name="T42" fmla="*/ 696 w 1107"/>
                <a:gd name="T43" fmla="*/ 2138 h 3308"/>
                <a:gd name="T44" fmla="*/ 664 w 1107"/>
                <a:gd name="T45" fmla="*/ 1952 h 3308"/>
                <a:gd name="T46" fmla="*/ 697 w 1107"/>
                <a:gd name="T47" fmla="*/ 2053 h 3308"/>
                <a:gd name="T48" fmla="*/ 638 w 1107"/>
                <a:gd name="T49" fmla="*/ 1960 h 3308"/>
                <a:gd name="T50" fmla="*/ 606 w 1107"/>
                <a:gd name="T51" fmla="*/ 1774 h 3308"/>
                <a:gd name="T52" fmla="*/ 639 w 1107"/>
                <a:gd name="T53" fmla="*/ 1876 h 3308"/>
                <a:gd name="T54" fmla="*/ 580 w 1107"/>
                <a:gd name="T55" fmla="*/ 1783 h 3308"/>
                <a:gd name="T56" fmla="*/ 548 w 1107"/>
                <a:gd name="T57" fmla="*/ 1597 h 3308"/>
                <a:gd name="T58" fmla="*/ 581 w 1107"/>
                <a:gd name="T59" fmla="*/ 1698 h 3308"/>
                <a:gd name="T60" fmla="*/ 522 w 1107"/>
                <a:gd name="T61" fmla="*/ 1605 h 3308"/>
                <a:gd name="T62" fmla="*/ 490 w 1107"/>
                <a:gd name="T63" fmla="*/ 1420 h 3308"/>
                <a:gd name="T64" fmla="*/ 523 w 1107"/>
                <a:gd name="T65" fmla="*/ 1521 h 3308"/>
                <a:gd name="T66" fmla="*/ 464 w 1107"/>
                <a:gd name="T67" fmla="*/ 1428 h 3308"/>
                <a:gd name="T68" fmla="*/ 432 w 1107"/>
                <a:gd name="T69" fmla="*/ 1242 h 3308"/>
                <a:gd name="T70" fmla="*/ 465 w 1107"/>
                <a:gd name="T71" fmla="*/ 1344 h 3308"/>
                <a:gd name="T72" fmla="*/ 406 w 1107"/>
                <a:gd name="T73" fmla="*/ 1251 h 3308"/>
                <a:gd name="T74" fmla="*/ 373 w 1107"/>
                <a:gd name="T75" fmla="*/ 1065 h 3308"/>
                <a:gd name="T76" fmla="*/ 407 w 1107"/>
                <a:gd name="T77" fmla="*/ 1166 h 3308"/>
                <a:gd name="T78" fmla="*/ 348 w 1107"/>
                <a:gd name="T79" fmla="*/ 1073 h 3308"/>
                <a:gd name="T80" fmla="*/ 315 w 1107"/>
                <a:gd name="T81" fmla="*/ 887 h 3308"/>
                <a:gd name="T82" fmla="*/ 349 w 1107"/>
                <a:gd name="T83" fmla="*/ 989 h 3308"/>
                <a:gd name="T84" fmla="*/ 290 w 1107"/>
                <a:gd name="T85" fmla="*/ 896 h 3308"/>
                <a:gd name="T86" fmla="*/ 257 w 1107"/>
                <a:gd name="T87" fmla="*/ 710 h 3308"/>
                <a:gd name="T88" fmla="*/ 291 w 1107"/>
                <a:gd name="T89" fmla="*/ 811 h 3308"/>
                <a:gd name="T90" fmla="*/ 232 w 1107"/>
                <a:gd name="T91" fmla="*/ 718 h 3308"/>
                <a:gd name="T92" fmla="*/ 199 w 1107"/>
                <a:gd name="T93" fmla="*/ 533 h 3308"/>
                <a:gd name="T94" fmla="*/ 232 w 1107"/>
                <a:gd name="T95" fmla="*/ 634 h 3308"/>
                <a:gd name="T96" fmla="*/ 174 w 1107"/>
                <a:gd name="T97" fmla="*/ 541 h 3308"/>
                <a:gd name="T98" fmla="*/ 141 w 1107"/>
                <a:gd name="T99" fmla="*/ 355 h 3308"/>
                <a:gd name="T100" fmla="*/ 174 w 1107"/>
                <a:gd name="T101" fmla="*/ 457 h 3308"/>
                <a:gd name="T102" fmla="*/ 116 w 1107"/>
                <a:gd name="T103" fmla="*/ 363 h 3308"/>
                <a:gd name="T104" fmla="*/ 83 w 1107"/>
                <a:gd name="T105" fmla="*/ 178 h 3308"/>
                <a:gd name="T106" fmla="*/ 116 w 1107"/>
                <a:gd name="T107" fmla="*/ 279 h 3308"/>
                <a:gd name="T108" fmla="*/ 58 w 1107"/>
                <a:gd name="T109" fmla="*/ 186 h 3308"/>
                <a:gd name="T110" fmla="*/ 25 w 1107"/>
                <a:gd name="T111" fmla="*/ 0 h 3308"/>
                <a:gd name="T112" fmla="*/ 58 w 1107"/>
                <a:gd name="T113" fmla="*/ 102 h 3308"/>
                <a:gd name="T114" fmla="*/ 0 w 1107"/>
                <a:gd name="T115" fmla="*/ 9 h 3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7" h="3308">
                  <a:moveTo>
                    <a:pt x="1070" y="3194"/>
                  </a:moveTo>
                  <a:lnTo>
                    <a:pt x="1070" y="3194"/>
                  </a:lnTo>
                  <a:lnTo>
                    <a:pt x="1081" y="3228"/>
                  </a:lnTo>
                  <a:lnTo>
                    <a:pt x="1107" y="3220"/>
                  </a:lnTo>
                  <a:lnTo>
                    <a:pt x="1093" y="3308"/>
                  </a:lnTo>
                  <a:lnTo>
                    <a:pt x="1031" y="3244"/>
                  </a:lnTo>
                  <a:lnTo>
                    <a:pt x="1056" y="3236"/>
                  </a:lnTo>
                  <a:lnTo>
                    <a:pt x="1045" y="3202"/>
                  </a:lnTo>
                  <a:lnTo>
                    <a:pt x="1070" y="3194"/>
                  </a:lnTo>
                  <a:close/>
                  <a:moveTo>
                    <a:pt x="1012" y="3016"/>
                  </a:moveTo>
                  <a:lnTo>
                    <a:pt x="1012" y="3016"/>
                  </a:lnTo>
                  <a:lnTo>
                    <a:pt x="1045" y="3118"/>
                  </a:lnTo>
                  <a:lnTo>
                    <a:pt x="1020" y="3126"/>
                  </a:lnTo>
                  <a:lnTo>
                    <a:pt x="987" y="3025"/>
                  </a:lnTo>
                  <a:lnTo>
                    <a:pt x="1012" y="3016"/>
                  </a:lnTo>
                  <a:close/>
                  <a:moveTo>
                    <a:pt x="954" y="2839"/>
                  </a:moveTo>
                  <a:lnTo>
                    <a:pt x="954" y="2839"/>
                  </a:lnTo>
                  <a:lnTo>
                    <a:pt x="987" y="2940"/>
                  </a:lnTo>
                  <a:lnTo>
                    <a:pt x="962" y="2949"/>
                  </a:lnTo>
                  <a:lnTo>
                    <a:pt x="929" y="2847"/>
                  </a:lnTo>
                  <a:lnTo>
                    <a:pt x="954" y="2839"/>
                  </a:lnTo>
                  <a:close/>
                  <a:moveTo>
                    <a:pt x="896" y="2662"/>
                  </a:moveTo>
                  <a:lnTo>
                    <a:pt x="896" y="2662"/>
                  </a:lnTo>
                  <a:lnTo>
                    <a:pt x="929" y="2763"/>
                  </a:lnTo>
                  <a:lnTo>
                    <a:pt x="904" y="2771"/>
                  </a:lnTo>
                  <a:lnTo>
                    <a:pt x="871" y="2670"/>
                  </a:lnTo>
                  <a:lnTo>
                    <a:pt x="896" y="2662"/>
                  </a:lnTo>
                  <a:close/>
                  <a:moveTo>
                    <a:pt x="838" y="2484"/>
                  </a:moveTo>
                  <a:lnTo>
                    <a:pt x="838" y="2484"/>
                  </a:lnTo>
                  <a:lnTo>
                    <a:pt x="871" y="2585"/>
                  </a:lnTo>
                  <a:lnTo>
                    <a:pt x="846" y="2594"/>
                  </a:lnTo>
                  <a:lnTo>
                    <a:pt x="813" y="2492"/>
                  </a:lnTo>
                  <a:lnTo>
                    <a:pt x="838" y="2484"/>
                  </a:lnTo>
                  <a:close/>
                  <a:moveTo>
                    <a:pt x="780" y="2307"/>
                  </a:moveTo>
                  <a:lnTo>
                    <a:pt x="780" y="2307"/>
                  </a:lnTo>
                  <a:lnTo>
                    <a:pt x="813" y="2408"/>
                  </a:lnTo>
                  <a:lnTo>
                    <a:pt x="788" y="2416"/>
                  </a:lnTo>
                  <a:lnTo>
                    <a:pt x="754" y="2315"/>
                  </a:lnTo>
                  <a:lnTo>
                    <a:pt x="780" y="2307"/>
                  </a:lnTo>
                  <a:close/>
                  <a:moveTo>
                    <a:pt x="722" y="2129"/>
                  </a:moveTo>
                  <a:lnTo>
                    <a:pt x="722" y="2129"/>
                  </a:lnTo>
                  <a:lnTo>
                    <a:pt x="755" y="2231"/>
                  </a:lnTo>
                  <a:lnTo>
                    <a:pt x="730" y="2239"/>
                  </a:lnTo>
                  <a:lnTo>
                    <a:pt x="696" y="2138"/>
                  </a:lnTo>
                  <a:lnTo>
                    <a:pt x="722" y="2129"/>
                  </a:lnTo>
                  <a:close/>
                  <a:moveTo>
                    <a:pt x="664" y="1952"/>
                  </a:moveTo>
                  <a:lnTo>
                    <a:pt x="664" y="1952"/>
                  </a:lnTo>
                  <a:lnTo>
                    <a:pt x="697" y="2053"/>
                  </a:lnTo>
                  <a:lnTo>
                    <a:pt x="672" y="2062"/>
                  </a:lnTo>
                  <a:lnTo>
                    <a:pt x="638" y="1960"/>
                  </a:lnTo>
                  <a:lnTo>
                    <a:pt x="664" y="1952"/>
                  </a:lnTo>
                  <a:close/>
                  <a:moveTo>
                    <a:pt x="606" y="1774"/>
                  </a:moveTo>
                  <a:lnTo>
                    <a:pt x="606" y="1774"/>
                  </a:lnTo>
                  <a:lnTo>
                    <a:pt x="639" y="1876"/>
                  </a:lnTo>
                  <a:lnTo>
                    <a:pt x="613" y="1884"/>
                  </a:lnTo>
                  <a:lnTo>
                    <a:pt x="580" y="1783"/>
                  </a:lnTo>
                  <a:lnTo>
                    <a:pt x="606" y="1774"/>
                  </a:lnTo>
                  <a:close/>
                  <a:moveTo>
                    <a:pt x="548" y="1597"/>
                  </a:moveTo>
                  <a:lnTo>
                    <a:pt x="548" y="1597"/>
                  </a:lnTo>
                  <a:lnTo>
                    <a:pt x="581" y="1698"/>
                  </a:lnTo>
                  <a:lnTo>
                    <a:pt x="555" y="1707"/>
                  </a:lnTo>
                  <a:lnTo>
                    <a:pt x="522" y="1605"/>
                  </a:lnTo>
                  <a:lnTo>
                    <a:pt x="548" y="1597"/>
                  </a:lnTo>
                  <a:close/>
                  <a:moveTo>
                    <a:pt x="490" y="1420"/>
                  </a:moveTo>
                  <a:lnTo>
                    <a:pt x="490" y="1420"/>
                  </a:lnTo>
                  <a:lnTo>
                    <a:pt x="523" y="1521"/>
                  </a:lnTo>
                  <a:lnTo>
                    <a:pt x="497" y="1529"/>
                  </a:lnTo>
                  <a:lnTo>
                    <a:pt x="464" y="1428"/>
                  </a:lnTo>
                  <a:lnTo>
                    <a:pt x="490" y="1420"/>
                  </a:lnTo>
                  <a:close/>
                  <a:moveTo>
                    <a:pt x="432" y="1242"/>
                  </a:moveTo>
                  <a:lnTo>
                    <a:pt x="432" y="1242"/>
                  </a:lnTo>
                  <a:lnTo>
                    <a:pt x="465" y="1344"/>
                  </a:lnTo>
                  <a:lnTo>
                    <a:pt x="439" y="1352"/>
                  </a:lnTo>
                  <a:lnTo>
                    <a:pt x="406" y="1251"/>
                  </a:lnTo>
                  <a:lnTo>
                    <a:pt x="432" y="1242"/>
                  </a:lnTo>
                  <a:close/>
                  <a:moveTo>
                    <a:pt x="373" y="1065"/>
                  </a:moveTo>
                  <a:lnTo>
                    <a:pt x="373" y="1065"/>
                  </a:lnTo>
                  <a:lnTo>
                    <a:pt x="407" y="1166"/>
                  </a:lnTo>
                  <a:lnTo>
                    <a:pt x="381" y="1174"/>
                  </a:lnTo>
                  <a:lnTo>
                    <a:pt x="348" y="1073"/>
                  </a:lnTo>
                  <a:lnTo>
                    <a:pt x="373" y="1065"/>
                  </a:lnTo>
                  <a:close/>
                  <a:moveTo>
                    <a:pt x="315" y="887"/>
                  </a:moveTo>
                  <a:lnTo>
                    <a:pt x="315" y="887"/>
                  </a:lnTo>
                  <a:lnTo>
                    <a:pt x="349" y="989"/>
                  </a:lnTo>
                  <a:lnTo>
                    <a:pt x="323" y="997"/>
                  </a:lnTo>
                  <a:lnTo>
                    <a:pt x="290" y="896"/>
                  </a:lnTo>
                  <a:lnTo>
                    <a:pt x="315" y="887"/>
                  </a:lnTo>
                  <a:close/>
                  <a:moveTo>
                    <a:pt x="257" y="710"/>
                  </a:moveTo>
                  <a:lnTo>
                    <a:pt x="257" y="710"/>
                  </a:lnTo>
                  <a:lnTo>
                    <a:pt x="291" y="811"/>
                  </a:lnTo>
                  <a:lnTo>
                    <a:pt x="265" y="820"/>
                  </a:lnTo>
                  <a:lnTo>
                    <a:pt x="232" y="718"/>
                  </a:lnTo>
                  <a:lnTo>
                    <a:pt x="257" y="710"/>
                  </a:lnTo>
                  <a:close/>
                  <a:moveTo>
                    <a:pt x="199" y="533"/>
                  </a:moveTo>
                  <a:lnTo>
                    <a:pt x="199" y="533"/>
                  </a:lnTo>
                  <a:lnTo>
                    <a:pt x="232" y="634"/>
                  </a:lnTo>
                  <a:lnTo>
                    <a:pt x="207" y="642"/>
                  </a:lnTo>
                  <a:lnTo>
                    <a:pt x="174" y="541"/>
                  </a:lnTo>
                  <a:lnTo>
                    <a:pt x="199" y="533"/>
                  </a:lnTo>
                  <a:close/>
                  <a:moveTo>
                    <a:pt x="141" y="355"/>
                  </a:moveTo>
                  <a:lnTo>
                    <a:pt x="141" y="355"/>
                  </a:lnTo>
                  <a:lnTo>
                    <a:pt x="174" y="457"/>
                  </a:lnTo>
                  <a:lnTo>
                    <a:pt x="149" y="465"/>
                  </a:lnTo>
                  <a:lnTo>
                    <a:pt x="116" y="363"/>
                  </a:lnTo>
                  <a:lnTo>
                    <a:pt x="141" y="355"/>
                  </a:lnTo>
                  <a:close/>
                  <a:moveTo>
                    <a:pt x="83" y="178"/>
                  </a:moveTo>
                  <a:lnTo>
                    <a:pt x="83" y="178"/>
                  </a:lnTo>
                  <a:lnTo>
                    <a:pt x="116" y="279"/>
                  </a:lnTo>
                  <a:lnTo>
                    <a:pt x="91" y="287"/>
                  </a:lnTo>
                  <a:lnTo>
                    <a:pt x="58" y="186"/>
                  </a:lnTo>
                  <a:lnTo>
                    <a:pt x="83" y="178"/>
                  </a:lnTo>
                  <a:close/>
                  <a:moveTo>
                    <a:pt x="25" y="0"/>
                  </a:moveTo>
                  <a:lnTo>
                    <a:pt x="25" y="0"/>
                  </a:lnTo>
                  <a:lnTo>
                    <a:pt x="58" y="102"/>
                  </a:lnTo>
                  <a:lnTo>
                    <a:pt x="33" y="110"/>
                  </a:lnTo>
                  <a:lnTo>
                    <a:pt x="0" y="9"/>
                  </a:lnTo>
                  <a:lnTo>
                    <a:pt x="25" y="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32" name="Rectangle 165"/>
            <p:cNvSpPr>
              <a:spLocks noChangeArrowheads="1"/>
            </p:cNvSpPr>
            <p:nvPr/>
          </p:nvSpPr>
          <p:spPr bwMode="auto">
            <a:xfrm>
              <a:off x="689419" y="3324480"/>
              <a:ext cx="6556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rPr>
                <a:t>Optical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rPr>
                <a:t>Image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3" name="Picture 16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34069" y="1508590"/>
              <a:ext cx="3536951" cy="265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67"/>
            <p:cNvSpPr>
              <a:spLocks noChangeArrowheads="1"/>
            </p:cNvSpPr>
            <p:nvPr/>
          </p:nvSpPr>
          <p:spPr bwMode="auto">
            <a:xfrm>
              <a:off x="3887564" y="2995184"/>
              <a:ext cx="65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00"/>
                  </a:solidFill>
                  <a:effectLst/>
                </a:rPr>
                <a:t>LAGB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Freeform 171"/>
            <p:cNvSpPr>
              <a:spLocks/>
            </p:cNvSpPr>
            <p:nvPr/>
          </p:nvSpPr>
          <p:spPr bwMode="auto">
            <a:xfrm>
              <a:off x="2874249" y="2308234"/>
              <a:ext cx="303530" cy="204470"/>
            </a:xfrm>
            <a:custGeom>
              <a:avLst/>
              <a:gdLst>
                <a:gd name="T0" fmla="*/ 0 w 521"/>
                <a:gd name="T1" fmla="*/ 349 h 349"/>
                <a:gd name="T2" fmla="*/ 0 w 521"/>
                <a:gd name="T3" fmla="*/ 349 h 349"/>
                <a:gd name="T4" fmla="*/ 134 w 521"/>
                <a:gd name="T5" fmla="*/ 332 h 349"/>
                <a:gd name="T6" fmla="*/ 111 w 521"/>
                <a:gd name="T7" fmla="*/ 299 h 349"/>
                <a:gd name="T8" fmla="*/ 433 w 521"/>
                <a:gd name="T9" fmla="*/ 84 h 349"/>
                <a:gd name="T10" fmla="*/ 455 w 521"/>
                <a:gd name="T11" fmla="*/ 117 h 349"/>
                <a:gd name="T12" fmla="*/ 521 w 521"/>
                <a:gd name="T13" fmla="*/ 0 h 349"/>
                <a:gd name="T14" fmla="*/ 388 w 521"/>
                <a:gd name="T15" fmla="*/ 17 h 349"/>
                <a:gd name="T16" fmla="*/ 410 w 521"/>
                <a:gd name="T17" fmla="*/ 50 h 349"/>
                <a:gd name="T18" fmla="*/ 89 w 521"/>
                <a:gd name="T19" fmla="*/ 266 h 349"/>
                <a:gd name="T20" fmla="*/ 67 w 521"/>
                <a:gd name="T21" fmla="*/ 233 h 349"/>
                <a:gd name="T22" fmla="*/ 0 w 521"/>
                <a:gd name="T23"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1" h="349">
                  <a:moveTo>
                    <a:pt x="0" y="349"/>
                  </a:moveTo>
                  <a:lnTo>
                    <a:pt x="0" y="349"/>
                  </a:lnTo>
                  <a:lnTo>
                    <a:pt x="134" y="332"/>
                  </a:lnTo>
                  <a:lnTo>
                    <a:pt x="111" y="299"/>
                  </a:lnTo>
                  <a:lnTo>
                    <a:pt x="433" y="84"/>
                  </a:lnTo>
                  <a:lnTo>
                    <a:pt x="455" y="117"/>
                  </a:lnTo>
                  <a:lnTo>
                    <a:pt x="521" y="0"/>
                  </a:lnTo>
                  <a:lnTo>
                    <a:pt x="388" y="17"/>
                  </a:lnTo>
                  <a:lnTo>
                    <a:pt x="410" y="50"/>
                  </a:lnTo>
                  <a:lnTo>
                    <a:pt x="89" y="266"/>
                  </a:lnTo>
                  <a:lnTo>
                    <a:pt x="67" y="233"/>
                  </a:lnTo>
                  <a:lnTo>
                    <a:pt x="0" y="349"/>
                  </a:lnTo>
                  <a:close/>
                </a:path>
              </a:pathLst>
            </a:custGeom>
            <a:solidFill>
              <a:srgbClr val="1914F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39" name="Freeform 172"/>
            <p:cNvSpPr>
              <a:spLocks/>
            </p:cNvSpPr>
            <p:nvPr/>
          </p:nvSpPr>
          <p:spPr bwMode="auto">
            <a:xfrm>
              <a:off x="3199659" y="2016506"/>
              <a:ext cx="387350" cy="269240"/>
            </a:xfrm>
            <a:custGeom>
              <a:avLst/>
              <a:gdLst>
                <a:gd name="T0" fmla="*/ 0 w 663"/>
                <a:gd name="T1" fmla="*/ 461 h 461"/>
                <a:gd name="T2" fmla="*/ 0 w 663"/>
                <a:gd name="T3" fmla="*/ 461 h 461"/>
                <a:gd name="T4" fmla="*/ 133 w 663"/>
                <a:gd name="T5" fmla="*/ 442 h 461"/>
                <a:gd name="T6" fmla="*/ 110 w 663"/>
                <a:gd name="T7" fmla="*/ 409 h 461"/>
                <a:gd name="T8" fmla="*/ 576 w 663"/>
                <a:gd name="T9" fmla="*/ 85 h 461"/>
                <a:gd name="T10" fmla="*/ 599 w 663"/>
                <a:gd name="T11" fmla="*/ 118 h 461"/>
                <a:gd name="T12" fmla="*/ 663 w 663"/>
                <a:gd name="T13" fmla="*/ 0 h 461"/>
                <a:gd name="T14" fmla="*/ 530 w 663"/>
                <a:gd name="T15" fmla="*/ 19 h 461"/>
                <a:gd name="T16" fmla="*/ 553 w 663"/>
                <a:gd name="T17" fmla="*/ 52 h 461"/>
                <a:gd name="T18" fmla="*/ 87 w 663"/>
                <a:gd name="T19" fmla="*/ 376 h 461"/>
                <a:gd name="T20" fmla="*/ 64 w 663"/>
                <a:gd name="T21" fmla="*/ 343 h 461"/>
                <a:gd name="T22" fmla="*/ 0 w 663"/>
                <a:gd name="T23"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3" h="461">
                  <a:moveTo>
                    <a:pt x="0" y="461"/>
                  </a:moveTo>
                  <a:lnTo>
                    <a:pt x="0" y="461"/>
                  </a:lnTo>
                  <a:lnTo>
                    <a:pt x="133" y="442"/>
                  </a:lnTo>
                  <a:lnTo>
                    <a:pt x="110" y="409"/>
                  </a:lnTo>
                  <a:lnTo>
                    <a:pt x="576" y="85"/>
                  </a:lnTo>
                  <a:lnTo>
                    <a:pt x="599" y="118"/>
                  </a:lnTo>
                  <a:lnTo>
                    <a:pt x="663" y="0"/>
                  </a:lnTo>
                  <a:lnTo>
                    <a:pt x="530" y="19"/>
                  </a:lnTo>
                  <a:lnTo>
                    <a:pt x="553" y="52"/>
                  </a:lnTo>
                  <a:lnTo>
                    <a:pt x="87" y="376"/>
                  </a:lnTo>
                  <a:lnTo>
                    <a:pt x="64" y="343"/>
                  </a:lnTo>
                  <a:lnTo>
                    <a:pt x="0" y="461"/>
                  </a:lnTo>
                  <a:close/>
                </a:path>
              </a:pathLst>
            </a:custGeom>
            <a:solidFill>
              <a:srgbClr val="1914F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40" name="Freeform 173"/>
            <p:cNvSpPr>
              <a:spLocks/>
            </p:cNvSpPr>
            <p:nvPr/>
          </p:nvSpPr>
          <p:spPr bwMode="auto">
            <a:xfrm>
              <a:off x="4121245" y="3259344"/>
              <a:ext cx="139700" cy="455930"/>
            </a:xfrm>
            <a:custGeom>
              <a:avLst/>
              <a:gdLst>
                <a:gd name="T0" fmla="*/ 39 w 238"/>
                <a:gd name="T1" fmla="*/ 0 h 782"/>
                <a:gd name="T2" fmla="*/ 39 w 238"/>
                <a:gd name="T3" fmla="*/ 0 h 782"/>
                <a:gd name="T4" fmla="*/ 200 w 238"/>
                <a:gd name="T5" fmla="*/ 661 h 782"/>
                <a:gd name="T6" fmla="*/ 238 w 238"/>
                <a:gd name="T7" fmla="*/ 651 h 782"/>
                <a:gd name="T8" fmla="*/ 208 w 238"/>
                <a:gd name="T9" fmla="*/ 782 h 782"/>
                <a:gd name="T10" fmla="*/ 122 w 238"/>
                <a:gd name="T11" fmla="*/ 679 h 782"/>
                <a:gd name="T12" fmla="*/ 161 w 238"/>
                <a:gd name="T13" fmla="*/ 670 h 782"/>
                <a:gd name="T14" fmla="*/ 0 w 238"/>
                <a:gd name="T15" fmla="*/ 9 h 782"/>
                <a:gd name="T16" fmla="*/ 39 w 238"/>
                <a:gd name="T1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782">
                  <a:moveTo>
                    <a:pt x="39" y="0"/>
                  </a:moveTo>
                  <a:lnTo>
                    <a:pt x="39" y="0"/>
                  </a:lnTo>
                  <a:lnTo>
                    <a:pt x="200" y="661"/>
                  </a:lnTo>
                  <a:lnTo>
                    <a:pt x="238" y="651"/>
                  </a:lnTo>
                  <a:lnTo>
                    <a:pt x="208" y="782"/>
                  </a:lnTo>
                  <a:lnTo>
                    <a:pt x="122" y="679"/>
                  </a:lnTo>
                  <a:lnTo>
                    <a:pt x="161" y="670"/>
                  </a:lnTo>
                  <a:lnTo>
                    <a:pt x="0" y="9"/>
                  </a:lnTo>
                  <a:lnTo>
                    <a:pt x="39" y="0"/>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41" name="Freeform 174"/>
            <p:cNvSpPr>
              <a:spLocks/>
            </p:cNvSpPr>
            <p:nvPr/>
          </p:nvSpPr>
          <p:spPr bwMode="auto">
            <a:xfrm>
              <a:off x="3542124" y="2755154"/>
              <a:ext cx="400050" cy="222250"/>
            </a:xfrm>
            <a:custGeom>
              <a:avLst/>
              <a:gdLst>
                <a:gd name="T0" fmla="*/ 669 w 687"/>
                <a:gd name="T1" fmla="*/ 381 h 381"/>
                <a:gd name="T2" fmla="*/ 669 w 687"/>
                <a:gd name="T3" fmla="*/ 381 h 381"/>
                <a:gd name="T4" fmla="*/ 96 w 687"/>
                <a:gd name="T5" fmla="*/ 74 h 381"/>
                <a:gd name="T6" fmla="*/ 78 w 687"/>
                <a:gd name="T7" fmla="*/ 109 h 381"/>
                <a:gd name="T8" fmla="*/ 0 w 687"/>
                <a:gd name="T9" fmla="*/ 0 h 381"/>
                <a:gd name="T10" fmla="*/ 134 w 687"/>
                <a:gd name="T11" fmla="*/ 4 h 381"/>
                <a:gd name="T12" fmla="*/ 115 w 687"/>
                <a:gd name="T13" fmla="*/ 39 h 381"/>
                <a:gd name="T14" fmla="*/ 687 w 687"/>
                <a:gd name="T15" fmla="*/ 346 h 381"/>
                <a:gd name="T16" fmla="*/ 669 w 687"/>
                <a:gd name="T17"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7" h="381">
                  <a:moveTo>
                    <a:pt x="669" y="381"/>
                  </a:moveTo>
                  <a:lnTo>
                    <a:pt x="669" y="381"/>
                  </a:lnTo>
                  <a:lnTo>
                    <a:pt x="96" y="74"/>
                  </a:lnTo>
                  <a:lnTo>
                    <a:pt x="78" y="109"/>
                  </a:lnTo>
                  <a:lnTo>
                    <a:pt x="0" y="0"/>
                  </a:lnTo>
                  <a:lnTo>
                    <a:pt x="134" y="4"/>
                  </a:lnTo>
                  <a:lnTo>
                    <a:pt x="115" y="39"/>
                  </a:lnTo>
                  <a:lnTo>
                    <a:pt x="687" y="346"/>
                  </a:lnTo>
                  <a:lnTo>
                    <a:pt x="669" y="381"/>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44" name="Rectangle 177"/>
            <p:cNvSpPr>
              <a:spLocks noChangeArrowheads="1"/>
            </p:cNvSpPr>
            <p:nvPr/>
          </p:nvSpPr>
          <p:spPr bwMode="auto">
            <a:xfrm>
              <a:off x="2102911" y="2926651"/>
              <a:ext cx="60272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800" b="1" i="0" u="none" strike="noStrike" cap="none" normalizeH="0" baseline="0" dirty="0" err="1" smtClean="0">
                  <a:ln>
                    <a:noFill/>
                  </a:ln>
                  <a:solidFill>
                    <a:schemeClr val="bg1"/>
                  </a:solidFill>
                  <a:effectLst/>
                </a:rPr>
                <a:t>NbH</a:t>
              </a:r>
              <a:r>
                <a:rPr kumimoji="0" lang="en-US" altLang="en-US" sz="1800" b="1" i="0" u="none" strike="noStrike" cap="none" normalizeH="0" baseline="-25000" dirty="0" err="1" smtClean="0">
                  <a:ln>
                    <a:noFill/>
                  </a:ln>
                  <a:solidFill>
                    <a:schemeClr val="bg1"/>
                  </a:solidFill>
                  <a:effectLst/>
                </a:rPr>
                <a:t>x</a:t>
              </a:r>
              <a:endParaRPr kumimoji="0" lang="en-US" altLang="en-US" sz="1800" b="1" i="0" u="none" strike="noStrike" cap="none" normalizeH="0" baseline="-25000" dirty="0" smtClean="0">
                <a:ln>
                  <a:noFill/>
                </a:ln>
                <a:solidFill>
                  <a:schemeClr val="bg1"/>
                </a:solidFill>
                <a:effectLst/>
              </a:endParaRPr>
            </a:p>
            <a:p>
              <a:r>
                <a:rPr lang="en-US" altLang="en-US" b="1" dirty="0" smtClean="0">
                  <a:solidFill>
                    <a:schemeClr val="bg1"/>
                  </a:solidFill>
                </a:rPr>
                <a:t>scars</a:t>
              </a:r>
              <a:endParaRPr lang="en-US" altLang="en-US"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25000" dirty="0">
                <a:ln>
                  <a:noFill/>
                </a:ln>
                <a:solidFill>
                  <a:schemeClr val="bg1"/>
                </a:solidFill>
                <a:effectLst/>
              </a:endParaRPr>
            </a:p>
          </p:txBody>
        </p:sp>
        <p:sp>
          <p:nvSpPr>
            <p:cNvPr id="46" name="Rectangle 179"/>
            <p:cNvSpPr>
              <a:spLocks noChangeArrowheads="1"/>
            </p:cNvSpPr>
            <p:nvPr/>
          </p:nvSpPr>
          <p:spPr bwMode="auto">
            <a:xfrm>
              <a:off x="2166199" y="317056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Freeform 147"/>
            <p:cNvSpPr>
              <a:spLocks/>
            </p:cNvSpPr>
            <p:nvPr/>
          </p:nvSpPr>
          <p:spPr bwMode="auto">
            <a:xfrm>
              <a:off x="2992141" y="4650429"/>
              <a:ext cx="415290" cy="786130"/>
            </a:xfrm>
            <a:custGeom>
              <a:avLst/>
              <a:gdLst>
                <a:gd name="T0" fmla="*/ 0 w 711"/>
                <a:gd name="T1" fmla="*/ 0 h 1347"/>
                <a:gd name="T2" fmla="*/ 0 w 711"/>
                <a:gd name="T3" fmla="*/ 0 h 1347"/>
                <a:gd name="T4" fmla="*/ 711 w 711"/>
                <a:gd name="T5" fmla="*/ 1347 h 1347"/>
              </a:gdLst>
              <a:ahLst/>
              <a:cxnLst>
                <a:cxn ang="0">
                  <a:pos x="T0" y="T1"/>
                </a:cxn>
                <a:cxn ang="0">
                  <a:pos x="T2" y="T3"/>
                </a:cxn>
                <a:cxn ang="0">
                  <a:pos x="T4" y="T5"/>
                </a:cxn>
              </a:cxnLst>
              <a:rect l="0" t="0" r="r" b="b"/>
              <a:pathLst>
                <a:path w="711" h="1347">
                  <a:moveTo>
                    <a:pt x="0" y="0"/>
                  </a:moveTo>
                  <a:lnTo>
                    <a:pt x="0" y="0"/>
                  </a:lnTo>
                  <a:lnTo>
                    <a:pt x="711" y="1347"/>
                  </a:lnTo>
                </a:path>
              </a:pathLst>
            </a:custGeom>
            <a:noFill/>
            <a:ln w="952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52" name="Freeform 148"/>
            <p:cNvSpPr>
              <a:spLocks/>
            </p:cNvSpPr>
            <p:nvPr/>
          </p:nvSpPr>
          <p:spPr bwMode="auto">
            <a:xfrm>
              <a:off x="3537165" y="5456564"/>
              <a:ext cx="497840" cy="55880"/>
            </a:xfrm>
            <a:custGeom>
              <a:avLst/>
              <a:gdLst>
                <a:gd name="T0" fmla="*/ 0 w 852"/>
                <a:gd name="T1" fmla="*/ 95 h 95"/>
                <a:gd name="T2" fmla="*/ 0 w 852"/>
                <a:gd name="T3" fmla="*/ 95 h 95"/>
                <a:gd name="T4" fmla="*/ 852 w 852"/>
                <a:gd name="T5" fmla="*/ 0 h 95"/>
              </a:gdLst>
              <a:ahLst/>
              <a:cxnLst>
                <a:cxn ang="0">
                  <a:pos x="T0" y="T1"/>
                </a:cxn>
                <a:cxn ang="0">
                  <a:pos x="T2" y="T3"/>
                </a:cxn>
                <a:cxn ang="0">
                  <a:pos x="T4" y="T5"/>
                </a:cxn>
              </a:cxnLst>
              <a:rect l="0" t="0" r="r" b="b"/>
              <a:pathLst>
                <a:path w="852" h="95">
                  <a:moveTo>
                    <a:pt x="0" y="95"/>
                  </a:moveTo>
                  <a:lnTo>
                    <a:pt x="0" y="95"/>
                  </a:lnTo>
                  <a:lnTo>
                    <a:pt x="852" y="0"/>
                  </a:lnTo>
                </a:path>
              </a:pathLst>
            </a:custGeom>
            <a:noFill/>
            <a:ln w="952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53" name="Picture 52"/>
            <p:cNvPicPr>
              <a:picLocks noChangeAspect="1"/>
            </p:cNvPicPr>
            <p:nvPr/>
          </p:nvPicPr>
          <p:blipFill rotWithShape="1">
            <a:blip r:embed="rId7"/>
            <a:srcRect t="72631" r="64456" b="13564"/>
            <a:stretch/>
          </p:blipFill>
          <p:spPr>
            <a:xfrm>
              <a:off x="4316310" y="4327433"/>
              <a:ext cx="834196" cy="312421"/>
            </a:xfrm>
            <a:prstGeom prst="rect">
              <a:avLst/>
            </a:prstGeom>
          </p:spPr>
        </p:pic>
      </p:grpSp>
      <p:sp>
        <p:nvSpPr>
          <p:cNvPr id="200" name="Title 1"/>
          <p:cNvSpPr>
            <a:spLocks noGrp="1"/>
          </p:cNvSpPr>
          <p:nvPr>
            <p:ph type="title"/>
          </p:nvPr>
        </p:nvSpPr>
        <p:spPr>
          <a:xfrm>
            <a:off x="0" y="22239"/>
            <a:ext cx="9144000" cy="883200"/>
          </a:xfrm>
        </p:spPr>
        <p:txBody>
          <a:bodyPr>
            <a:noAutofit/>
          </a:bodyPr>
          <a:lstStyle/>
          <a:p>
            <a:r>
              <a:rPr lang="en-US" sz="2400" b="1" dirty="0" smtClean="0">
                <a:latin typeface="Arial" panose="020B0604020202020204" pitchFamily="34" charset="0"/>
                <a:cs typeface="Arial" panose="020B0604020202020204" pitchFamily="34" charset="0"/>
              </a:rPr>
              <a:t>Example 3: Strain characterization with EBSD</a:t>
            </a: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1800" b="1" i="1" dirty="0" smtClean="0">
                <a:latin typeface="Arial" panose="020B0604020202020204" pitchFamily="34" charset="0"/>
                <a:cs typeface="Arial" panose="020B0604020202020204" pitchFamily="34" charset="0"/>
              </a:rPr>
              <a:t> Hydride scars with up to 10</a:t>
            </a:r>
            <a:r>
              <a:rPr lang="en-US" sz="1800" b="1" i="1" baseline="30000" dirty="0" smtClean="0">
                <a:latin typeface="Arial" panose="020B0604020202020204" pitchFamily="34" charset="0"/>
                <a:cs typeface="Arial" panose="020B0604020202020204" pitchFamily="34" charset="0"/>
              </a:rPr>
              <a:t> </a:t>
            </a:r>
            <a:r>
              <a:rPr lang="en-US" sz="1800" b="1" i="1" dirty="0" smtClean="0">
                <a:latin typeface="Arial" panose="020B0604020202020204" pitchFamily="34" charset="0"/>
                <a:cs typeface="Arial" panose="020B0604020202020204" pitchFamily="34" charset="0"/>
              </a:rPr>
              <a:t>° orientation gradients and high dislocation density </a:t>
            </a:r>
            <a:endParaRPr lang="en-US" sz="1800" b="1" i="1" baseline="30000" dirty="0">
              <a:latin typeface="Arial" panose="020B0604020202020204" pitchFamily="34" charset="0"/>
              <a:cs typeface="Arial" panose="020B0604020202020204" pitchFamily="34" charset="0"/>
            </a:endParaRPr>
          </a:p>
        </p:txBody>
      </p:sp>
      <p:sp>
        <p:nvSpPr>
          <p:cNvPr id="7" name="Freeform 6"/>
          <p:cNvSpPr/>
          <p:nvPr/>
        </p:nvSpPr>
        <p:spPr>
          <a:xfrm>
            <a:off x="2100441" y="5608830"/>
            <a:ext cx="1603069" cy="602680"/>
          </a:xfrm>
          <a:custGeom>
            <a:avLst/>
            <a:gdLst>
              <a:gd name="connsiteX0" fmla="*/ 0 w 1603216"/>
              <a:gd name="connsiteY0" fmla="*/ 600673 h 617213"/>
              <a:gd name="connsiteX1" fmla="*/ 524154 w 1603216"/>
              <a:gd name="connsiteY1" fmla="*/ 577717 h 617213"/>
              <a:gd name="connsiteX2" fmla="*/ 1434728 w 1603216"/>
              <a:gd name="connsiteY2" fmla="*/ 256338 h 617213"/>
              <a:gd name="connsiteX3" fmla="*/ 1603069 w 1603216"/>
              <a:gd name="connsiteY3" fmla="*/ 0 h 617213"/>
              <a:gd name="connsiteX0" fmla="*/ 0 w 1603069"/>
              <a:gd name="connsiteY0" fmla="*/ 600673 h 602680"/>
              <a:gd name="connsiteX1" fmla="*/ 956485 w 1603069"/>
              <a:gd name="connsiteY1" fmla="*/ 462939 h 602680"/>
              <a:gd name="connsiteX2" fmla="*/ 1434728 w 1603069"/>
              <a:gd name="connsiteY2" fmla="*/ 256338 h 602680"/>
              <a:gd name="connsiteX3" fmla="*/ 1603069 w 1603069"/>
              <a:gd name="connsiteY3" fmla="*/ 0 h 602680"/>
            </a:gdLst>
            <a:ahLst/>
            <a:cxnLst>
              <a:cxn ang="0">
                <a:pos x="connsiteX0" y="connsiteY0"/>
              </a:cxn>
              <a:cxn ang="0">
                <a:pos x="connsiteX1" y="connsiteY1"/>
              </a:cxn>
              <a:cxn ang="0">
                <a:pos x="connsiteX2" y="connsiteY2"/>
              </a:cxn>
              <a:cxn ang="0">
                <a:pos x="connsiteX3" y="connsiteY3"/>
              </a:cxn>
            </a:cxnLst>
            <a:rect l="l" t="t" r="r" b="b"/>
            <a:pathLst>
              <a:path w="1603069" h="602680">
                <a:moveTo>
                  <a:pt x="0" y="600673"/>
                </a:moveTo>
                <a:cubicBezTo>
                  <a:pt x="142516" y="617889"/>
                  <a:pt x="717364" y="520328"/>
                  <a:pt x="956485" y="462939"/>
                </a:cubicBezTo>
                <a:cubicBezTo>
                  <a:pt x="1195606" y="405550"/>
                  <a:pt x="1326964" y="333494"/>
                  <a:pt x="1434728" y="256338"/>
                </a:cubicBezTo>
                <a:cubicBezTo>
                  <a:pt x="1542492" y="179182"/>
                  <a:pt x="1603069" y="0"/>
                  <a:pt x="1603069" y="0"/>
                </a:cubicBez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1" name="Freeform 200"/>
          <p:cNvSpPr/>
          <p:nvPr/>
        </p:nvSpPr>
        <p:spPr>
          <a:xfrm>
            <a:off x="2066581" y="4801673"/>
            <a:ext cx="976448" cy="202520"/>
          </a:xfrm>
          <a:custGeom>
            <a:avLst/>
            <a:gdLst>
              <a:gd name="connsiteX0" fmla="*/ 0 w 1603216"/>
              <a:gd name="connsiteY0" fmla="*/ 600673 h 617213"/>
              <a:gd name="connsiteX1" fmla="*/ 524154 w 1603216"/>
              <a:gd name="connsiteY1" fmla="*/ 577717 h 617213"/>
              <a:gd name="connsiteX2" fmla="*/ 1434728 w 1603216"/>
              <a:gd name="connsiteY2" fmla="*/ 256338 h 617213"/>
              <a:gd name="connsiteX3" fmla="*/ 1603069 w 1603216"/>
              <a:gd name="connsiteY3" fmla="*/ 0 h 617213"/>
              <a:gd name="connsiteX0" fmla="*/ 0 w 1603069"/>
              <a:gd name="connsiteY0" fmla="*/ 600673 h 602680"/>
              <a:gd name="connsiteX1" fmla="*/ 956485 w 1603069"/>
              <a:gd name="connsiteY1" fmla="*/ 462939 h 602680"/>
              <a:gd name="connsiteX2" fmla="*/ 1434728 w 1603069"/>
              <a:gd name="connsiteY2" fmla="*/ 256338 h 602680"/>
              <a:gd name="connsiteX3" fmla="*/ 1603069 w 1603069"/>
              <a:gd name="connsiteY3" fmla="*/ 0 h 602680"/>
              <a:gd name="connsiteX0" fmla="*/ 0 w 1603069"/>
              <a:gd name="connsiteY0" fmla="*/ 600673 h 600673"/>
              <a:gd name="connsiteX1" fmla="*/ 1434728 w 1603069"/>
              <a:gd name="connsiteY1" fmla="*/ 256338 h 600673"/>
              <a:gd name="connsiteX2" fmla="*/ 1603069 w 1603069"/>
              <a:gd name="connsiteY2" fmla="*/ 0 h 600673"/>
              <a:gd name="connsiteX0" fmla="*/ 0 w 1603069"/>
              <a:gd name="connsiteY0" fmla="*/ 600673 h 740504"/>
              <a:gd name="connsiteX1" fmla="*/ 661888 w 1603069"/>
              <a:gd name="connsiteY1" fmla="*/ 719277 h 740504"/>
              <a:gd name="connsiteX2" fmla="*/ 1603069 w 1603069"/>
              <a:gd name="connsiteY2" fmla="*/ 0 h 740504"/>
              <a:gd name="connsiteX0" fmla="*/ 0 w 1113348"/>
              <a:gd name="connsiteY0" fmla="*/ 145386 h 265909"/>
              <a:gd name="connsiteX1" fmla="*/ 661888 w 1113348"/>
              <a:gd name="connsiteY1" fmla="*/ 263990 h 265909"/>
              <a:gd name="connsiteX2" fmla="*/ 1113348 w 1113348"/>
              <a:gd name="connsiteY2" fmla="*/ 0 h 265909"/>
              <a:gd name="connsiteX0" fmla="*/ 0 w 1028703"/>
              <a:gd name="connsiteY0" fmla="*/ 16965 h 137235"/>
              <a:gd name="connsiteX1" fmla="*/ 661888 w 1028703"/>
              <a:gd name="connsiteY1" fmla="*/ 135569 h 137235"/>
              <a:gd name="connsiteX2" fmla="*/ 1028703 w 1028703"/>
              <a:gd name="connsiteY2" fmla="*/ 89701 h 137235"/>
              <a:gd name="connsiteX0" fmla="*/ 0 w 1028703"/>
              <a:gd name="connsiteY0" fmla="*/ 0 h 120270"/>
              <a:gd name="connsiteX1" fmla="*/ 661888 w 1028703"/>
              <a:gd name="connsiteY1" fmla="*/ 118604 h 120270"/>
              <a:gd name="connsiteX2" fmla="*/ 1028703 w 1028703"/>
              <a:gd name="connsiteY2" fmla="*/ 72736 h 120270"/>
            </a:gdLst>
            <a:ahLst/>
            <a:cxnLst>
              <a:cxn ang="0">
                <a:pos x="connsiteX0" y="connsiteY0"/>
              </a:cxn>
              <a:cxn ang="0">
                <a:pos x="connsiteX1" y="connsiteY1"/>
              </a:cxn>
              <a:cxn ang="0">
                <a:pos x="connsiteX2" y="connsiteY2"/>
              </a:cxn>
            </a:cxnLst>
            <a:rect l="l" t="t" r="r" b="b"/>
            <a:pathLst>
              <a:path w="1028703" h="120270">
                <a:moveTo>
                  <a:pt x="0" y="0"/>
                </a:moveTo>
                <a:cubicBezTo>
                  <a:pt x="327118" y="80495"/>
                  <a:pt x="490438" y="106481"/>
                  <a:pt x="661888" y="118604"/>
                </a:cubicBezTo>
                <a:cubicBezTo>
                  <a:pt x="833338" y="130727"/>
                  <a:pt x="1028703" y="72736"/>
                  <a:pt x="1028703" y="72736"/>
                </a:cubicBez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128" name="Group 127"/>
          <p:cNvGrpSpPr/>
          <p:nvPr/>
        </p:nvGrpSpPr>
        <p:grpSpPr>
          <a:xfrm>
            <a:off x="4264511" y="932131"/>
            <a:ext cx="4880157" cy="3335069"/>
            <a:chOff x="4264511" y="855931"/>
            <a:chExt cx="4880157" cy="3335069"/>
          </a:xfrm>
        </p:grpSpPr>
        <p:pic>
          <p:nvPicPr>
            <p:cNvPr id="130" name="Picture 129"/>
            <p:cNvPicPr>
              <a:picLocks noChangeAspect="1"/>
            </p:cNvPicPr>
            <p:nvPr/>
          </p:nvPicPr>
          <p:blipFill rotWithShape="1">
            <a:blip r:embed="rId8"/>
            <a:srcRect t="76378" r="67877" b="9891"/>
            <a:stretch/>
          </p:blipFill>
          <p:spPr>
            <a:xfrm>
              <a:off x="7010400" y="3726822"/>
              <a:ext cx="1053568" cy="464178"/>
            </a:xfrm>
            <a:prstGeom prst="rect">
              <a:avLst/>
            </a:prstGeom>
          </p:spPr>
        </p:pic>
        <p:sp>
          <p:nvSpPr>
            <p:cNvPr id="169" name="Rectangle 168"/>
            <p:cNvSpPr/>
            <p:nvPr/>
          </p:nvSpPr>
          <p:spPr>
            <a:xfrm>
              <a:off x="7006743" y="905206"/>
              <a:ext cx="2137257" cy="305694"/>
            </a:xfrm>
            <a:prstGeom prst="rect">
              <a:avLst/>
            </a:prstGeom>
            <a:solidFill>
              <a:srgbClr val="001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0" name="Picture 169"/>
            <p:cNvPicPr>
              <a:picLocks noChangeAspect="1"/>
            </p:cNvPicPr>
            <p:nvPr/>
          </p:nvPicPr>
          <p:blipFill>
            <a:blip r:embed="rId9"/>
            <a:stretch>
              <a:fillRect/>
            </a:stretch>
          </p:blipFill>
          <p:spPr>
            <a:xfrm>
              <a:off x="5909596" y="1221355"/>
              <a:ext cx="1560443" cy="2552541"/>
            </a:xfrm>
            <a:prstGeom prst="rect">
              <a:avLst/>
            </a:prstGeom>
          </p:spPr>
        </p:pic>
        <p:sp>
          <p:nvSpPr>
            <p:cNvPr id="172" name="TextBox 171"/>
            <p:cNvSpPr txBox="1"/>
            <p:nvPr/>
          </p:nvSpPr>
          <p:spPr>
            <a:xfrm>
              <a:off x="6284541" y="3773895"/>
              <a:ext cx="797060" cy="338554"/>
            </a:xfrm>
            <a:prstGeom prst="rect">
              <a:avLst/>
            </a:prstGeom>
            <a:solidFill>
              <a:schemeClr val="bg1"/>
            </a:solidFill>
          </p:spPr>
          <p:txBody>
            <a:bodyPr wrap="square" rtlCol="0">
              <a:spAutoFit/>
            </a:bodyPr>
            <a:lstStyle/>
            <a:p>
              <a:r>
                <a:rPr lang="en-US" sz="1600" b="1" dirty="0">
                  <a:latin typeface="Arial" panose="020B0604020202020204" pitchFamily="34" charset="0"/>
                </a:rPr>
                <a:t>GROD</a:t>
              </a:r>
            </a:p>
          </p:txBody>
        </p:sp>
        <p:pic>
          <p:nvPicPr>
            <p:cNvPr id="173" name="Picture 172"/>
            <p:cNvPicPr>
              <a:picLocks noChangeAspect="1"/>
            </p:cNvPicPr>
            <p:nvPr/>
          </p:nvPicPr>
          <p:blipFill>
            <a:blip r:embed="rId10"/>
            <a:stretch>
              <a:fillRect/>
            </a:stretch>
          </p:blipFill>
          <p:spPr>
            <a:xfrm>
              <a:off x="7516054" y="1221355"/>
              <a:ext cx="1560443" cy="2552541"/>
            </a:xfrm>
            <a:prstGeom prst="rect">
              <a:avLst/>
            </a:prstGeom>
          </p:spPr>
        </p:pic>
        <p:sp>
          <p:nvSpPr>
            <p:cNvPr id="174" name="TextBox 173"/>
            <p:cNvSpPr txBox="1"/>
            <p:nvPr/>
          </p:nvSpPr>
          <p:spPr>
            <a:xfrm>
              <a:off x="8077250" y="3773895"/>
              <a:ext cx="751520" cy="338554"/>
            </a:xfrm>
            <a:prstGeom prst="rect">
              <a:avLst/>
            </a:prstGeom>
            <a:solidFill>
              <a:schemeClr val="bg1"/>
            </a:solidFill>
          </p:spPr>
          <p:txBody>
            <a:bodyPr wrap="square" rtlCol="0">
              <a:spAutoFit/>
            </a:bodyPr>
            <a:lstStyle/>
            <a:p>
              <a:r>
                <a:rPr lang="en-US" sz="1600" b="1" dirty="0" smtClean="0">
                  <a:latin typeface="Arial" panose="020B0604020202020204" pitchFamily="34" charset="0"/>
                </a:rPr>
                <a:t>LAM</a:t>
              </a:r>
              <a:endParaRPr lang="en-US" sz="1600" b="1" dirty="0">
                <a:latin typeface="Arial" panose="020B0604020202020204" pitchFamily="34" charset="0"/>
              </a:endParaRPr>
            </a:p>
          </p:txBody>
        </p:sp>
        <p:pic>
          <p:nvPicPr>
            <p:cNvPr id="175" name="Picture 17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26043" y="1221355"/>
              <a:ext cx="1560440" cy="2552541"/>
            </a:xfrm>
            <a:prstGeom prst="rect">
              <a:avLst/>
            </a:prstGeom>
            <a:ln w="25400">
              <a:solidFill>
                <a:schemeClr val="bg1"/>
              </a:solidFill>
            </a:ln>
          </p:spPr>
        </p:pic>
        <p:sp>
          <p:nvSpPr>
            <p:cNvPr id="176" name="TextBox 175"/>
            <p:cNvSpPr txBox="1"/>
            <p:nvPr/>
          </p:nvSpPr>
          <p:spPr>
            <a:xfrm>
              <a:off x="5134314" y="3785377"/>
              <a:ext cx="446655" cy="338554"/>
            </a:xfrm>
            <a:prstGeom prst="rect">
              <a:avLst/>
            </a:prstGeom>
            <a:solidFill>
              <a:schemeClr val="bg1"/>
            </a:solidFill>
          </p:spPr>
          <p:txBody>
            <a:bodyPr wrap="square" rtlCol="0">
              <a:spAutoFit/>
            </a:bodyPr>
            <a:lstStyle/>
            <a:p>
              <a:r>
                <a:rPr lang="en-US" sz="1600" b="1" dirty="0">
                  <a:latin typeface="Arial" panose="020B0604020202020204" pitchFamily="34" charset="0"/>
                </a:rPr>
                <a:t>IQ</a:t>
              </a:r>
            </a:p>
          </p:txBody>
        </p:sp>
        <p:cxnSp>
          <p:nvCxnSpPr>
            <p:cNvPr id="178" name="Straight Connector 177"/>
            <p:cNvCxnSpPr/>
            <p:nvPr/>
          </p:nvCxnSpPr>
          <p:spPr>
            <a:xfrm>
              <a:off x="5896091" y="1457701"/>
              <a:ext cx="1606458" cy="4254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503249" y="1444198"/>
              <a:ext cx="1606458" cy="4254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303034" y="1448395"/>
              <a:ext cx="1606458" cy="4254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a:off x="4264511" y="855931"/>
              <a:ext cx="2524794" cy="307777"/>
            </a:xfrm>
            <a:prstGeom prst="rect">
              <a:avLst/>
            </a:prstGeom>
          </p:spPr>
          <p:txBody>
            <a:bodyPr wrap="none">
              <a:spAutoFit/>
            </a:bodyPr>
            <a:lstStyle/>
            <a:p>
              <a:r>
                <a:rPr lang="en-US" sz="1400" b="1" dirty="0">
                  <a:solidFill>
                    <a:srgbClr val="C00000"/>
                  </a:solidFill>
                  <a:latin typeface="Arial" panose="020B0604020202020204" pitchFamily="34" charset="0"/>
                </a:rPr>
                <a:t>High Angle Grain Boundary</a:t>
              </a:r>
            </a:p>
          </p:txBody>
        </p:sp>
        <p:sp>
          <p:nvSpPr>
            <p:cNvPr id="182" name="Rectangle 181"/>
            <p:cNvSpPr/>
            <p:nvPr/>
          </p:nvSpPr>
          <p:spPr>
            <a:xfrm>
              <a:off x="7057237" y="867739"/>
              <a:ext cx="2087431" cy="338554"/>
            </a:xfrm>
            <a:prstGeom prst="rect">
              <a:avLst/>
            </a:prstGeom>
          </p:spPr>
          <p:txBody>
            <a:bodyPr wrap="none">
              <a:spAutoFit/>
            </a:bodyPr>
            <a:lstStyle/>
            <a:p>
              <a:r>
                <a:rPr lang="en-US" sz="1600" dirty="0">
                  <a:solidFill>
                    <a:srgbClr val="02FE3D"/>
                  </a:solidFill>
                  <a:latin typeface="Arial" panose="020B0604020202020204" pitchFamily="34" charset="0"/>
                </a:rPr>
                <a:t>Low angle boundary</a:t>
              </a:r>
              <a:r>
                <a:rPr lang="en-US" sz="1600" dirty="0">
                  <a:solidFill>
                    <a:schemeClr val="accent6"/>
                  </a:solidFill>
                  <a:latin typeface="Arial" panose="020B0604020202020204" pitchFamily="34" charset="0"/>
                </a:rPr>
                <a:t> </a:t>
              </a:r>
              <a:endParaRPr lang="en-US" sz="1600" dirty="0">
                <a:latin typeface="Arial" panose="020B0604020202020204" pitchFamily="34" charset="0"/>
              </a:endParaRPr>
            </a:p>
          </p:txBody>
        </p:sp>
      </p:grpSp>
      <p:sp>
        <p:nvSpPr>
          <p:cNvPr id="183" name="TextBox 182"/>
          <p:cNvSpPr txBox="1"/>
          <p:nvPr/>
        </p:nvSpPr>
        <p:spPr>
          <a:xfrm>
            <a:off x="4876801" y="4293275"/>
            <a:ext cx="4241540" cy="2031325"/>
          </a:xfrm>
          <a:prstGeom prst="rect">
            <a:avLst/>
          </a:prstGeom>
          <a:noFill/>
        </p:spPr>
        <p:txBody>
          <a:bodyPr wrap="square" rtlCol="0">
            <a:spAutoFit/>
          </a:bodyPr>
          <a:lstStyle/>
          <a:p>
            <a:pPr marL="171450" indent="-160338">
              <a:buFont typeface="Arial" panose="020B0604020202020204" pitchFamily="34" charset="0"/>
              <a:buChar char="•"/>
            </a:pPr>
            <a:r>
              <a:rPr lang="en-US" dirty="0" smtClean="0">
                <a:latin typeface="Arial" panose="020B0604020202020204" pitchFamily="34" charset="0"/>
              </a:rPr>
              <a:t>Example: Surface hydrides may form on scratches (or plastic deformation below a scratch  - see IQ map)</a:t>
            </a:r>
          </a:p>
          <a:p>
            <a:pPr marL="171450" indent="-160338">
              <a:buFont typeface="Arial" panose="020B0604020202020204" pitchFamily="34" charset="0"/>
              <a:buChar char="•"/>
            </a:pPr>
            <a:r>
              <a:rPr lang="en-US" dirty="0" smtClean="0">
                <a:latin typeface="Arial" panose="020B0604020202020204" pitchFamily="34" charset="0"/>
              </a:rPr>
              <a:t>Orientation gradient maps indicate strain around the hydrides that may cause breakdown of superconductivity </a:t>
            </a:r>
          </a:p>
          <a:p>
            <a:pPr marL="171450" indent="-160338">
              <a:buFont typeface="Arial" panose="020B0604020202020204" pitchFamily="34" charset="0"/>
              <a:buChar char="•"/>
            </a:pPr>
            <a:r>
              <a:rPr lang="en-US" dirty="0" smtClean="0">
                <a:latin typeface="Arial" panose="020B0604020202020204" pitchFamily="34" charset="0"/>
              </a:rPr>
              <a:t>Can measure strain at interfaces</a:t>
            </a:r>
          </a:p>
        </p:txBody>
      </p:sp>
      <p:sp>
        <p:nvSpPr>
          <p:cNvPr id="4" name="Slide Number Placeholder 3"/>
          <p:cNvSpPr>
            <a:spLocks noGrp="1"/>
          </p:cNvSpPr>
          <p:nvPr>
            <p:ph type="sldNum" sz="quarter" idx="12"/>
          </p:nvPr>
        </p:nvSpPr>
        <p:spPr/>
        <p:txBody>
          <a:bodyPr/>
          <a:lstStyle/>
          <a:p>
            <a:fld id="{592660EC-88C8-4F07-811B-348ADCB96E7B}" type="slidenum">
              <a:rPr lang="en-US" smtClean="0"/>
              <a:t>6</a:t>
            </a:fld>
            <a:endParaRPr lang="en-US"/>
          </a:p>
        </p:txBody>
      </p:sp>
    </p:spTree>
    <p:extLst>
      <p:ext uri="{BB962C8B-B14F-4D97-AF65-F5344CB8AC3E}">
        <p14:creationId xmlns:p14="http://schemas.microsoft.com/office/powerpoint/2010/main" val="1560702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928" t="6116" r="7371" b="4332"/>
          <a:stretch/>
        </p:blipFill>
        <p:spPr>
          <a:xfrm>
            <a:off x="80010" y="1411405"/>
            <a:ext cx="6067171" cy="4913195"/>
          </a:xfrm>
          <a:prstGeom prst="rect">
            <a:avLst/>
          </a:prstGeom>
        </p:spPr>
      </p:pic>
      <p:sp>
        <p:nvSpPr>
          <p:cNvPr id="32" name="TextBox 31"/>
          <p:cNvSpPr txBox="1"/>
          <p:nvPr/>
        </p:nvSpPr>
        <p:spPr>
          <a:xfrm>
            <a:off x="726452" y="5218500"/>
            <a:ext cx="1452642"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Superconducting</a:t>
            </a:r>
            <a:endParaRPr lang="en-US" sz="1200" b="1" dirty="0">
              <a:latin typeface="Arial" panose="020B0604020202020204" pitchFamily="34" charset="0"/>
              <a:cs typeface="Arial" panose="020B0604020202020204" pitchFamily="34" charset="0"/>
            </a:endParaRPr>
          </a:p>
        </p:txBody>
      </p:sp>
      <p:cxnSp>
        <p:nvCxnSpPr>
          <p:cNvPr id="12" name="Straight Connector 11"/>
          <p:cNvCxnSpPr/>
          <p:nvPr/>
        </p:nvCxnSpPr>
        <p:spPr>
          <a:xfrm flipH="1" flipV="1">
            <a:off x="3093623" y="3361899"/>
            <a:ext cx="2590671" cy="7620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flipH="1">
            <a:off x="4158092" y="5266899"/>
            <a:ext cx="459402" cy="381000"/>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4525288" y="5014893"/>
            <a:ext cx="521297" cy="369332"/>
          </a:xfrm>
          <a:prstGeom prst="rect">
            <a:avLst/>
          </a:prstGeom>
          <a:noFill/>
        </p:spPr>
        <p:txBody>
          <a:bodyPr wrap="none" rtlCol="0">
            <a:spAutoFit/>
          </a:bodyPr>
          <a:lstStyle/>
          <a:p>
            <a:r>
              <a:rPr lang="en-US" b="1" dirty="0" smtClean="0">
                <a:solidFill>
                  <a:srgbClr val="C00000"/>
                </a:solidFill>
                <a:latin typeface="Arial" panose="020B0604020202020204" pitchFamily="34" charset="0"/>
              </a:rPr>
              <a:t>H</a:t>
            </a:r>
            <a:r>
              <a:rPr lang="en-US" b="1" baseline="-25000" dirty="0" smtClean="0">
                <a:solidFill>
                  <a:srgbClr val="C00000"/>
                </a:solidFill>
                <a:latin typeface="Arial" panose="020B0604020202020204" pitchFamily="34" charset="0"/>
              </a:rPr>
              <a:t>c3</a:t>
            </a:r>
            <a:endParaRPr lang="en-US" b="1" dirty="0">
              <a:solidFill>
                <a:srgbClr val="C00000"/>
              </a:solidFill>
              <a:latin typeface="Arial" panose="020B0604020202020204" pitchFamily="34" charset="0"/>
            </a:endParaRPr>
          </a:p>
        </p:txBody>
      </p:sp>
      <p:cxnSp>
        <p:nvCxnSpPr>
          <p:cNvPr id="21" name="Straight Connector 20"/>
          <p:cNvCxnSpPr/>
          <p:nvPr/>
        </p:nvCxnSpPr>
        <p:spPr>
          <a:xfrm>
            <a:off x="807494" y="5457399"/>
            <a:ext cx="1981200" cy="0"/>
          </a:xfrm>
          <a:prstGeom prst="line">
            <a:avLst/>
          </a:prstGeom>
          <a:ln w="19050">
            <a:solidFill>
              <a:schemeClr val="accent6">
                <a:lumMod val="75000"/>
              </a:schemeClr>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a:off x="2133600" y="5091093"/>
            <a:ext cx="0" cy="709206"/>
          </a:xfrm>
          <a:prstGeom prst="line">
            <a:avLst/>
          </a:prstGeom>
          <a:ln w="19050">
            <a:solidFill>
              <a:schemeClr val="accent6">
                <a:lumMod val="75000"/>
              </a:schemeClr>
            </a:solidFill>
            <a:prstDash val="dash"/>
          </a:ln>
        </p:spPr>
        <p:style>
          <a:lnRef idx="1">
            <a:schemeClr val="accent3"/>
          </a:lnRef>
          <a:fillRef idx="0">
            <a:schemeClr val="accent3"/>
          </a:fillRef>
          <a:effectRef idx="0">
            <a:schemeClr val="accent3"/>
          </a:effectRef>
          <a:fontRef idx="minor">
            <a:schemeClr val="tx1"/>
          </a:fontRef>
        </p:style>
      </p:cxnSp>
      <p:cxnSp>
        <p:nvCxnSpPr>
          <p:cNvPr id="25" name="Straight Arrow Connector 24"/>
          <p:cNvCxnSpPr/>
          <p:nvPr/>
        </p:nvCxnSpPr>
        <p:spPr>
          <a:xfrm>
            <a:off x="1752600" y="5192960"/>
            <a:ext cx="381000" cy="448340"/>
          </a:xfrm>
          <a:prstGeom prst="straightConnector1">
            <a:avLst/>
          </a:prstGeom>
          <a:ln w="19050">
            <a:solidFill>
              <a:schemeClr val="accent6">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26" name="TextBox 25"/>
          <p:cNvSpPr txBox="1"/>
          <p:nvPr/>
        </p:nvSpPr>
        <p:spPr>
          <a:xfrm>
            <a:off x="1438275" y="4848512"/>
            <a:ext cx="521297" cy="369332"/>
          </a:xfrm>
          <a:prstGeom prst="rect">
            <a:avLst/>
          </a:prstGeom>
          <a:noFill/>
          <a:ln>
            <a:noFill/>
          </a:ln>
        </p:spPr>
        <p:txBody>
          <a:bodyPr wrap="none" rtlCol="0">
            <a:spAutoFit/>
          </a:bodyPr>
          <a:lstStyle/>
          <a:p>
            <a:r>
              <a:rPr lang="en-US" b="1" dirty="0" smtClean="0">
                <a:solidFill>
                  <a:schemeClr val="accent6">
                    <a:lumMod val="75000"/>
                  </a:schemeClr>
                </a:solidFill>
                <a:latin typeface="Arial" panose="020B0604020202020204" pitchFamily="34" charset="0"/>
              </a:rPr>
              <a:t>H</a:t>
            </a:r>
            <a:r>
              <a:rPr lang="en-US" b="1" baseline="-25000" dirty="0" smtClean="0">
                <a:solidFill>
                  <a:schemeClr val="accent6">
                    <a:lumMod val="75000"/>
                  </a:schemeClr>
                </a:solidFill>
                <a:latin typeface="Arial" panose="020B0604020202020204" pitchFamily="34" charset="0"/>
              </a:rPr>
              <a:t>c2</a:t>
            </a:r>
            <a:endParaRPr lang="en-US" b="1" dirty="0">
              <a:solidFill>
                <a:schemeClr val="accent6">
                  <a:lumMod val="75000"/>
                </a:schemeClr>
              </a:solidFill>
              <a:latin typeface="Arial" panose="020B0604020202020204" pitchFamily="34" charset="0"/>
            </a:endParaRPr>
          </a:p>
        </p:txBody>
      </p:sp>
      <p:sp>
        <p:nvSpPr>
          <p:cNvPr id="27" name="TextBox 26"/>
          <p:cNvSpPr txBox="1"/>
          <p:nvPr/>
        </p:nvSpPr>
        <p:spPr>
          <a:xfrm>
            <a:off x="414664" y="1316167"/>
            <a:ext cx="5809604" cy="338554"/>
          </a:xfrm>
          <a:prstGeom prst="rect">
            <a:avLst/>
          </a:prstGeom>
          <a:noFill/>
        </p:spPr>
        <p:txBody>
          <a:bodyPr wrap="none" rtlCol="0">
            <a:spAutoFit/>
          </a:bodyPr>
          <a:lstStyle/>
          <a:p>
            <a:r>
              <a:rPr lang="en-US" sz="1600" b="1" dirty="0" smtClean="0">
                <a:solidFill>
                  <a:srgbClr val="0070C0"/>
                </a:solidFill>
                <a:latin typeface="Arial" panose="020B0604020202020204" pitchFamily="34" charset="0"/>
                <a:cs typeface="Arial" panose="020B0604020202020204" pitchFamily="34" charset="0"/>
              </a:rPr>
              <a:t>Imaginary part (ac amplitude 10 </a:t>
            </a:r>
            <a:r>
              <a:rPr lang="el-GR" sz="1600" b="1" dirty="0" smtClean="0">
                <a:solidFill>
                  <a:srgbClr val="0070C0"/>
                </a:solidFill>
                <a:latin typeface="Arial" panose="020B0604020202020204" pitchFamily="34" charset="0"/>
                <a:cs typeface="Arial" panose="020B0604020202020204" pitchFamily="34" charset="0"/>
              </a:rPr>
              <a:t>μ</a:t>
            </a:r>
            <a:r>
              <a:rPr lang="en-US" sz="1600" b="1" dirty="0" smtClean="0">
                <a:solidFill>
                  <a:srgbClr val="0070C0"/>
                </a:solidFill>
                <a:latin typeface="Arial" panose="020B0604020202020204" pitchFamily="34" charset="0"/>
                <a:cs typeface="Arial" panose="020B0604020202020204" pitchFamily="34" charset="0"/>
              </a:rPr>
              <a:t>T and frequency 100 Hz)</a:t>
            </a:r>
            <a:endParaRPr lang="en-US" sz="1600" b="1" dirty="0">
              <a:solidFill>
                <a:srgbClr val="0070C0"/>
              </a:solidFill>
              <a:latin typeface="Arial" panose="020B0604020202020204" pitchFamily="34" charset="0"/>
              <a:cs typeface="Arial" panose="020B0604020202020204" pitchFamily="34" charset="0"/>
            </a:endParaRPr>
          </a:p>
        </p:txBody>
      </p:sp>
      <p:sp>
        <p:nvSpPr>
          <p:cNvPr id="31" name="TextBox 30"/>
          <p:cNvSpPr txBox="1"/>
          <p:nvPr/>
        </p:nvSpPr>
        <p:spPr>
          <a:xfrm>
            <a:off x="4818237" y="3161100"/>
            <a:ext cx="713657"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Normal</a:t>
            </a:r>
            <a:endParaRPr lang="en-US" sz="1200" b="1" dirty="0">
              <a:latin typeface="Arial" panose="020B0604020202020204" pitchFamily="34" charset="0"/>
              <a:cs typeface="Arial" panose="020B0604020202020204" pitchFamily="34" charset="0"/>
            </a:endParaRPr>
          </a:p>
        </p:txBody>
      </p:sp>
      <p:cxnSp>
        <p:nvCxnSpPr>
          <p:cNvPr id="13" name="Straight Arrow Connector 12"/>
          <p:cNvCxnSpPr/>
          <p:nvPr/>
        </p:nvCxnSpPr>
        <p:spPr>
          <a:xfrm flipH="1">
            <a:off x="4387410" y="3666699"/>
            <a:ext cx="1143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12694" y="3680599"/>
            <a:ext cx="1447800" cy="523220"/>
          </a:xfrm>
          <a:prstGeom prst="rect">
            <a:avLst/>
          </a:prstGeom>
          <a:noFill/>
        </p:spPr>
        <p:txBody>
          <a:bodyPr wrap="square" rtlCol="0">
            <a:spAutoFit/>
          </a:bodyPr>
          <a:lstStyle/>
          <a:p>
            <a:r>
              <a:rPr lang="en-US" sz="1400" b="1" dirty="0" smtClean="0">
                <a:latin typeface="Arial" panose="020B0604020202020204" pitchFamily="34" charset="0"/>
              </a:rPr>
              <a:t>Decreasing field</a:t>
            </a:r>
            <a:endParaRPr lang="en-US" sz="1400" b="1" dirty="0">
              <a:latin typeface="Arial" panose="020B0604020202020204" pitchFamily="34" charset="0"/>
            </a:endParaRPr>
          </a:p>
        </p:txBody>
      </p:sp>
      <p:sp>
        <p:nvSpPr>
          <p:cNvPr id="16" name="TextBox 15"/>
          <p:cNvSpPr txBox="1"/>
          <p:nvPr/>
        </p:nvSpPr>
        <p:spPr>
          <a:xfrm>
            <a:off x="1110108" y="1831156"/>
            <a:ext cx="1398653"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Temp. 4.2K</a:t>
            </a:r>
            <a:endParaRPr lang="en-US" b="1" dirty="0">
              <a:latin typeface="Arial" panose="020B0604020202020204" pitchFamily="34" charset="0"/>
              <a:cs typeface="Arial" panose="020B0604020202020204" pitchFamily="34" charset="0"/>
            </a:endParaRPr>
          </a:p>
        </p:txBody>
      </p:sp>
      <p:sp>
        <p:nvSpPr>
          <p:cNvPr id="2" name="TextBox 1"/>
          <p:cNvSpPr txBox="1"/>
          <p:nvPr/>
        </p:nvSpPr>
        <p:spPr>
          <a:xfrm>
            <a:off x="3314739" y="4737894"/>
            <a:ext cx="2436886" cy="276999"/>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200" b="1" dirty="0" smtClean="0">
                <a:latin typeface="Arial" panose="020B0604020202020204" pitchFamily="34" charset="0"/>
                <a:cs typeface="Arial" panose="020B0604020202020204" pitchFamily="34" charset="0"/>
              </a:rPr>
              <a:t>1hBCP+800°C/3h+20N30/800°C</a:t>
            </a:r>
            <a:endParaRPr lang="en-US" sz="1200" b="1" dirty="0">
              <a:latin typeface="Arial" panose="020B0604020202020204" pitchFamily="34" charset="0"/>
              <a:cs typeface="Arial" panose="020B0604020202020204" pitchFamily="34" charset="0"/>
            </a:endParaRPr>
          </a:p>
        </p:txBody>
      </p:sp>
      <p:cxnSp>
        <p:nvCxnSpPr>
          <p:cNvPr id="14" name="Straight Connector 13"/>
          <p:cNvCxnSpPr/>
          <p:nvPr/>
        </p:nvCxnSpPr>
        <p:spPr>
          <a:xfrm>
            <a:off x="4158092" y="2790399"/>
            <a:ext cx="0" cy="3009900"/>
          </a:xfrm>
          <a:prstGeom prst="line">
            <a:avLst/>
          </a:prstGeom>
          <a:ln w="19050">
            <a:solidFill>
              <a:srgbClr val="C00000"/>
            </a:solidFill>
            <a:prstDash val="dash"/>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5943600" y="1676400"/>
            <a:ext cx="3124200" cy="4278094"/>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latin typeface="Arial" panose="020B0604020202020204" pitchFamily="34" charset="0"/>
              </a:rPr>
              <a:t>Small ac field is applied to probe the very near surface.</a:t>
            </a:r>
          </a:p>
          <a:p>
            <a:pPr marL="285750" indent="-285750">
              <a:buFont typeface="Arial" panose="020B0604020202020204" pitchFamily="34" charset="0"/>
              <a:buChar char="•"/>
            </a:pPr>
            <a:r>
              <a:rPr lang="en-US" sz="1600" b="1" dirty="0" smtClean="0">
                <a:latin typeface="Arial" panose="020B0604020202020204" pitchFamily="34" charset="0"/>
              </a:rPr>
              <a:t>The upper critical field (</a:t>
            </a:r>
            <a:r>
              <a:rPr lang="en-US" sz="1600" b="1" i="1" dirty="0" smtClean="0">
                <a:latin typeface="Arial" panose="020B0604020202020204" pitchFamily="34" charset="0"/>
              </a:rPr>
              <a:t>H</a:t>
            </a:r>
            <a:r>
              <a:rPr lang="en-US" sz="1600" b="1" baseline="-25000" dirty="0" smtClean="0">
                <a:latin typeface="Arial" panose="020B0604020202020204" pitchFamily="34" charset="0"/>
              </a:rPr>
              <a:t>c3</a:t>
            </a:r>
            <a:r>
              <a:rPr lang="en-US" sz="1600" b="1" dirty="0" smtClean="0">
                <a:latin typeface="Arial" panose="020B0604020202020204" pitchFamily="34" charset="0"/>
              </a:rPr>
              <a:t>) is dependent on the mean free path of the surface.</a:t>
            </a:r>
          </a:p>
          <a:p>
            <a:pPr marL="742950" lvl="1" indent="-285750">
              <a:buFont typeface="Arial" panose="020B0604020202020204" pitchFamily="34" charset="0"/>
              <a:buChar char="•"/>
            </a:pPr>
            <a:r>
              <a:rPr lang="en-US" sz="1600" b="1" dirty="0">
                <a:latin typeface="Arial" panose="020B0604020202020204" pitchFamily="34" charset="0"/>
              </a:rPr>
              <a:t>Higher </a:t>
            </a:r>
            <a:r>
              <a:rPr lang="en-US" sz="1600" b="1" i="1" dirty="0" smtClean="0">
                <a:latin typeface="Arial" panose="020B0604020202020204" pitchFamily="34" charset="0"/>
              </a:rPr>
              <a:t>H</a:t>
            </a:r>
            <a:r>
              <a:rPr lang="en-US" sz="1600" b="1" baseline="-25000" dirty="0" smtClean="0">
                <a:latin typeface="Arial" panose="020B0604020202020204" pitchFamily="34" charset="0"/>
              </a:rPr>
              <a:t>c3</a:t>
            </a:r>
            <a:r>
              <a:rPr lang="en-US" sz="1600" b="1" dirty="0" smtClean="0">
                <a:latin typeface="Arial" panose="020B0604020202020204" pitchFamily="34" charset="0"/>
              </a:rPr>
              <a:t> </a:t>
            </a:r>
            <a:r>
              <a:rPr lang="en-US" sz="1600" b="1" dirty="0">
                <a:latin typeface="Arial" panose="020B0604020202020204" pitchFamily="34" charset="0"/>
              </a:rPr>
              <a:t>means lower mean free path</a:t>
            </a:r>
            <a:r>
              <a:rPr lang="en-US" sz="1600" b="1" dirty="0" smtClean="0">
                <a:latin typeface="Arial" panose="020B0604020202020204" pitchFamily="34" charset="0"/>
              </a:rPr>
              <a:t>.</a:t>
            </a:r>
          </a:p>
          <a:p>
            <a:pPr marL="285750" indent="-285750">
              <a:buFont typeface="Arial" panose="020B0604020202020204" pitchFamily="34" charset="0"/>
              <a:buChar char="•"/>
            </a:pPr>
            <a:r>
              <a:rPr lang="en-US" sz="1600" b="1" dirty="0" smtClean="0">
                <a:latin typeface="Arial" panose="020B0604020202020204" pitchFamily="34" charset="0"/>
              </a:rPr>
              <a:t>Could be developed for analysis for dilute solutions, and surface segregation. </a:t>
            </a:r>
          </a:p>
          <a:p>
            <a:pPr marL="285750" indent="-285750">
              <a:buFont typeface="Arial" panose="020B0604020202020204" pitchFamily="34" charset="0"/>
              <a:buChar char="•"/>
            </a:pPr>
            <a:r>
              <a:rPr lang="en-US" sz="1600" b="1" dirty="0" smtClean="0">
                <a:latin typeface="Arial" panose="020B0604020202020204" pitchFamily="34" charset="0"/>
              </a:rPr>
              <a:t>Potential for measuring impact of defect structures in conjunction with microscopy. </a:t>
            </a:r>
            <a:endParaRPr lang="en-US" sz="1600" b="1" dirty="0">
              <a:latin typeface="Arial" panose="020B0604020202020204" pitchFamily="34" charset="0"/>
            </a:endParaRPr>
          </a:p>
        </p:txBody>
      </p:sp>
      <p:sp>
        <p:nvSpPr>
          <p:cNvPr id="5" name="Title 4"/>
          <p:cNvSpPr>
            <a:spLocks noGrp="1"/>
          </p:cNvSpPr>
          <p:nvPr>
            <p:ph type="title"/>
          </p:nvPr>
        </p:nvSpPr>
        <p:spPr>
          <a:effectLst/>
        </p:spPr>
        <p:txBody>
          <a:bodyPr/>
          <a:lstStyle/>
          <a:p>
            <a:r>
              <a:rPr lang="en-US" sz="2400" b="1" dirty="0" smtClean="0">
                <a:latin typeface="Arial" panose="020B0604020202020204" pitchFamily="34" charset="0"/>
                <a:cs typeface="Arial" panose="020B0604020202020204" pitchFamily="34" charset="0"/>
              </a:rPr>
              <a:t>Example 4: Magnetization</a:t>
            </a:r>
            <a:r>
              <a:rPr lang="en-US" sz="2400" b="1" dirty="0">
                <a:latin typeface="Arial" panose="020B0604020202020204" pitchFamily="34" charset="0"/>
                <a:cs typeface="Arial" panose="020B0604020202020204" pitchFamily="34" charset="0"/>
              </a:rPr>
              <a:t>: AC susceptibility: A surface sensitive technique</a:t>
            </a:r>
          </a:p>
        </p:txBody>
      </p:sp>
      <p:sp>
        <p:nvSpPr>
          <p:cNvPr id="24" name="Footer Placeholder 1"/>
          <p:cNvSpPr>
            <a:spLocks noGrp="1"/>
          </p:cNvSpPr>
          <p:nvPr>
            <p:ph type="ftr" sz="quarter" idx="11"/>
          </p:nvPr>
        </p:nvSpPr>
        <p:spPr>
          <a:xfrm>
            <a:off x="2133600" y="6492875"/>
            <a:ext cx="4876800" cy="365125"/>
          </a:xfrm>
        </p:spPr>
        <p:txBody>
          <a:bodyPr/>
          <a:lstStyle/>
          <a:p>
            <a:r>
              <a:rPr lang="en-US" dirty="0">
                <a:solidFill>
                  <a:schemeClr val="tx1">
                    <a:lumMod val="50000"/>
                    <a:lumOff val="50000"/>
                  </a:schemeClr>
                </a:solidFill>
              </a:rPr>
              <a:t>Lee: SRF GARD roadmap </a:t>
            </a:r>
            <a:r>
              <a:rPr lang="en-US" dirty="0" smtClean="0">
                <a:solidFill>
                  <a:schemeClr val="tx1">
                    <a:lumMod val="50000"/>
                    <a:lumOff val="50000"/>
                  </a:schemeClr>
                </a:solidFill>
              </a:rPr>
              <a:t>workshop, FNAL </a:t>
            </a:r>
            <a:r>
              <a:rPr lang="en-US" dirty="0">
                <a:solidFill>
                  <a:schemeClr val="tx1">
                    <a:lumMod val="50000"/>
                    <a:lumOff val="50000"/>
                  </a:schemeClr>
                </a:solidFill>
              </a:rPr>
              <a:t>Feb 9-10, </a:t>
            </a:r>
            <a:r>
              <a:rPr lang="en-US" dirty="0" smtClean="0">
                <a:solidFill>
                  <a:schemeClr val="tx1">
                    <a:lumMod val="50000"/>
                    <a:lumOff val="50000"/>
                  </a:schemeClr>
                </a:solidFill>
              </a:rPr>
              <a:t>2017</a:t>
            </a:r>
            <a:endParaRPr lang="en-US" dirty="0">
              <a:solidFill>
                <a:schemeClr val="tx1">
                  <a:lumMod val="50000"/>
                  <a:lumOff val="50000"/>
                </a:schemeClr>
              </a:solidFill>
            </a:endParaRPr>
          </a:p>
        </p:txBody>
      </p:sp>
      <p:sp>
        <p:nvSpPr>
          <p:cNvPr id="28" name="Slide Number Placeholder 2"/>
          <p:cNvSpPr>
            <a:spLocks noGrp="1"/>
          </p:cNvSpPr>
          <p:nvPr>
            <p:ph type="sldNum" sz="quarter" idx="12"/>
          </p:nvPr>
        </p:nvSpPr>
        <p:spPr>
          <a:xfrm>
            <a:off x="8229600" y="6556828"/>
            <a:ext cx="609600" cy="237218"/>
          </a:xfrm>
        </p:spPr>
        <p:txBody>
          <a:bodyPr lIns="0" tIns="0" rIns="0" bIns="0"/>
          <a:lstStyle/>
          <a:p>
            <a:fld id="{592660EC-88C8-4F07-811B-348ADCB96E7B}" type="slidenum">
              <a:rPr lang="en-US" smtClean="0">
                <a:solidFill>
                  <a:schemeClr val="tx1">
                    <a:lumMod val="50000"/>
                    <a:lumOff val="50000"/>
                  </a:schemeClr>
                </a:solidFill>
              </a:rPr>
              <a:t>7</a:t>
            </a:fld>
            <a:endParaRPr lang="en-US" dirty="0">
              <a:solidFill>
                <a:schemeClr val="tx1">
                  <a:lumMod val="50000"/>
                  <a:lumOff val="50000"/>
                </a:schemeClr>
              </a:solidFill>
            </a:endParaRPr>
          </a:p>
        </p:txBody>
      </p:sp>
      <p:pic>
        <p:nvPicPr>
          <p:cNvPr id="29" name="Picture 3" descr="D:\Data\My Pictures\LOGOS\ASC\ASC14\TripleLogo-Hz\Vector\FSU-ASC-M+ShortText_logo_082615+border_outlines_whiteBG.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451739"/>
            <a:ext cx="2057400" cy="3612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D:\Data\My Pictures\LOGOS\Labs\JLab\JLab_logo_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6451739"/>
            <a:ext cx="1611550" cy="4062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010400" y="5867400"/>
            <a:ext cx="1981200" cy="523220"/>
          </a:xfrm>
          <a:prstGeom prst="rect">
            <a:avLst/>
          </a:prstGeom>
          <a:noFill/>
        </p:spPr>
        <p:txBody>
          <a:bodyPr wrap="square" rtlCol="0">
            <a:spAutoFit/>
          </a:bodyPr>
          <a:lstStyle/>
          <a:p>
            <a:pPr algn="r"/>
            <a:r>
              <a:rPr lang="en-US" sz="1400" i="1" dirty="0" smtClean="0"/>
              <a:t>N-doped samples from P. Dhakal/JLab</a:t>
            </a:r>
            <a:endParaRPr lang="en-US" sz="1400" i="1" dirty="0"/>
          </a:p>
        </p:txBody>
      </p:sp>
    </p:spTree>
    <p:extLst>
      <p:ext uri="{BB962C8B-B14F-4D97-AF65-F5344CB8AC3E}">
        <p14:creationId xmlns:p14="http://schemas.microsoft.com/office/powerpoint/2010/main" val="177397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par>
                                <p:cTn id="22" presetID="22" presetClass="entr" presetSubtype="8"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par>
                                <p:cTn id="25" presetID="2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914399" y="0"/>
            <a:ext cx="7772401" cy="1143000"/>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anose="020B0604020202020204" pitchFamily="34" charset="0"/>
                <a:cs typeface="Arial" panose="020B0604020202020204" pitchFamily="34" charset="0"/>
              </a:rPr>
              <a:t>Example 5: RF microscope to </a:t>
            </a:r>
            <a:r>
              <a:rPr lang="en-US" sz="2400" b="1" dirty="0" smtClean="0">
                <a:solidFill>
                  <a:srgbClr val="C00000"/>
                </a:solidFill>
                <a:latin typeface="Arial" panose="020B0604020202020204" pitchFamily="34" charset="0"/>
                <a:cs typeface="Arial" panose="020B0604020202020204" pitchFamily="34" charset="0"/>
              </a:rPr>
              <a:t>measure </a:t>
            </a:r>
            <a:r>
              <a:rPr lang="en-US" sz="2400" b="1" dirty="0">
                <a:solidFill>
                  <a:srgbClr val="C00000"/>
                </a:solidFill>
                <a:latin typeface="Arial" panose="020B0604020202020204" pitchFamily="34" charset="0"/>
                <a:cs typeface="Arial" panose="020B0604020202020204" pitchFamily="34" charset="0"/>
              </a:rPr>
              <a:t>local nonlinear response and </a:t>
            </a:r>
            <a:r>
              <a:rPr lang="en-US" sz="2400" b="1" dirty="0" smtClean="0">
                <a:solidFill>
                  <a:srgbClr val="C00000"/>
                </a:solidFill>
                <a:latin typeface="Arial" panose="020B0604020202020204" pitchFamily="34" charset="0"/>
                <a:cs typeface="Arial" panose="020B0604020202020204" pitchFamily="34" charset="0"/>
              </a:rPr>
              <a:t>correlate </a:t>
            </a:r>
            <a:r>
              <a:rPr lang="en-US" sz="2400" b="1" dirty="0">
                <a:solidFill>
                  <a:srgbClr val="C00000"/>
                </a:solidFill>
                <a:latin typeface="Arial" panose="020B0604020202020204" pitchFamily="34" charset="0"/>
                <a:cs typeface="Arial" panose="020B0604020202020204" pitchFamily="34" charset="0"/>
              </a:rPr>
              <a:t>with materials </a:t>
            </a:r>
            <a:r>
              <a:rPr lang="en-US" sz="2400" b="1" dirty="0" smtClean="0">
                <a:solidFill>
                  <a:srgbClr val="C00000"/>
                </a:solidFill>
                <a:latin typeface="Arial" panose="020B0604020202020204" pitchFamily="34" charset="0"/>
                <a:cs typeface="Arial" panose="020B0604020202020204" pitchFamily="34" charset="0"/>
              </a:rPr>
              <a:t>nanostructure</a:t>
            </a:r>
            <a:endParaRPr lang="en-US" sz="2400" b="1"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9" y="35512"/>
            <a:ext cx="801189" cy="801189"/>
          </a:xfrm>
          <a:prstGeom prst="rect">
            <a:avLst/>
          </a:prstGeom>
        </p:spPr>
      </p:pic>
      <p:grpSp>
        <p:nvGrpSpPr>
          <p:cNvPr id="6" name="Group 5"/>
          <p:cNvGrpSpPr/>
          <p:nvPr/>
        </p:nvGrpSpPr>
        <p:grpSpPr>
          <a:xfrm>
            <a:off x="235183" y="1234202"/>
            <a:ext cx="8527817" cy="5176676"/>
            <a:chOff x="235183" y="1234202"/>
            <a:chExt cx="8527817" cy="5176676"/>
          </a:xfrm>
        </p:grpSpPr>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525" y="1371600"/>
              <a:ext cx="5451475" cy="1537970"/>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bwMode="auto">
            <a:xfrm>
              <a:off x="867410" y="1256250"/>
              <a:ext cx="1266190" cy="1750571"/>
            </a:xfrm>
            <a:prstGeom prst="rect">
              <a:avLst/>
            </a:prstGeom>
            <a:noFill/>
            <a:ln>
              <a:noFill/>
            </a:ln>
          </p:spPr>
        </p:pic>
        <p:cxnSp>
          <p:nvCxnSpPr>
            <p:cNvPr id="9" name="Straight Arrow Connector 8"/>
            <p:cNvCxnSpPr/>
            <p:nvPr/>
          </p:nvCxnSpPr>
          <p:spPr>
            <a:xfrm>
              <a:off x="328834" y="1635712"/>
              <a:ext cx="762000" cy="457200"/>
            </a:xfrm>
            <a:prstGeom prst="straightConnector1">
              <a:avLst/>
            </a:prstGeom>
            <a:ln w="38100">
              <a:solidFill>
                <a:srgbClr val="B60A89"/>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319434" y="1635712"/>
              <a:ext cx="890366" cy="457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67410" y="1234202"/>
              <a:ext cx="8089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TextBox 11"/>
            <p:cNvSpPr txBox="1"/>
            <p:nvPr/>
          </p:nvSpPr>
          <p:spPr>
            <a:xfrm>
              <a:off x="2057400" y="1808370"/>
              <a:ext cx="1098378" cy="646331"/>
            </a:xfrm>
            <a:prstGeom prst="rect">
              <a:avLst/>
            </a:prstGeom>
            <a:noFill/>
          </p:spPr>
          <p:txBody>
            <a:bodyPr wrap="none" rtlCol="0">
              <a:spAutoFit/>
            </a:bodyPr>
            <a:lstStyle/>
            <a:p>
              <a:r>
                <a:rPr lang="en-US" sz="1200" b="1" dirty="0" smtClean="0">
                  <a:solidFill>
                    <a:srgbClr val="C00000"/>
                  </a:solidFill>
                  <a:latin typeface="Arial" panose="020B0604020202020204" pitchFamily="34" charset="0"/>
                  <a:cs typeface="Arial" panose="020B0604020202020204" pitchFamily="34" charset="0"/>
                </a:rPr>
                <a:t>Measure</a:t>
              </a:r>
            </a:p>
            <a:p>
              <a:r>
                <a:rPr lang="en-US" sz="1200" b="1" dirty="0" smtClean="0">
                  <a:solidFill>
                    <a:srgbClr val="C00000"/>
                  </a:solidFill>
                  <a:latin typeface="Arial" panose="020B0604020202020204" pitchFamily="34" charset="0"/>
                  <a:cs typeface="Arial" panose="020B0604020202020204" pitchFamily="34" charset="0"/>
                </a:rPr>
                <a:t>harmonic</a:t>
              </a:r>
            </a:p>
            <a:p>
              <a:r>
                <a:rPr lang="en-US" sz="1200" b="1" dirty="0" smtClean="0">
                  <a:solidFill>
                    <a:srgbClr val="C00000"/>
                  </a:solidFill>
                  <a:latin typeface="Arial" panose="020B0604020202020204" pitchFamily="34" charset="0"/>
                  <a:cs typeface="Arial" panose="020B0604020202020204" pitchFamily="34" charset="0"/>
                </a:rPr>
                <a:t>response P</a:t>
              </a:r>
              <a:r>
                <a:rPr lang="en-US" sz="1200" b="1" baseline="-25000" dirty="0" smtClean="0">
                  <a:solidFill>
                    <a:srgbClr val="C00000"/>
                  </a:solidFill>
                  <a:latin typeface="Arial" panose="020B0604020202020204" pitchFamily="34" charset="0"/>
                  <a:cs typeface="Arial" panose="020B0604020202020204" pitchFamily="34" charset="0"/>
                </a:rPr>
                <a:t>3f</a:t>
              </a:r>
              <a:endParaRPr lang="en-US" sz="1200" b="1" baseline="-25000" dirty="0">
                <a:solidFill>
                  <a:srgbClr val="C00000"/>
                </a:solidFill>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452" y="3407546"/>
              <a:ext cx="324802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53222" y="3153324"/>
              <a:ext cx="3457678"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Data on bulk </a:t>
              </a:r>
              <a:r>
                <a:rPr lang="en-US" sz="1200" dirty="0" err="1" smtClean="0">
                  <a:latin typeface="Arial" panose="020B0604020202020204" pitchFamily="34" charset="0"/>
                  <a:cs typeface="Arial" panose="020B0604020202020204" pitchFamily="34" charset="0"/>
                </a:rPr>
                <a:t>Nb</a:t>
              </a:r>
              <a:r>
                <a:rPr lang="en-US" sz="1200" dirty="0" smtClean="0">
                  <a:latin typeface="Arial" panose="020B0604020202020204" pitchFamily="34" charset="0"/>
                  <a:cs typeface="Arial" panose="020B0604020202020204" pitchFamily="34" charset="0"/>
                </a:rPr>
                <a:t> (sample from T. R. </a:t>
              </a:r>
              <a:r>
                <a:rPr lang="en-US" sz="1200" dirty="0" err="1" smtClean="0">
                  <a:latin typeface="Arial" panose="020B0604020202020204" pitchFamily="34" charset="0"/>
                  <a:cs typeface="Arial" panose="020B0604020202020204" pitchFamily="34" charset="0"/>
                </a:rPr>
                <a:t>Bieler</a:t>
              </a:r>
              <a:r>
                <a:rPr lang="en-US" sz="1200" dirty="0" smtClean="0">
                  <a:latin typeface="Arial" panose="020B0604020202020204" pitchFamily="34" charset="0"/>
                  <a:cs typeface="Arial" panose="020B0604020202020204" pitchFamily="34" charset="0"/>
                </a:rPr>
                <a:t>, MSU)</a:t>
              </a:r>
              <a:endParaRPr lang="en-US" sz="1200" dirty="0">
                <a:latin typeface="Arial" panose="020B0604020202020204" pitchFamily="34" charset="0"/>
                <a:cs typeface="Arial" panose="020B0604020202020204" pitchFamily="34" charset="0"/>
              </a:endParaRPr>
            </a:p>
          </p:txBody>
        </p:sp>
        <p:sp>
          <p:nvSpPr>
            <p:cNvPr id="15" name="TextBox 14"/>
            <p:cNvSpPr txBox="1"/>
            <p:nvPr/>
          </p:nvSpPr>
          <p:spPr>
            <a:xfrm rot="16200000">
              <a:off x="-108501" y="4423962"/>
              <a:ext cx="1056700" cy="369332"/>
            </a:xfrm>
            <a:prstGeom prst="rect">
              <a:avLst/>
            </a:prstGeom>
            <a:solidFill>
              <a:schemeClr val="bg1"/>
            </a:solidFill>
          </p:spPr>
          <p:txBody>
            <a:bodyPr wrap="none" rtlCol="0">
              <a:spAutoFit/>
            </a:bodyPr>
            <a:lstStyle/>
            <a:p>
              <a:r>
                <a:rPr lang="en-US" b="1" dirty="0" smtClean="0">
                  <a:latin typeface="Arial" panose="020B0604020202020204" pitchFamily="34" charset="0"/>
                  <a:cs typeface="Arial" panose="020B0604020202020204" pitchFamily="34" charset="0"/>
                </a:rPr>
                <a:t>P</a:t>
              </a:r>
              <a:r>
                <a:rPr lang="en-US" b="1" baseline="-25000" dirty="0" smtClean="0">
                  <a:latin typeface="Arial" panose="020B0604020202020204" pitchFamily="34" charset="0"/>
                  <a:cs typeface="Arial" panose="020B0604020202020204" pitchFamily="34" charset="0"/>
                </a:rPr>
                <a:t>3f</a:t>
              </a:r>
              <a:r>
                <a:rPr lang="en-US" b="1"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a:t>
              </a:r>
              <a:r>
                <a:rPr lang="en-US" sz="1400" b="1" dirty="0" err="1" smtClean="0">
                  <a:latin typeface="Arial" panose="020B0604020202020204" pitchFamily="34" charset="0"/>
                  <a:cs typeface="Arial" panose="020B0604020202020204" pitchFamily="34" charset="0"/>
                </a:rPr>
                <a:t>dBm</a:t>
              </a:r>
              <a:r>
                <a:rPr lang="en-US" sz="1400" b="1"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16" name="TextBox 15"/>
            <p:cNvSpPr txBox="1"/>
            <p:nvPr/>
          </p:nvSpPr>
          <p:spPr>
            <a:xfrm>
              <a:off x="2155044" y="5867400"/>
              <a:ext cx="971741" cy="369332"/>
            </a:xfrm>
            <a:prstGeom prst="rect">
              <a:avLst/>
            </a:prstGeom>
            <a:solidFill>
              <a:schemeClr val="bg1"/>
            </a:solidFill>
          </p:spPr>
          <p:txBody>
            <a:bodyPr wrap="none" rtlCol="0">
              <a:spAutoFit/>
            </a:bodyPr>
            <a:lstStyle/>
            <a:p>
              <a:r>
                <a:rPr lang="en-US" b="1" dirty="0" smtClean="0">
                  <a:latin typeface="Arial" panose="020B0604020202020204" pitchFamily="34" charset="0"/>
                  <a:cs typeface="Arial" panose="020B0604020202020204" pitchFamily="34" charset="0"/>
                </a:rPr>
                <a:t>P</a:t>
              </a:r>
              <a:r>
                <a:rPr lang="en-US" b="1" baseline="-25000" dirty="0" smtClean="0">
                  <a:latin typeface="Arial" panose="020B0604020202020204" pitchFamily="34" charset="0"/>
                  <a:cs typeface="Arial" panose="020B0604020202020204" pitchFamily="34" charset="0"/>
                </a:rPr>
                <a:t>f</a:t>
              </a:r>
              <a:r>
                <a:rPr lang="en-US" b="1"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a:t>
              </a:r>
              <a:r>
                <a:rPr lang="en-US" sz="1400" b="1" dirty="0" err="1" smtClean="0">
                  <a:latin typeface="Arial" panose="020B0604020202020204" pitchFamily="34" charset="0"/>
                  <a:cs typeface="Arial" panose="020B0604020202020204" pitchFamily="34" charset="0"/>
                </a:rPr>
                <a:t>dBm</a:t>
              </a:r>
              <a:r>
                <a:rPr lang="en-US" sz="1400" b="1"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0638" y="4353653"/>
              <a:ext cx="2742968" cy="192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1760729" y="6149268"/>
              <a:ext cx="1701107"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Input power at 5.3 GHz</a:t>
              </a:r>
              <a:endParaRPr lang="en-US" sz="1100" b="1" dirty="0">
                <a:latin typeface="Arial" panose="020B0604020202020204" pitchFamily="34" charset="0"/>
                <a:cs typeface="Arial" panose="020B0604020202020204" pitchFamily="34" charset="0"/>
              </a:endParaRPr>
            </a:p>
          </p:txBody>
        </p:sp>
      </p:grpSp>
      <p:sp>
        <p:nvSpPr>
          <p:cNvPr id="19" name="TextBox 18"/>
          <p:cNvSpPr txBox="1"/>
          <p:nvPr/>
        </p:nvSpPr>
        <p:spPr>
          <a:xfrm>
            <a:off x="3581400" y="3430323"/>
            <a:ext cx="5474576" cy="923330"/>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We measure:</a:t>
            </a:r>
          </a:p>
          <a:p>
            <a:r>
              <a:rPr lang="en-US" dirty="0" smtClean="0">
                <a:latin typeface="Arial" panose="020B0604020202020204" pitchFamily="34" charset="0"/>
                <a:cs typeface="Arial" panose="020B0604020202020204" pitchFamily="34" charset="0"/>
              </a:rPr>
              <a:t>   Local lower </a:t>
            </a:r>
            <a:r>
              <a:rPr lang="en-US" dirty="0" err="1" smtClean="0">
                <a:latin typeface="Arial" panose="020B0604020202020204" pitchFamily="34" charset="0"/>
                <a:cs typeface="Arial" panose="020B0604020202020204" pitchFamily="34" charset="0"/>
              </a:rPr>
              <a:t>rf</a:t>
            </a:r>
            <a:r>
              <a:rPr lang="en-US" dirty="0" smtClean="0">
                <a:latin typeface="Arial" panose="020B0604020202020204" pitchFamily="34" charset="0"/>
                <a:cs typeface="Arial" panose="020B0604020202020204" pitchFamily="34" charset="0"/>
              </a:rPr>
              <a:t> critical field B</a:t>
            </a:r>
            <a:r>
              <a:rPr lang="en-US" baseline="-25000"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(T)</a:t>
            </a:r>
          </a:p>
          <a:p>
            <a:r>
              <a:rPr lang="en-US" dirty="0" smtClean="0">
                <a:latin typeface="Arial" panose="020B0604020202020204" pitchFamily="34" charset="0"/>
                <a:cs typeface="Arial" panose="020B0604020202020204" pitchFamily="34" charset="0"/>
              </a:rPr>
              <a:t>   Local upper </a:t>
            </a:r>
            <a:r>
              <a:rPr lang="en-US" dirty="0" err="1" smtClean="0">
                <a:latin typeface="Arial" panose="020B0604020202020204" pitchFamily="34" charset="0"/>
                <a:cs typeface="Arial" panose="020B0604020202020204" pitchFamily="34" charset="0"/>
              </a:rPr>
              <a:t>rf</a:t>
            </a:r>
            <a:r>
              <a:rPr lang="en-US" dirty="0" smtClean="0">
                <a:latin typeface="Arial" panose="020B0604020202020204" pitchFamily="34" charset="0"/>
                <a:cs typeface="Arial" panose="020B0604020202020204" pitchFamily="34" charset="0"/>
              </a:rPr>
              <a:t> critical field (extinction of SC) B</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(T) </a:t>
            </a:r>
            <a:endParaRPr lang="en-US" dirty="0">
              <a:latin typeface="Arial" panose="020B0604020202020204" pitchFamily="34" charset="0"/>
              <a:cs typeface="Arial" panose="020B0604020202020204" pitchFamily="34" charset="0"/>
            </a:endParaRPr>
          </a:p>
        </p:txBody>
      </p:sp>
      <p:pic>
        <p:nvPicPr>
          <p:cNvPr id="20" name="Picture 28" descr="ANd9GcS1rE1a5mWq5pEonLVPfye1HKBxUqfBg_IRbKDXstN8IxT9cLYU"/>
          <p:cNvPicPr>
            <a:picLocks noChangeAspect="1" noChangeArrowheads="1"/>
          </p:cNvPicPr>
          <p:nvPr/>
        </p:nvPicPr>
        <p:blipFill>
          <a:blip r:embed="rId8" cstate="print"/>
          <a:srcRect/>
          <a:stretch>
            <a:fillRect/>
          </a:stretch>
        </p:blipFill>
        <p:spPr bwMode="auto">
          <a:xfrm>
            <a:off x="7774740" y="5395272"/>
            <a:ext cx="757621" cy="753996"/>
          </a:xfrm>
          <a:prstGeom prst="rect">
            <a:avLst/>
          </a:prstGeom>
          <a:noFill/>
          <a:ln w="9525">
            <a:noFill/>
            <a:miter lim="800000"/>
            <a:headEnd/>
            <a:tailEnd/>
          </a:ln>
        </p:spPr>
      </p:pic>
      <p:sp>
        <p:nvSpPr>
          <p:cNvPr id="21" name="TextBox 20"/>
          <p:cNvSpPr txBox="1"/>
          <p:nvPr/>
        </p:nvSpPr>
        <p:spPr>
          <a:xfrm>
            <a:off x="7541898" y="6110079"/>
            <a:ext cx="1144902" cy="369332"/>
          </a:xfrm>
          <a:prstGeom prst="rect">
            <a:avLst/>
          </a:prstGeom>
          <a:noFill/>
        </p:spPr>
        <p:txBody>
          <a:bodyPr wrap="square" rtlCol="0">
            <a:spAutoFit/>
          </a:bodyPr>
          <a:lstStyle/>
          <a:p>
            <a:pPr algn="ctr"/>
            <a:r>
              <a:rPr lang="en-US" sz="900" dirty="0" smtClean="0">
                <a:latin typeface="Times New Roman" panose="02020603050405020304" pitchFamily="18" charset="0"/>
                <a:cs typeface="Times New Roman" panose="02020603050405020304" pitchFamily="18" charset="0"/>
              </a:rPr>
              <a:t>DOE/HEP Funded May 2017</a:t>
            </a:r>
            <a:endParaRPr lang="en-US"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6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z="3600" b="1" dirty="0" smtClean="0"/>
              <a:t>Some discussion points</a:t>
            </a:r>
            <a:endParaRPr lang="en-US" sz="3600" b="1" dirty="0"/>
          </a:p>
        </p:txBody>
      </p:sp>
      <p:sp>
        <p:nvSpPr>
          <p:cNvPr id="3" name="TextBox 2"/>
          <p:cNvSpPr txBox="1"/>
          <p:nvPr/>
        </p:nvSpPr>
        <p:spPr>
          <a:xfrm>
            <a:off x="152400" y="1284506"/>
            <a:ext cx="8839200" cy="4278094"/>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Arial" panose="020B0604020202020204" pitchFamily="34" charset="0"/>
              </a:rPr>
              <a:t>Cavity → </a:t>
            </a:r>
            <a:r>
              <a:rPr lang="en-US" sz="1700" dirty="0" smtClean="0">
                <a:latin typeface="Arial" panose="020B0604020202020204" pitchFamily="34" charset="0"/>
              </a:rPr>
              <a:t>Coupon (= cutout).  What are the pathways to develop coupon →cavity. </a:t>
            </a:r>
          </a:p>
          <a:p>
            <a:pPr marL="742950" lvl="1" indent="-285750">
              <a:buFont typeface="Arial" panose="020B0604020202020204" pitchFamily="34" charset="0"/>
              <a:buChar char="•"/>
            </a:pPr>
            <a:r>
              <a:rPr lang="en-US" sz="1700" dirty="0" smtClean="0">
                <a:latin typeface="Arial" panose="020B0604020202020204" pitchFamily="34" charset="0"/>
              </a:rPr>
              <a:t>Dedicated facilities to develop coupons with different materials and microstructures.</a:t>
            </a:r>
          </a:p>
          <a:p>
            <a:pPr marL="742950" lvl="1" indent="-285750">
              <a:buFont typeface="Arial" panose="020B0604020202020204" pitchFamily="34" charset="0"/>
              <a:buChar char="•"/>
            </a:pPr>
            <a:r>
              <a:rPr lang="en-US" sz="1700" dirty="0" smtClean="0">
                <a:latin typeface="Arial" panose="020B0604020202020204" pitchFamily="34" charset="0"/>
              </a:rPr>
              <a:t>Develop existing techniques and compare results across labs (e.g. round-robin type sharing).</a:t>
            </a:r>
          </a:p>
          <a:p>
            <a:pPr marL="742950" lvl="1" indent="-285750">
              <a:buFont typeface="Arial" panose="020B0604020202020204" pitchFamily="34" charset="0"/>
              <a:buChar char="•"/>
            </a:pPr>
            <a:r>
              <a:rPr lang="en-US" sz="1700" dirty="0" smtClean="0">
                <a:latin typeface="Arial" panose="020B0604020202020204" pitchFamily="34" charset="0"/>
              </a:rPr>
              <a:t>Facilitate sample availability and create database of results.</a:t>
            </a:r>
          </a:p>
          <a:p>
            <a:pPr lvl="1"/>
            <a:endParaRPr lang="en-US" sz="1700" dirty="0" smtClean="0">
              <a:latin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rPr>
              <a:t>Identify new </a:t>
            </a:r>
            <a:r>
              <a:rPr lang="en-US" sz="1700" dirty="0" smtClean="0">
                <a:latin typeface="Arial" panose="020B0604020202020204" pitchFamily="34" charset="0"/>
              </a:rPr>
              <a:t>techniques.</a:t>
            </a:r>
            <a:endParaRPr lang="en-US" sz="1700" dirty="0">
              <a:latin typeface="Arial" panose="020B0604020202020204" pitchFamily="34" charset="0"/>
            </a:endParaRPr>
          </a:p>
          <a:p>
            <a:pPr marL="742950" lvl="1" indent="-285750">
              <a:buFont typeface="Arial" panose="020B0604020202020204" pitchFamily="34" charset="0"/>
              <a:buChar char="•"/>
            </a:pPr>
            <a:r>
              <a:rPr lang="en-US" sz="1700" dirty="0" smtClean="0">
                <a:latin typeface="Arial" panose="020B0604020202020204" pitchFamily="34" charset="0"/>
              </a:rPr>
              <a:t>Nuclear reflectometry- Capable of probing surface and sub-surface. User facility operated by NIST.</a:t>
            </a:r>
            <a:r>
              <a:rPr lang="en-US" sz="1700" dirty="0">
                <a:latin typeface="Arial" panose="020B0604020202020204" pitchFamily="34" charset="0"/>
              </a:rPr>
              <a:t> </a:t>
            </a:r>
          </a:p>
          <a:p>
            <a:pPr marL="742950" lvl="1" indent="-285750">
              <a:buFont typeface="Arial" panose="020B0604020202020204" pitchFamily="34" charset="0"/>
              <a:buChar char="•"/>
            </a:pPr>
            <a:r>
              <a:rPr lang="en-US" sz="1700" dirty="0" smtClean="0">
                <a:latin typeface="Arial" panose="020B0604020202020204" pitchFamily="34" charset="0"/>
              </a:rPr>
              <a:t>Development of surface sensitive X-ray methods- Beamlines available in the US.  It has been valuable in understanding </a:t>
            </a:r>
            <a:r>
              <a:rPr lang="en-US" sz="1700" dirty="0" err="1" smtClean="0">
                <a:latin typeface="Arial" panose="020B0604020202020204" pitchFamily="34" charset="0"/>
              </a:rPr>
              <a:t>Nb</a:t>
            </a:r>
            <a:r>
              <a:rPr lang="en-US" sz="1700" dirty="0" smtClean="0">
                <a:latin typeface="Arial" panose="020B0604020202020204" pitchFamily="34" charset="0"/>
              </a:rPr>
              <a:t>/O interfaces (</a:t>
            </a:r>
            <a:r>
              <a:rPr lang="en-US" sz="1700" dirty="0" err="1" smtClean="0">
                <a:latin typeface="Arial" panose="020B0604020202020204" pitchFamily="34" charset="0"/>
              </a:rPr>
              <a:t>Delheusy</a:t>
            </a:r>
            <a:r>
              <a:rPr lang="en-US" sz="1700" dirty="0" smtClean="0">
                <a:latin typeface="Arial" panose="020B0604020202020204" pitchFamily="34" charset="0"/>
              </a:rPr>
              <a:t>, 2008).  </a:t>
            </a:r>
          </a:p>
          <a:p>
            <a:pPr marL="1200150" lvl="2" indent="-285750">
              <a:buFont typeface="Arial" panose="020B0604020202020204" pitchFamily="34" charset="0"/>
              <a:buChar char="•"/>
            </a:pPr>
            <a:r>
              <a:rPr lang="en-US" sz="1700" dirty="0" smtClean="0">
                <a:latin typeface="Arial" panose="020B0604020202020204" pitchFamily="34" charset="0"/>
              </a:rPr>
              <a:t>3-D X-ray tomographic diffraction to characterize subsurface defect content</a:t>
            </a:r>
          </a:p>
          <a:p>
            <a:pPr marL="742950" lvl="1" indent="-285750">
              <a:buFont typeface="Arial" panose="020B0604020202020204" pitchFamily="34" charset="0"/>
              <a:buChar char="•"/>
            </a:pPr>
            <a:r>
              <a:rPr lang="en-US" sz="1700" dirty="0" smtClean="0">
                <a:latin typeface="Arial" panose="020B0604020202020204" pitchFamily="34" charset="0"/>
              </a:rPr>
              <a:t>Coupon RF studies- How can we develop this? Can we make RF circuits on substrates and test them? NHMFL, has RF groups.. Can this be an option?</a:t>
            </a:r>
          </a:p>
          <a:p>
            <a:pPr marL="1200150" lvl="2" indent="-285750">
              <a:buFont typeface="Arial" panose="020B0604020202020204" pitchFamily="34" charset="0"/>
              <a:buChar char="•"/>
            </a:pPr>
            <a:r>
              <a:rPr lang="en-US" sz="1700" dirty="0" smtClean="0">
                <a:latin typeface="Arial" panose="020B0604020202020204" pitchFamily="34" charset="0"/>
              </a:rPr>
              <a:t>RF microscope to zero in on interesting defects</a:t>
            </a:r>
          </a:p>
        </p:txBody>
      </p:sp>
      <p:sp>
        <p:nvSpPr>
          <p:cNvPr id="6" name="Footer Placeholder 1"/>
          <p:cNvSpPr txBox="1">
            <a:spLocks/>
          </p:cNvSpPr>
          <p:nvPr/>
        </p:nvSpPr>
        <p:spPr>
          <a:xfrm>
            <a:off x="2133600" y="6492875"/>
            <a:ext cx="487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chemeClr val="tx1">
                    <a:lumMod val="50000"/>
                    <a:lumOff val="50000"/>
                  </a:schemeClr>
                </a:solidFill>
              </a:rPr>
              <a:t>Lee: SRF GARD roadmap workshop, FNAL Feb 9-10, 2017</a:t>
            </a:r>
            <a:endParaRPr lang="en-US" dirty="0">
              <a:solidFill>
                <a:schemeClr val="tx1">
                  <a:lumMod val="50000"/>
                  <a:lumOff val="50000"/>
                </a:schemeClr>
              </a:solidFill>
            </a:endParaRPr>
          </a:p>
        </p:txBody>
      </p:sp>
      <p:sp>
        <p:nvSpPr>
          <p:cNvPr id="7" name="Slide Number Placeholder 2"/>
          <p:cNvSpPr txBox="1">
            <a:spLocks/>
          </p:cNvSpPr>
          <p:nvPr/>
        </p:nvSpPr>
        <p:spPr>
          <a:xfrm>
            <a:off x="8229600" y="6556828"/>
            <a:ext cx="609600" cy="237218"/>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2660EC-88C8-4F07-811B-348ADCB96E7B}" type="slidenum">
              <a:rPr lang="en-US" smtClean="0">
                <a:solidFill>
                  <a:schemeClr val="tx1">
                    <a:lumMod val="50000"/>
                    <a:lumOff val="50000"/>
                  </a:schemeClr>
                </a:solidFill>
              </a:rPr>
              <a:pPr/>
              <a:t>9</a:t>
            </a:fld>
            <a:endParaRPr lang="en-US" dirty="0">
              <a:solidFill>
                <a:schemeClr val="tx1">
                  <a:lumMod val="50000"/>
                  <a:lumOff val="50000"/>
                </a:schemeClr>
              </a:solidFill>
            </a:endParaRPr>
          </a:p>
        </p:txBody>
      </p:sp>
      <p:pic>
        <p:nvPicPr>
          <p:cNvPr id="8" name="Picture 3" descr="D:\Data\My Pictures\LOGOS\ASC\ASC14\TripleLogo-Hz\Vector\FSU-ASC-M+ShortText_logo_082615+border_outlines_whiteBG.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451739"/>
            <a:ext cx="2057400" cy="36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40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PlaneWhiteOpenSansSymphony</Template>
  <TotalTime>453</TotalTime>
  <Words>1650</Words>
  <Application>Microsoft Office PowerPoint</Application>
  <PresentationFormat>On-screen Show (4:3)</PresentationFormat>
  <Paragraphs>228</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Sample Measurement: Coupon/Cut-out studies Potential Measurement Techniques for SRF Nb R&amp;D </vt:lpstr>
      <vt:lpstr>Goals</vt:lpstr>
      <vt:lpstr>Some Cut-out/Coupon tests</vt:lpstr>
      <vt:lpstr> Example 1:MO imaging - Flux penetration along low angle grain boundaries (defects) in designed deformed coupons </vt:lpstr>
      <vt:lpstr>Example 2: ECCI - Resolving dislocation level information</vt:lpstr>
      <vt:lpstr>Example 3: Strain characterization with EBSD  Hydride scars with up to 10 ° orientation gradients and high dislocation density </vt:lpstr>
      <vt:lpstr>Example 4: Magnetization: AC susceptibility: A surface sensitive technique</vt:lpstr>
      <vt:lpstr>PowerPoint Presentation</vt:lpstr>
      <vt:lpstr>Some discussion points</vt:lpstr>
      <vt:lpstr>Extra Example Slides</vt:lpstr>
      <vt:lpstr>Design based microstructure- superconducting studies</vt:lpstr>
      <vt:lpstr>Hydride debris along LAGB’s- Flux penetration due to hydrides?</vt:lpstr>
      <vt:lpstr>AC susceptibility: N2-doping makes Nb dirty: EP increases the surface mean free path</vt:lpstr>
      <vt:lpstr>DC Magnetization: N-doped Nb after EP shows reduction in pinning sites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Coupon studies- Basic SRF Nb R&amp;D</dc:title>
  <dc:creator>Shreyas Balachandran</dc:creator>
  <cp:lastModifiedBy>Peter J. Lee</cp:lastModifiedBy>
  <cp:revision>59</cp:revision>
  <dcterms:created xsi:type="dcterms:W3CDTF">2017-02-02T14:17:42Z</dcterms:created>
  <dcterms:modified xsi:type="dcterms:W3CDTF">2017-02-06T23:42:21Z</dcterms:modified>
</cp:coreProperties>
</file>