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1"/>
  </p:notesMasterIdLst>
  <p:handoutMasterIdLst>
    <p:handoutMasterId r:id="rId22"/>
  </p:handoutMasterIdLst>
  <p:sldIdLst>
    <p:sldId id="294" r:id="rId2"/>
    <p:sldId id="275" r:id="rId3"/>
    <p:sldId id="284" r:id="rId4"/>
    <p:sldId id="298" r:id="rId5"/>
    <p:sldId id="299" r:id="rId6"/>
    <p:sldId id="300" r:id="rId7"/>
    <p:sldId id="310" r:id="rId8"/>
    <p:sldId id="311" r:id="rId9"/>
    <p:sldId id="302" r:id="rId10"/>
    <p:sldId id="303" r:id="rId11"/>
    <p:sldId id="306" r:id="rId12"/>
    <p:sldId id="307" r:id="rId13"/>
    <p:sldId id="305" r:id="rId14"/>
    <p:sldId id="304" r:id="rId15"/>
    <p:sldId id="308" r:id="rId16"/>
    <p:sldId id="309" r:id="rId17"/>
    <p:sldId id="312" r:id="rId18"/>
    <p:sldId id="313" r:id="rId19"/>
    <p:sldId id="314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704" userDrawn="1">
          <p15:clr>
            <a:srgbClr val="A4A3A4"/>
          </p15:clr>
        </p15:guide>
        <p15:guide id="4" orient="horz" pos="1536" userDrawn="1">
          <p15:clr>
            <a:srgbClr val="A4A3A4"/>
          </p15:clr>
        </p15:guide>
        <p15:guide id="5" orient="horz" pos="2808" userDrawn="1">
          <p15:clr>
            <a:srgbClr val="A4A3A4"/>
          </p15:clr>
        </p15:guide>
        <p15:guide id="6" orient="horz" pos="2232" userDrawn="1">
          <p15:clr>
            <a:srgbClr val="A4A3A4"/>
          </p15:clr>
        </p15:guide>
        <p15:guide id="7" pos="5592" userDrawn="1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40" userDrawn="1">
          <p15:clr>
            <a:srgbClr val="A4A3A4"/>
          </p15:clr>
        </p15:guide>
        <p15:guide id="11" pos="5160" userDrawn="1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3" autoAdjust="0"/>
    <p:restoredTop sz="94621"/>
  </p:normalViewPr>
  <p:slideViewPr>
    <p:cSldViewPr snapToGrid="0" snapToObjects="1" showGuides="1">
      <p:cViewPr varScale="1">
        <p:scale>
          <a:sx n="93" d="100"/>
          <a:sy n="93" d="100"/>
        </p:scale>
        <p:origin x="224" y="1024"/>
      </p:cViewPr>
      <p:guideLst>
        <p:guide orient="horz" pos="4142"/>
        <p:guide orient="horz" pos="4027"/>
        <p:guide orient="horz" pos="1704"/>
        <p:guide orient="horz" pos="1536"/>
        <p:guide orient="horz" pos="2808"/>
        <p:guide orient="horz" pos="2232"/>
        <p:guide pos="5592"/>
        <p:guide pos="136"/>
        <p:guide pos="589"/>
        <p:guide pos="4440"/>
        <p:guide pos="5160"/>
        <p:guide pos="4632"/>
      </p:guideLst>
    </p:cSldViewPr>
  </p:slideViewPr>
  <p:outlineViewPr>
    <p:cViewPr>
      <p:scale>
        <a:sx n="33" d="100"/>
        <a:sy n="33" d="100"/>
      </p:scale>
      <p:origin x="0" y="-7942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5/20/17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5/20/17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5/20/17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5/20/17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5/20/17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5/20/17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5/20/17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hyperlink" Target="http://dx.doi.org/10.1016/j.nimb.2017.03.140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hyperlink" Target="https://arxiv.org/ct?url=http%3A%2F%2Fdx.doi.org%2F10%252E1016%2Fj%252Enima%252E2016%252E03%252E002&amp;v=44c954d9" TargetMode="External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NIUaard/FAS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s://doi.org/10.1364/CLEO_AT.2017.JW2A.9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P. Piot</a:t>
            </a:r>
            <a:r>
              <a:rPr lang="en-US" dirty="0" smtClean="0">
                <a:solidFill>
                  <a:srgbClr val="7030A0"/>
                </a:solidFill>
              </a:rPr>
              <a:t>*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/>
              <a:t>IOTA/FAST 5</a:t>
            </a:r>
            <a:r>
              <a:rPr lang="en-US" baseline="30000" dirty="0" smtClean="0"/>
              <a:t>th</a:t>
            </a:r>
            <a:r>
              <a:rPr lang="en-US" dirty="0" smtClean="0"/>
              <a:t> Users’ meeting</a:t>
            </a:r>
            <a:endParaRPr lang="en-US" dirty="0"/>
          </a:p>
          <a:p>
            <a:r>
              <a:rPr lang="en-US" dirty="0" smtClean="0"/>
              <a:t>June 6, 2017</a:t>
            </a:r>
            <a:endParaRPr lang="en-US" dirty="0" smtClean="0"/>
          </a:p>
          <a:p>
            <a:endParaRPr lang="en-US" dirty="0"/>
          </a:p>
          <a:p>
            <a:r>
              <a:rPr lang="en-US" sz="1400" dirty="0" smtClean="0">
                <a:solidFill>
                  <a:srgbClr val="7030A0"/>
                </a:solidFill>
              </a:rPr>
              <a:t>* Joint appointee with Northern Illinois University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Other </a:t>
            </a:r>
            <a:r>
              <a:rPr lang="en-US" dirty="0" err="1" smtClean="0"/>
              <a:t>linac</a:t>
            </a:r>
            <a:r>
              <a:rPr lang="en-US" dirty="0" smtClean="0"/>
              <a:t>-based experiment</a:t>
            </a:r>
            <a:r>
              <a:rPr lang="en-US" dirty="0" smtClean="0"/>
              <a:t>s downstream of the cryomodule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953"/>
                    </a14:imgEffect>
                    <a14:imgEffect>
                      <a14:saturation sa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45126"/>
            <a:ext cx="4401992" cy="2914119"/>
          </a:xfrm>
          <a:prstGeom prst="rect">
            <a:avLst/>
          </a:prstGeom>
        </p:spPr>
      </p:pic>
      <p:pic>
        <p:nvPicPr>
          <p:cNvPr id="10" name="Picture 9" descr="orizontal NIU log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9" y="2438400"/>
            <a:ext cx="2937164" cy="132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acHD:private:var:folders:1k:_mj4_hjs0zvd_zcwk_55kcyr0000gp:T:TemporaryItems:FNAL-Logo-NAL-Blu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70" y="726313"/>
            <a:ext cx="2691130" cy="6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the proposed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0"/>
            <a:ext cx="9042400" cy="2514600"/>
          </a:xfrm>
          <a:prstGeom prst="rect">
            <a:avLst/>
          </a:prstGeom>
        </p:spPr>
      </p:pic>
      <p:sp>
        <p:nvSpPr>
          <p:cNvPr id="18" name="Footer Placeholder 3"/>
          <p:cNvSpPr txBox="1">
            <a:spLocks/>
          </p:cNvSpPr>
          <p:nvPr/>
        </p:nvSpPr>
        <p:spPr>
          <a:xfrm>
            <a:off x="2057400" y="6477000"/>
            <a:ext cx="48006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mtClean="0"/>
              <a:t> 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0" y="3352800"/>
            <a:ext cx="4508500" cy="3505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6934200" y="990600"/>
            <a:ext cx="1371600" cy="1066800"/>
          </a:xfrm>
          <a:prstGeom prst="rect">
            <a:avLst/>
          </a:prstGeom>
          <a:solidFill>
            <a:srgbClr val="FFFF00">
              <a:alpha val="1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838200" y="3429000"/>
            <a:ext cx="3886200" cy="1905000"/>
          </a:xfrm>
          <a:prstGeom prst="rect">
            <a:avLst/>
          </a:prstGeom>
          <a:solidFill>
            <a:srgbClr val="FFFF00">
              <a:alpha val="3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105400" y="1981200"/>
            <a:ext cx="1828800" cy="609600"/>
          </a:xfrm>
          <a:prstGeom prst="rect">
            <a:avLst/>
          </a:prstGeom>
          <a:solidFill>
            <a:srgbClr val="FFFF00">
              <a:alpha val="1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4999182" y="3857655"/>
            <a:ext cx="414481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B407D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B407D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B407D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B407D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B407D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i="1" dirty="0" smtClean="0"/>
              <a:t>highlighted yellow boxes indicate the subsystems to be developed </a:t>
            </a:r>
            <a:r>
              <a:rPr lang="en-US" i="1" dirty="0" smtClean="0"/>
              <a:t>in support to the ICS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i="1" dirty="0" smtClean="0"/>
              <a:t>-ray experiment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5800" y="594360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IR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31673" y="2664770"/>
            <a:ext cx="170585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IR transport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146624" y="2120266"/>
            <a:ext cx="540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UV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312" y="42940"/>
            <a:ext cx="1417782" cy="341425"/>
          </a:xfrm>
          <a:prstGeom prst="rect">
            <a:avLst/>
          </a:prstGeom>
        </p:spPr>
      </p:pic>
      <p:pic>
        <p:nvPicPr>
          <p:cNvPr id="29" name="Picture 28" descr="orizontal NIU log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91" y="230529"/>
            <a:ext cx="1573459" cy="645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53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altLang="en-US" dirty="0"/>
              <a:t>-ray brightness optimization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1" y="645882"/>
            <a:ext cx="5086349" cy="427363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698222" y="876300"/>
            <a:ext cx="2895600" cy="2895600"/>
          </a:xfrm>
          <a:prstGeom prst="rect">
            <a:avLst/>
          </a:prstGeom>
          <a:solidFill>
            <a:srgbClr val="FF0000">
              <a:alpha val="1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7" name="TextBox 49"/>
          <p:cNvSpPr txBox="1">
            <a:spLocks noChangeArrowheads="1"/>
          </p:cNvSpPr>
          <p:nvPr/>
        </p:nvSpPr>
        <p:spPr bwMode="auto">
          <a:xfrm>
            <a:off x="760135" y="977900"/>
            <a:ext cx="2738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C06519"/>
                </a:solidFill>
              </a:rPr>
              <a:t>Brightness in</a:t>
            </a:r>
            <a:br>
              <a:rPr lang="en-US" altLang="en-US" sz="1600">
                <a:solidFill>
                  <a:srgbClr val="C06519"/>
                </a:solidFill>
              </a:rPr>
            </a:br>
            <a:r>
              <a:rPr lang="en-US" altLang="en-US" sz="1600">
                <a:solidFill>
                  <a:srgbClr val="C06519"/>
                </a:solidFill>
              </a:rPr>
              <a:t>phot./sec/mm/mrd/0.1% BW</a:t>
            </a:r>
          </a:p>
        </p:txBody>
      </p:sp>
      <p:pic>
        <p:nvPicPr>
          <p:cNvPr id="18" name="Picture 5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22" y="1790700"/>
            <a:ext cx="1905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59"/>
          <p:cNvCxnSpPr>
            <a:cxnSpLocks noChangeShapeType="1"/>
          </p:cNvCxnSpPr>
          <p:nvPr/>
        </p:nvCxnSpPr>
        <p:spPr bwMode="auto">
          <a:xfrm flipV="1">
            <a:off x="1688822" y="2247900"/>
            <a:ext cx="304800" cy="533400"/>
          </a:xfrm>
          <a:prstGeom prst="straightConnector1">
            <a:avLst/>
          </a:prstGeom>
          <a:noFill/>
          <a:ln w="9525">
            <a:solidFill>
              <a:srgbClr val="6B6BCF"/>
            </a:solidFill>
            <a:round/>
            <a:headEnd/>
            <a:tailEnd type="arrow" w="med" len="med"/>
          </a:ln>
        </p:spPr>
      </p:cxnSp>
      <p:sp>
        <p:nvSpPr>
          <p:cNvPr id="20" name="TextBox 19"/>
          <p:cNvSpPr txBox="1"/>
          <p:nvPr/>
        </p:nvSpPr>
        <p:spPr>
          <a:xfrm>
            <a:off x="871773" y="2781300"/>
            <a:ext cx="87209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600" dirty="0">
                <a:solidFill>
                  <a:schemeClr val="accent3"/>
                </a:solidFill>
              </a:rPr>
              <a:t># of </a:t>
            </a:r>
            <a:r>
              <a:rPr lang="en-US" sz="1600" dirty="0">
                <a:solidFill>
                  <a:schemeClr val="accent3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>
                <a:solidFill>
                  <a:schemeClr val="accent3"/>
                </a:solidFill>
              </a:rPr>
              <a:t> </a:t>
            </a:r>
            <a:br>
              <a:rPr lang="en-US" sz="1600" dirty="0">
                <a:solidFill>
                  <a:schemeClr val="accent3"/>
                </a:solidFill>
              </a:rPr>
            </a:br>
            <a:r>
              <a:rPr lang="en-US" sz="1600" dirty="0">
                <a:solidFill>
                  <a:schemeClr val="accent3"/>
                </a:solidFill>
              </a:rPr>
              <a:t>photons</a:t>
            </a:r>
          </a:p>
        </p:txBody>
      </p:sp>
      <p:sp>
        <p:nvSpPr>
          <p:cNvPr id="21" name="TextBox 61"/>
          <p:cNvSpPr txBox="1">
            <a:spLocks noChangeArrowheads="1"/>
          </p:cNvSpPr>
          <p:nvPr/>
        </p:nvSpPr>
        <p:spPr bwMode="auto">
          <a:xfrm>
            <a:off x="2069822" y="2705100"/>
            <a:ext cx="14398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90"/>
                </a:solidFill>
              </a:rPr>
              <a:t># of collision</a:t>
            </a:r>
            <a:br>
              <a:rPr lang="en-US" altLang="en-US" sz="1600">
                <a:solidFill>
                  <a:srgbClr val="000090"/>
                </a:solidFill>
              </a:rPr>
            </a:br>
            <a:r>
              <a:rPr lang="en-US" altLang="en-US" sz="1600">
                <a:solidFill>
                  <a:srgbClr val="000090"/>
                </a:solidFill>
              </a:rPr>
              <a:t>per sec</a:t>
            </a:r>
          </a:p>
          <a:p>
            <a:pPr algn="ctr" eaLnBrk="1" hangingPunct="1"/>
            <a:r>
              <a:rPr lang="en-US" altLang="en-US" sz="1600">
                <a:solidFill>
                  <a:srgbClr val="000090"/>
                </a:solidFill>
              </a:rPr>
              <a:t>1 to 15,000 at</a:t>
            </a:r>
            <a:br>
              <a:rPr lang="en-US" altLang="en-US" sz="1600">
                <a:solidFill>
                  <a:srgbClr val="000090"/>
                </a:solidFill>
              </a:rPr>
            </a:br>
            <a:r>
              <a:rPr lang="en-US" altLang="en-US" sz="1600">
                <a:solidFill>
                  <a:srgbClr val="000090"/>
                </a:solidFill>
              </a:rPr>
              <a:t>FAST</a:t>
            </a:r>
          </a:p>
        </p:txBody>
      </p:sp>
      <p:cxnSp>
        <p:nvCxnSpPr>
          <p:cNvPr id="22" name="Straight Arrow Connector 62"/>
          <p:cNvCxnSpPr>
            <a:cxnSpLocks noChangeShapeType="1"/>
          </p:cNvCxnSpPr>
          <p:nvPr/>
        </p:nvCxnSpPr>
        <p:spPr bwMode="auto">
          <a:xfrm flipV="1">
            <a:off x="2755622" y="2247900"/>
            <a:ext cx="0" cy="4572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arrow" w="med" len="med"/>
          </a:ln>
        </p:spPr>
      </p:cxnSp>
      <p:pic>
        <p:nvPicPr>
          <p:cNvPr id="23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0" y="4675905"/>
            <a:ext cx="31924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45"/>
          <p:cNvCxnSpPr>
            <a:cxnSpLocks noChangeShapeType="1"/>
          </p:cNvCxnSpPr>
          <p:nvPr/>
        </p:nvCxnSpPr>
        <p:spPr bwMode="auto">
          <a:xfrm>
            <a:off x="595740" y="4675905"/>
            <a:ext cx="228600" cy="304800"/>
          </a:xfrm>
          <a:prstGeom prst="straightConnector1">
            <a:avLst/>
          </a:prstGeom>
          <a:noFill/>
          <a:ln w="9525">
            <a:solidFill>
              <a:srgbClr val="6B6BCF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/>
          <p:nvPr/>
        </p:nvSpPr>
        <p:spPr>
          <a:xfrm>
            <a:off x="-13860" y="4066305"/>
            <a:ext cx="9144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# of </a:t>
            </a: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b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photons</a:t>
            </a:r>
          </a:p>
        </p:txBody>
      </p:sp>
      <p:cxnSp>
        <p:nvCxnSpPr>
          <p:cNvPr id="26" name="Straight Arrow Connector 48"/>
          <p:cNvCxnSpPr>
            <a:cxnSpLocks noChangeShapeType="1"/>
          </p:cNvCxnSpPr>
          <p:nvPr/>
        </p:nvCxnSpPr>
        <p:spPr bwMode="auto">
          <a:xfrm>
            <a:off x="1814940" y="4371105"/>
            <a:ext cx="152400" cy="457200"/>
          </a:xfrm>
          <a:prstGeom prst="straightConnector1">
            <a:avLst/>
          </a:prstGeom>
          <a:noFill/>
          <a:ln w="9525">
            <a:solidFill>
              <a:srgbClr val="008000"/>
            </a:solidFill>
            <a:round/>
            <a:headEnd/>
            <a:tailEnd type="arrow" w="med" len="med"/>
          </a:ln>
        </p:spPr>
      </p:cxnSp>
      <p:sp>
        <p:nvSpPr>
          <p:cNvPr id="27" name="TextBox 50"/>
          <p:cNvSpPr txBox="1">
            <a:spLocks noChangeArrowheads="1"/>
          </p:cNvSpPr>
          <p:nvPr/>
        </p:nvSpPr>
        <p:spPr bwMode="auto">
          <a:xfrm>
            <a:off x="1586340" y="4066305"/>
            <a:ext cx="538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8000"/>
                </a:solidFill>
              </a:rPr>
              <a:t># e-</a:t>
            </a:r>
          </a:p>
        </p:txBody>
      </p:sp>
      <p:cxnSp>
        <p:nvCxnSpPr>
          <p:cNvPr id="28" name="Straight Arrow Connector 51"/>
          <p:cNvCxnSpPr>
            <a:cxnSpLocks noChangeShapeType="1"/>
          </p:cNvCxnSpPr>
          <p:nvPr/>
        </p:nvCxnSpPr>
        <p:spPr bwMode="auto">
          <a:xfrm flipH="1">
            <a:off x="2500740" y="4294905"/>
            <a:ext cx="228600" cy="3810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9" name="TextBox 53"/>
          <p:cNvSpPr txBox="1">
            <a:spLocks noChangeArrowheads="1"/>
          </p:cNvSpPr>
          <p:nvPr/>
        </p:nvSpPr>
        <p:spPr bwMode="auto">
          <a:xfrm>
            <a:off x="2272140" y="3761505"/>
            <a:ext cx="1096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FF0000"/>
                </a:solidFill>
              </a:rPr>
              <a:t># colliding</a:t>
            </a:r>
            <a:br>
              <a:rPr lang="en-US" altLang="en-US" sz="1600">
                <a:solidFill>
                  <a:srgbClr val="FF0000"/>
                </a:solidFill>
              </a:rPr>
            </a:br>
            <a:r>
              <a:rPr lang="en-US" altLang="en-US" sz="1600">
                <a:solidFill>
                  <a:srgbClr val="FF0000"/>
                </a:solidFill>
              </a:rPr>
              <a:t>photon</a:t>
            </a:r>
          </a:p>
        </p:txBody>
      </p:sp>
      <p:sp>
        <p:nvSpPr>
          <p:cNvPr id="30" name="TextBox 54"/>
          <p:cNvSpPr txBox="1">
            <a:spLocks noChangeArrowheads="1"/>
          </p:cNvSpPr>
          <p:nvPr/>
        </p:nvSpPr>
        <p:spPr bwMode="auto">
          <a:xfrm>
            <a:off x="1205340" y="5742705"/>
            <a:ext cx="2887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90"/>
                </a:solidFill>
              </a:rPr>
              <a:t>sizes of colliding laser (L) and </a:t>
            </a:r>
            <a:br>
              <a:rPr lang="en-US" altLang="en-US" sz="1600">
                <a:solidFill>
                  <a:srgbClr val="000090"/>
                </a:solidFill>
              </a:rPr>
            </a:br>
            <a:r>
              <a:rPr lang="en-US" altLang="en-US" sz="1600">
                <a:solidFill>
                  <a:srgbClr val="000090"/>
                </a:solidFill>
              </a:rPr>
              <a:t>electron(e) beams</a:t>
            </a:r>
          </a:p>
        </p:txBody>
      </p:sp>
      <p:sp>
        <p:nvSpPr>
          <p:cNvPr id="31" name="Left Brace 55"/>
          <p:cNvSpPr>
            <a:spLocks/>
          </p:cNvSpPr>
          <p:nvPr/>
        </p:nvSpPr>
        <p:spPr bwMode="auto">
          <a:xfrm rot="16200000" flipV="1">
            <a:off x="2673778" y="4960067"/>
            <a:ext cx="198438" cy="1458913"/>
          </a:xfrm>
          <a:prstGeom prst="leftBrace">
            <a:avLst>
              <a:gd name="adj1" fmla="val 8305"/>
              <a:gd name="adj2" fmla="val 50000"/>
            </a:avLst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" name="TextBox 58"/>
          <p:cNvSpPr txBox="1">
            <a:spLocks noChangeArrowheads="1"/>
          </p:cNvSpPr>
          <p:nvPr/>
        </p:nvSpPr>
        <p:spPr bwMode="auto">
          <a:xfrm>
            <a:off x="3113515" y="4294905"/>
            <a:ext cx="1546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C06519"/>
                </a:solidFill>
              </a:rPr>
              <a:t>suppression</a:t>
            </a:r>
            <a:br>
              <a:rPr lang="en-US" altLang="en-US" sz="1600">
                <a:solidFill>
                  <a:srgbClr val="C06519"/>
                </a:solidFill>
              </a:rPr>
            </a:br>
            <a:r>
              <a:rPr lang="en-US" altLang="en-US" sz="1600">
                <a:solidFill>
                  <a:srgbClr val="C06519"/>
                </a:solidFill>
              </a:rPr>
              <a:t>factor &lt;1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54997" y="5187090"/>
            <a:ext cx="4527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3"/>
                </a:solidFill>
              </a:rPr>
              <a:t>D. </a:t>
            </a:r>
            <a:r>
              <a:rPr lang="en-US" sz="1800" dirty="0" err="1" smtClean="0">
                <a:solidFill>
                  <a:schemeClr val="accent3"/>
                </a:solidFill>
              </a:rPr>
              <a:t>Mihalcea</a:t>
            </a:r>
            <a:r>
              <a:rPr lang="en-US" sz="1800" dirty="0" smtClean="0">
                <a:solidFill>
                  <a:schemeClr val="accent3"/>
                </a:solidFill>
              </a:rPr>
              <a:t> et al., to appear in NIMB</a:t>
            </a:r>
            <a:br>
              <a:rPr lang="en-US" sz="1800" dirty="0" smtClean="0">
                <a:solidFill>
                  <a:schemeClr val="accent3"/>
                </a:solidFill>
              </a:rPr>
            </a:br>
            <a:r>
              <a:rPr lang="de-DE" sz="1800" dirty="0">
                <a:hlinkClick r:id="rId5"/>
              </a:rPr>
              <a:t>http://dx.doi.org/10.1016/j.nimb.2017.03.140</a:t>
            </a:r>
            <a:endParaRPr lang="en-US" sz="1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2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68982" y="971550"/>
            <a:ext cx="4232131" cy="50593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-ray parameters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e- &amp; laser beams parameters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Anticipated performances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62" y="3996788"/>
            <a:ext cx="4394200" cy="1866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66726"/>
            <a:ext cx="4513291" cy="1500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4" y="1363962"/>
            <a:ext cx="4518849" cy="455514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787236" y="4585855"/>
            <a:ext cx="1565564" cy="138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412195" y="2438400"/>
            <a:ext cx="1635805" cy="214745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3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971550"/>
            <a:ext cx="3549482" cy="50593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ELEGANT matching +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Impact-T tracking over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the ~120 m (space-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charge included only)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Final focus needs to be compact and use PM quadrupole magnets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Vibration is an issue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dynamics Considerations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131" y="125386"/>
            <a:ext cx="1417782" cy="341425"/>
          </a:xfrm>
          <a:prstGeom prst="rect">
            <a:avLst/>
          </a:prstGeom>
        </p:spPr>
      </p:pic>
      <p:pic>
        <p:nvPicPr>
          <p:cNvPr id="33" name="Picture 32" descr="orizontal NIU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159" y="-16700"/>
            <a:ext cx="1573459" cy="64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68" y="2914509"/>
            <a:ext cx="5496232" cy="3320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82" y="791715"/>
            <a:ext cx="4866968" cy="192269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cxnSp>
        <p:nvCxnSpPr>
          <p:cNvPr id="14" name="Straight Connector 13"/>
          <p:cNvCxnSpPr/>
          <p:nvPr/>
        </p:nvCxnSpPr>
        <p:spPr>
          <a:xfrm flipH="1">
            <a:off x="8196264" y="2714413"/>
            <a:ext cx="448786" cy="313637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3778082" y="2710066"/>
            <a:ext cx="4304631" cy="296268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4" y="4286038"/>
            <a:ext cx="3348583" cy="1846840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11" y="5873230"/>
            <a:ext cx="1078202" cy="2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4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133" y="4199537"/>
            <a:ext cx="2738745" cy="205133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Interaction region foreseen downstream of D600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Small-aperture permanent quadrupole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Decoupled from transport to HE dump /injection to IOTA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Vibration measurement to be incorporated in design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interaction area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67" y="4238204"/>
            <a:ext cx="4100945" cy="192231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62" y="2604680"/>
            <a:ext cx="7924800" cy="16129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4510685" y="3397975"/>
            <a:ext cx="150977" cy="8326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90621" y="3423569"/>
            <a:ext cx="3842405" cy="7869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15900" y="4803777"/>
            <a:ext cx="5139871" cy="7464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33026" y="479640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e-beam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530603" y="4263216"/>
            <a:ext cx="3539782" cy="83772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0832849">
            <a:off x="4620172" y="4182230"/>
            <a:ext cx="109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IR laser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-90045" y="3311565"/>
            <a:ext cx="1025083" cy="12407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-36920" y="2885977"/>
            <a:ext cx="893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solidFill>
                  <a:schemeClr val="accent3"/>
                </a:solidFill>
              </a:rPr>
              <a:t>e-</a:t>
            </a:r>
          </a:p>
          <a:p>
            <a:pPr algn="ctr"/>
            <a:r>
              <a:rPr lang="en-US" dirty="0" smtClean="0">
                <a:solidFill>
                  <a:schemeClr val="accent3"/>
                </a:solidFill>
              </a:rPr>
              <a:t>beam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79625" y="5234913"/>
            <a:ext cx="20138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</a:rPr>
              <a:t>[Design by A</a:t>
            </a:r>
            <a:r>
              <a:rPr lang="en-US" sz="1400" dirty="0">
                <a:solidFill>
                  <a:srgbClr val="008000"/>
                </a:solidFill>
              </a:rPr>
              <a:t>. </a:t>
            </a:r>
            <a:r>
              <a:rPr lang="en-US" sz="1400" dirty="0" err="1" smtClean="0">
                <a:solidFill>
                  <a:srgbClr val="008000"/>
                </a:solidFill>
              </a:rPr>
              <a:t>Khizhanok</a:t>
            </a:r>
            <a:r>
              <a:rPr lang="en-US" sz="1400" dirty="0" smtClean="0">
                <a:solidFill>
                  <a:srgbClr val="008000"/>
                </a:solidFill>
              </a:rPr>
              <a:t>, </a:t>
            </a:r>
            <a:br>
              <a:rPr lang="en-US" sz="1400" dirty="0" smtClean="0">
                <a:solidFill>
                  <a:srgbClr val="008000"/>
                </a:solidFill>
              </a:rPr>
            </a:br>
            <a:r>
              <a:rPr lang="en-US" sz="1400" dirty="0" smtClean="0">
                <a:solidFill>
                  <a:srgbClr val="008000"/>
                </a:solidFill>
              </a:rPr>
              <a:t>MS thesis in Dept. of </a:t>
            </a:r>
            <a:br>
              <a:rPr lang="en-US" sz="1400" dirty="0" smtClean="0">
                <a:solidFill>
                  <a:srgbClr val="008000"/>
                </a:solidFill>
              </a:rPr>
            </a:br>
            <a:r>
              <a:rPr lang="en-US" sz="1400" dirty="0" smtClean="0">
                <a:solidFill>
                  <a:srgbClr val="008000"/>
                </a:solidFill>
              </a:rPr>
              <a:t>Mechanical Eng., NIU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</a:rPr>
              <a:t>Adviser: J.-T. </a:t>
            </a:r>
            <a:r>
              <a:rPr lang="en-US" sz="1400" dirty="0" err="1" smtClean="0">
                <a:solidFill>
                  <a:srgbClr val="008000"/>
                </a:solidFill>
              </a:rPr>
              <a:t>Gau</a:t>
            </a:r>
            <a:r>
              <a:rPr lang="en-US" sz="1400" dirty="0" smtClean="0">
                <a:solidFill>
                  <a:srgbClr val="008000"/>
                </a:solidFill>
              </a:rPr>
              <a:t>]</a:t>
            </a:r>
            <a:endParaRPr lang="en-US" sz="1400" dirty="0">
              <a:solidFill>
                <a:srgbClr val="008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531" y="4125465"/>
            <a:ext cx="1417782" cy="341425"/>
          </a:xfrm>
          <a:prstGeom prst="rect">
            <a:avLst/>
          </a:prstGeom>
        </p:spPr>
      </p:pic>
      <p:pic>
        <p:nvPicPr>
          <p:cNvPr id="33" name="Picture 32" descr="orizontal NIU logo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083" y="4453454"/>
            <a:ext cx="1573459" cy="6457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traight Arrow Connector 33"/>
          <p:cNvCxnSpPr/>
          <p:nvPr/>
        </p:nvCxnSpPr>
        <p:spPr>
          <a:xfrm flipV="1">
            <a:off x="8069641" y="3797197"/>
            <a:ext cx="1025083" cy="12407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123195" y="3378550"/>
            <a:ext cx="915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to</a:t>
            </a:r>
          </a:p>
          <a:p>
            <a:pPr algn="ctr"/>
            <a:r>
              <a:rPr lang="en-US" dirty="0" smtClean="0">
                <a:solidFill>
                  <a:schemeClr val="accent3"/>
                </a:solidFill>
              </a:rPr>
              <a:t>dump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1165" y="94330"/>
            <a:ext cx="3968811" cy="74913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40" name="Sun 39"/>
          <p:cNvSpPr/>
          <p:nvPr/>
        </p:nvSpPr>
        <p:spPr>
          <a:xfrm>
            <a:off x="8299808" y="220273"/>
            <a:ext cx="173643" cy="143813"/>
          </a:xfrm>
          <a:prstGeom prst="sun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5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Current laser system was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optimized (</a:t>
            </a:r>
            <a:r>
              <a:rPr lang="en-US" dirty="0" smtClean="0">
                <a:solidFill>
                  <a:schemeClr val="accent3"/>
                </a:solidFill>
              </a:rPr>
              <a:t>J. </a:t>
            </a:r>
            <a:r>
              <a:rPr lang="en-US" dirty="0" err="1" smtClean="0">
                <a:solidFill>
                  <a:schemeClr val="accent3"/>
                </a:solidFill>
              </a:rPr>
              <a:t>Ruan</a:t>
            </a:r>
            <a:r>
              <a:rPr lang="en-US" dirty="0" smtClean="0">
                <a:solidFill>
                  <a:schemeClr val="accent3"/>
                </a:solidFill>
              </a:rPr>
              <a:t>, et al.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amplifier received from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Northrop-Grumman to be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tested (</a:t>
            </a:r>
            <a:r>
              <a:rPr lang="en-US" sz="2000" dirty="0" smtClean="0">
                <a:solidFill>
                  <a:schemeClr val="accent3"/>
                </a:solidFill>
              </a:rPr>
              <a:t>part of M. </a:t>
            </a:r>
            <a:r>
              <a:rPr lang="en-US" sz="2000" dirty="0" err="1" smtClean="0">
                <a:solidFill>
                  <a:schemeClr val="accent3"/>
                </a:solidFill>
              </a:rPr>
              <a:t>Urfer</a:t>
            </a:r>
            <a:r>
              <a:rPr lang="en-US" sz="2000" dirty="0" smtClean="0">
                <a:solidFill>
                  <a:schemeClr val="accent3"/>
                </a:solidFill>
              </a:rPr>
              <a:t> MS thesis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on laser upgrade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19" y="237785"/>
            <a:ext cx="4253738" cy="298712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3" y="2941750"/>
            <a:ext cx="4759429" cy="3325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178" y="3406038"/>
            <a:ext cx="3635220" cy="2743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721927" y="2873167"/>
            <a:ext cx="554182" cy="5328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1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13309"/>
            <a:ext cx="4579144" cy="285425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>
                <a:solidFill>
                  <a:schemeClr val="tx1"/>
                </a:solidFill>
              </a:rPr>
              <a:t>1</a:t>
            </a:r>
            <a:r>
              <a:rPr lang="en-US" sz="2200" baseline="30000" dirty="0" smtClean="0">
                <a:solidFill>
                  <a:schemeClr val="tx1"/>
                </a:solidFill>
              </a:rPr>
              <a:t>st</a:t>
            </a:r>
            <a:r>
              <a:rPr lang="en-US" sz="2200" dirty="0" smtClean="0">
                <a:solidFill>
                  <a:schemeClr val="tx1"/>
                </a:solidFill>
              </a:rPr>
              <a:t> interaction planned in 2019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Summer 2017: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Characterize beam downstream the cryomodule (especially transverse emittance &amp; energy spread)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Commission the laser amplifier and demonstrate E&gt;0.5 </a:t>
            </a:r>
            <a:r>
              <a:rPr lang="en-US" dirty="0" err="1" smtClean="0">
                <a:solidFill>
                  <a:schemeClr val="tx1"/>
                </a:solidFill>
              </a:rPr>
              <a:t>mJ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Finalize design of the optical cavity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Fall 2017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Manufacture PMQ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Build optical transport line?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Beyond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Finalize and construct interaction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area with associated diagnostics,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test some </a:t>
            </a:r>
            <a:r>
              <a:rPr lang="en-US" b="1" dirty="0" smtClean="0">
                <a:solidFill>
                  <a:schemeClr val="tx1"/>
                </a:solidFill>
              </a:rPr>
              <a:t>diagnostics</a:t>
            </a:r>
            <a:r>
              <a:rPr lang="en-US" dirty="0" smtClean="0">
                <a:solidFill>
                  <a:schemeClr val="tx1"/>
                </a:solidFill>
              </a:rPr>
              <a:t> when beam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time available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ICS timeline (still in discussion)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518" y="3413309"/>
            <a:ext cx="1417782" cy="3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4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11" y="773610"/>
            <a:ext cx="3926071" cy="3131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791" y="3875360"/>
            <a:ext cx="3865418" cy="242004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05345"/>
            <a:ext cx="8672513" cy="4825568"/>
          </a:xfrm>
        </p:spPr>
        <p:txBody>
          <a:bodyPr/>
          <a:lstStyle/>
          <a:p>
            <a:r>
              <a:rPr lang="en-US" sz="2200" dirty="0" smtClean="0">
                <a:solidFill>
                  <a:schemeClr val="tx1"/>
                </a:solidFill>
              </a:rPr>
              <a:t>Capitalize on the infrastructure 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available from the ICS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High-energy laser pulse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Optical- or self-manipulation of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 beams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OSC R&amp;D (UR interference)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Energy/density modulation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(optical-replica diagnostics, </a:t>
            </a:r>
            <a:r>
              <a:rPr lang="is-IS" dirty="0" smtClean="0">
                <a:solidFill>
                  <a:schemeClr val="tx1"/>
                </a:solidFill>
              </a:rPr>
              <a:t>…)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Controlled chromatic aberrations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aka beam conditioning (</a:t>
            </a:r>
            <a:r>
              <a:rPr lang="en-US" sz="2000" dirty="0" err="1" smtClean="0">
                <a:solidFill>
                  <a:schemeClr val="accent3"/>
                </a:solidFill>
              </a:rPr>
              <a:t>Zholents</a:t>
            </a:r>
            <a:r>
              <a:rPr lang="en-US" sz="2000" dirty="0" smtClean="0">
                <a:solidFill>
                  <a:schemeClr val="accent3"/>
                </a:solidFill>
              </a:rPr>
              <a:t/>
            </a:r>
            <a:br>
              <a:rPr lang="en-US" sz="2000" dirty="0" smtClean="0">
                <a:solidFill>
                  <a:schemeClr val="accent3"/>
                </a:solidFill>
              </a:rPr>
            </a:br>
            <a:r>
              <a:rPr lang="en-US" sz="2000" dirty="0" smtClean="0">
                <a:solidFill>
                  <a:schemeClr val="accent3"/>
                </a:solidFill>
              </a:rPr>
              <a:t>PRSAB 2005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Radiation sources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Longitudinal-space-charge amplifier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689102"/>
          </a:xfrm>
        </p:spPr>
        <p:txBody>
          <a:bodyPr/>
          <a:lstStyle/>
          <a:p>
            <a:r>
              <a:rPr lang="en-US" dirty="0" smtClean="0"/>
              <a:t>Possible longer-term experiments:</a:t>
            </a:r>
            <a:br>
              <a:rPr lang="en-US" dirty="0" smtClean="0"/>
            </a:br>
            <a:r>
              <a:rPr lang="en-US" dirty="0" smtClean="0"/>
              <a:t>laser/radiation-based manipulations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129" y="619637"/>
            <a:ext cx="2105334" cy="11972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5400000">
            <a:off x="7798559" y="3481885"/>
            <a:ext cx="2281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[P. Piot, NAPAC16]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6573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53767"/>
            <a:ext cx="3789239" cy="4825568"/>
          </a:xfrm>
        </p:spPr>
        <p:txBody>
          <a:bodyPr/>
          <a:lstStyle/>
          <a:p>
            <a:r>
              <a:rPr lang="en-US" sz="2200" dirty="0" smtClean="0">
                <a:solidFill>
                  <a:schemeClr val="tx1"/>
                </a:solidFill>
              </a:rPr>
              <a:t>Cascaded longitudinal space-charge amplifier was investigated in FAST using start-to-end simulations </a:t>
            </a:r>
            <a:r>
              <a:rPr lang="en-US" sz="2200" smtClean="0">
                <a:solidFill>
                  <a:schemeClr val="tx1"/>
                </a:solidFill>
              </a:rPr>
              <a:t>(simplified model)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689102"/>
          </a:xfrm>
        </p:spPr>
        <p:txBody>
          <a:bodyPr/>
          <a:lstStyle/>
          <a:p>
            <a:r>
              <a:rPr lang="en-US" dirty="0" smtClean="0"/>
              <a:t>Possible longer-term experiments: LSCA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55" y="2832411"/>
            <a:ext cx="4988654" cy="3374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596" y="958850"/>
            <a:ext cx="4513138" cy="20705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5400000">
            <a:off x="6029470" y="3642118"/>
            <a:ext cx="5771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3"/>
                </a:solidFill>
              </a:rPr>
              <a:t>[H. </a:t>
            </a:r>
            <a:r>
              <a:rPr lang="en-US" sz="1800" dirty="0" err="1" smtClean="0">
                <a:solidFill>
                  <a:schemeClr val="accent3"/>
                </a:solidFill>
              </a:rPr>
              <a:t>Halavanau</a:t>
            </a:r>
            <a:r>
              <a:rPr lang="en-US" sz="1800" dirty="0" smtClean="0">
                <a:solidFill>
                  <a:schemeClr val="accent3"/>
                </a:solidFill>
              </a:rPr>
              <a:t>, </a:t>
            </a:r>
            <a:r>
              <a:rPr lang="hr-HR" sz="1800" u="sng" dirty="0" smtClean="0">
                <a:hlinkClick r:id="rId4"/>
              </a:rPr>
              <a:t>10.1016/j.nima.2016.03.002</a:t>
            </a:r>
            <a:endParaRPr lang="en-US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09" y="3108098"/>
            <a:ext cx="3698546" cy="303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6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/>
          <p:nvPr/>
        </p:nvCxnSpPr>
        <p:spPr>
          <a:xfrm flipV="1">
            <a:off x="6041574" y="1637757"/>
            <a:ext cx="0" cy="17101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53767"/>
            <a:ext cx="5049982" cy="4825568"/>
          </a:xfrm>
        </p:spPr>
        <p:txBody>
          <a:bodyPr/>
          <a:lstStyle/>
          <a:p>
            <a:r>
              <a:rPr lang="en-US" sz="2200" dirty="0" smtClean="0">
                <a:solidFill>
                  <a:schemeClr val="tx1"/>
                </a:solidFill>
              </a:rPr>
              <a:t>Compatibility of high-repetition-rate beam driven acceleration concept (e.g. DWFA)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Resuming the channeling radiation experiment in collaboration with MEPHI, IPN Lyon, U. Ferrara.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Applications of ultra-relativistic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flat </a:t>
            </a:r>
            <a:r>
              <a:rPr lang="en-US" dirty="0">
                <a:solidFill>
                  <a:schemeClr val="tx1"/>
                </a:solidFill>
              </a:rPr>
              <a:t>beams (</a:t>
            </a:r>
            <a:r>
              <a:rPr lang="en-US" dirty="0">
                <a:solidFill>
                  <a:schemeClr val="accent3"/>
                </a:solidFill>
              </a:rPr>
              <a:t>see </a:t>
            </a:r>
            <a:r>
              <a:rPr lang="en-US" dirty="0" err="1">
                <a:solidFill>
                  <a:schemeClr val="accent3"/>
                </a:solidFill>
              </a:rPr>
              <a:t>Halavanau’s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talk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)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: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Acceleration in DLAs (ACHIP  collaborations)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Diving wakes in planar structures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Micro-</a:t>
            </a:r>
            <a:r>
              <a:rPr lang="en-US" dirty="0" err="1" smtClean="0">
                <a:solidFill>
                  <a:schemeClr val="tx1"/>
                </a:solidFill>
              </a:rPr>
              <a:t>undulator</a:t>
            </a:r>
            <a:r>
              <a:rPr lang="en-US" dirty="0" smtClean="0">
                <a:solidFill>
                  <a:schemeClr val="tx1"/>
                </a:solidFill>
              </a:rPr>
              <a:t> tests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689102"/>
          </a:xfrm>
        </p:spPr>
        <p:txBody>
          <a:bodyPr/>
          <a:lstStyle/>
          <a:p>
            <a:r>
              <a:rPr lang="en-US" dirty="0" smtClean="0"/>
              <a:t>Final comments: </a:t>
            </a:r>
            <a:br>
              <a:rPr lang="en-US" dirty="0" smtClean="0"/>
            </a:br>
            <a:r>
              <a:rPr lang="en-US" dirty="0" smtClean="0"/>
              <a:t>other opportunities being explored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582" y="3611686"/>
            <a:ext cx="3756303" cy="2486050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 rot="16200000" flipH="1">
            <a:off x="3449785" y="3990111"/>
            <a:ext cx="3380507" cy="277088"/>
          </a:xfrm>
          <a:prstGeom prst="bentConnector3">
            <a:avLst>
              <a:gd name="adj1" fmla="val 34016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6200000" flipH="1">
            <a:off x="4185099" y="2146513"/>
            <a:ext cx="2283950" cy="37407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220590">
            <a:off x="6522029" y="4090571"/>
            <a:ext cx="199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Summer16 CR</a:t>
            </a:r>
            <a:br>
              <a:rPr lang="en-US" dirty="0" smtClean="0">
                <a:solidFill>
                  <a:schemeClr val="accent3"/>
                </a:solidFill>
              </a:rPr>
            </a:br>
            <a:r>
              <a:rPr lang="en-US" dirty="0" smtClean="0">
                <a:solidFill>
                  <a:schemeClr val="accent3"/>
                </a:solidFill>
              </a:rPr>
              <a:t>experiments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935" y="1620985"/>
            <a:ext cx="1189182" cy="17269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478" y="1620985"/>
            <a:ext cx="1173688" cy="172695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03931" y="1254575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1 bunch</a:t>
            </a:r>
            <a:endParaRPr lang="en-US" sz="1800"/>
          </a:p>
        </p:txBody>
      </p:sp>
      <p:sp>
        <p:nvSpPr>
          <p:cNvPr id="23" name="TextBox 22"/>
          <p:cNvSpPr txBox="1"/>
          <p:nvPr/>
        </p:nvSpPr>
        <p:spPr>
          <a:xfrm>
            <a:off x="7453854" y="1268425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200 bunches</a:t>
            </a:r>
            <a:endParaRPr lang="en-US" sz="180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5600522" y="2299798"/>
            <a:ext cx="82766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energy</a:t>
            </a:r>
            <a:endParaRPr lang="en-US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6025649" y="441536"/>
            <a:ext cx="2970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accent3"/>
                </a:solidFill>
              </a:rPr>
              <a:t>Wakefield due to a bunch train in a DLW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rot="5400000">
            <a:off x="7603224" y="1933250"/>
            <a:ext cx="2723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3"/>
                </a:solidFill>
              </a:rPr>
              <a:t>[F. </a:t>
            </a:r>
            <a:r>
              <a:rPr lang="en-US" sz="1800" dirty="0" err="1" smtClean="0">
                <a:solidFill>
                  <a:schemeClr val="accent3"/>
                </a:solidFill>
              </a:rPr>
              <a:t>Lemeny</a:t>
            </a:r>
            <a:r>
              <a:rPr lang="en-US" sz="1800" dirty="0" smtClean="0">
                <a:solidFill>
                  <a:schemeClr val="accent3"/>
                </a:solidFill>
              </a:rPr>
              <a:t>, P. Piot @PITZ]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161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FAST/IOTA supports collaborative research opportunities with Universities, National labs, and Industries </a:t>
            </a:r>
            <a:endParaRPr lang="en-US" dirty="0" smtClean="0">
              <a:solidFill>
                <a:srgbClr val="004C97"/>
              </a:solidFill>
            </a:endParaRPr>
          </a:p>
          <a:p>
            <a:endParaRPr lang="en-US" dirty="0">
              <a:solidFill>
                <a:srgbClr val="004C97"/>
              </a:solidFill>
            </a:endParaRPr>
          </a:p>
          <a:p>
            <a:r>
              <a:rPr lang="en-US" dirty="0">
                <a:solidFill>
                  <a:srgbClr val="004C97"/>
                </a:solidFill>
              </a:rPr>
              <a:t>e-injector can support research relevant to other </a:t>
            </a:r>
            <a:r>
              <a:rPr lang="en-US" dirty="0" smtClean="0">
                <a:solidFill>
                  <a:srgbClr val="004C97"/>
                </a:solidFill>
              </a:rPr>
              <a:t>(than HEP) programs </a:t>
            </a:r>
            <a:r>
              <a:rPr lang="en-US" dirty="0">
                <a:solidFill>
                  <a:srgbClr val="004C97"/>
                </a:solidFill>
              </a:rPr>
              <a:t>within DOE: </a:t>
            </a:r>
          </a:p>
          <a:p>
            <a:pPr lvl="1"/>
            <a:r>
              <a:rPr lang="en-US" b="1" dirty="0">
                <a:solidFill>
                  <a:srgbClr val="004C97"/>
                </a:solidFill>
              </a:rPr>
              <a:t>NP: </a:t>
            </a:r>
            <a:r>
              <a:rPr lang="en-US" dirty="0">
                <a:solidFill>
                  <a:srgbClr val="004C97"/>
                </a:solidFill>
              </a:rPr>
              <a:t>electron-cooling, phase space manipulations, magnetized beam in IOTA </a:t>
            </a:r>
          </a:p>
          <a:p>
            <a:pPr lvl="1"/>
            <a:r>
              <a:rPr lang="en-US" b="1" dirty="0">
                <a:solidFill>
                  <a:srgbClr val="004C97"/>
                </a:solidFill>
              </a:rPr>
              <a:t>BES: </a:t>
            </a:r>
            <a:r>
              <a:rPr lang="en-US" dirty="0">
                <a:solidFill>
                  <a:srgbClr val="004C97"/>
                </a:solidFill>
              </a:rPr>
              <a:t>formation and diagnosis of bright e- beams, phase-space manipulations, electron-laser interactions</a:t>
            </a:r>
          </a:p>
          <a:p>
            <a:pPr lvl="1"/>
            <a:r>
              <a:rPr lang="en-US" b="1" dirty="0">
                <a:solidFill>
                  <a:srgbClr val="004C97"/>
                </a:solidFill>
              </a:rPr>
              <a:t>NNSA: </a:t>
            </a:r>
            <a:r>
              <a:rPr lang="en-US" dirty="0">
                <a:solidFill>
                  <a:srgbClr val="004C97"/>
                </a:solidFill>
              </a:rPr>
              <a:t>tests of subsystems for MARIE (LANL) </a:t>
            </a:r>
            <a:endParaRPr lang="en-US" dirty="0" smtClean="0">
              <a:solidFill>
                <a:srgbClr val="004C97"/>
              </a:solidFill>
            </a:endParaRPr>
          </a:p>
          <a:p>
            <a:pPr lvl="1"/>
            <a:endParaRPr lang="en-US" dirty="0">
              <a:solidFill>
                <a:srgbClr val="004C97"/>
              </a:solidFill>
            </a:endParaRPr>
          </a:p>
          <a:p>
            <a:r>
              <a:rPr lang="en-US" dirty="0">
                <a:solidFill>
                  <a:srgbClr val="004C97"/>
                </a:solidFill>
              </a:rPr>
              <a:t>e-injector has been </a:t>
            </a:r>
            <a:r>
              <a:rPr lang="en-US" dirty="0" smtClean="0">
                <a:solidFill>
                  <a:srgbClr val="004C97"/>
                </a:solidFill>
              </a:rPr>
              <a:t>(and is being) leveraged </a:t>
            </a:r>
            <a:r>
              <a:rPr lang="en-US" dirty="0">
                <a:solidFill>
                  <a:srgbClr val="004C97"/>
                </a:solidFill>
              </a:rPr>
              <a:t>to secure funding outside of DOE: e.g. NSF, DOD, DHS.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opportunities at the FAST e-injector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P. Piot, IOTA/FAST users’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134920" y="3216355"/>
            <a:ext cx="5061269" cy="3223302"/>
          </a:xfrm>
        </p:spPr>
        <p:txBody>
          <a:bodyPr/>
          <a:lstStyle/>
          <a:p>
            <a:r>
              <a:rPr lang="en-US" sz="2000" dirty="0">
                <a:solidFill>
                  <a:srgbClr val="004C97"/>
                </a:solidFill>
              </a:rPr>
              <a:t>Key Components of FAST e-injector:</a:t>
            </a:r>
          </a:p>
          <a:p>
            <a:pPr lvl="1"/>
            <a:r>
              <a:rPr lang="en-US" sz="1800" dirty="0">
                <a:solidFill>
                  <a:srgbClr val="7030A0"/>
                </a:solidFill>
              </a:rPr>
              <a:t>Photoinjector electron source: </a:t>
            </a:r>
          </a:p>
          <a:p>
            <a:pPr lvl="2"/>
            <a:r>
              <a:rPr lang="en-US" dirty="0">
                <a:solidFill>
                  <a:srgbClr val="004C97"/>
                </a:solidFill>
              </a:rPr>
              <a:t>50 MeV beams</a:t>
            </a:r>
          </a:p>
          <a:p>
            <a:pPr lvl="2"/>
            <a:r>
              <a:rPr lang="en-US" dirty="0">
                <a:solidFill>
                  <a:srgbClr val="004C97"/>
                </a:solidFill>
              </a:rPr>
              <a:t>Flexible beam parameter</a:t>
            </a:r>
          </a:p>
          <a:p>
            <a:pPr lvl="1"/>
            <a:r>
              <a:rPr lang="en-US" sz="1800" dirty="0">
                <a:solidFill>
                  <a:srgbClr val="7030A0"/>
                </a:solidFill>
              </a:rPr>
              <a:t>SRF </a:t>
            </a:r>
            <a:r>
              <a:rPr lang="en-US" sz="1800" dirty="0" err="1">
                <a:solidFill>
                  <a:srgbClr val="7030A0"/>
                </a:solidFill>
              </a:rPr>
              <a:t>linac</a:t>
            </a:r>
            <a:r>
              <a:rPr lang="en-US" sz="1800" dirty="0">
                <a:solidFill>
                  <a:srgbClr val="7030A0"/>
                </a:solidFill>
              </a:rPr>
              <a:t>:</a:t>
            </a:r>
          </a:p>
          <a:p>
            <a:pPr lvl="2"/>
            <a:r>
              <a:rPr lang="en-US" dirty="0">
                <a:solidFill>
                  <a:srgbClr val="004C97"/>
                </a:solidFill>
              </a:rPr>
              <a:t>Up to 300-MeV</a:t>
            </a:r>
          </a:p>
          <a:p>
            <a:pPr lvl="2"/>
            <a:r>
              <a:rPr lang="en-US" dirty="0">
                <a:solidFill>
                  <a:srgbClr val="004C97"/>
                </a:solidFill>
              </a:rPr>
              <a:t>Stabilized bunches</a:t>
            </a:r>
          </a:p>
          <a:p>
            <a:pPr lvl="1"/>
            <a:r>
              <a:rPr lang="en-US" sz="1800" dirty="0">
                <a:solidFill>
                  <a:srgbClr val="7030A0"/>
                </a:solidFill>
              </a:rPr>
              <a:t>Extensive suite of diagnostics</a:t>
            </a:r>
          </a:p>
          <a:p>
            <a:pPr lvl="1"/>
            <a:r>
              <a:rPr lang="en-US" sz="1800" dirty="0">
                <a:solidFill>
                  <a:srgbClr val="7030A0"/>
                </a:solidFill>
              </a:rPr>
              <a:t>Real-estate for experiments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IOTA/FAST Overview</a:t>
            </a:r>
            <a:endParaRPr lang="en-US" dirty="0"/>
          </a:p>
        </p:txBody>
      </p:sp>
      <p:sp>
        <p:nvSpPr>
          <p:cNvPr id="170" name="Rectangle 169"/>
          <p:cNvSpPr/>
          <p:nvPr/>
        </p:nvSpPr>
        <p:spPr>
          <a:xfrm>
            <a:off x="2505370" y="1190470"/>
            <a:ext cx="3134421" cy="1179434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1" name="Group 170"/>
          <p:cNvGrpSpPr/>
          <p:nvPr/>
        </p:nvGrpSpPr>
        <p:grpSpPr>
          <a:xfrm>
            <a:off x="24714" y="689322"/>
            <a:ext cx="9007611" cy="2434420"/>
            <a:chOff x="0" y="924106"/>
            <a:chExt cx="9007611" cy="2434420"/>
          </a:xfrm>
        </p:grpSpPr>
        <p:grpSp>
          <p:nvGrpSpPr>
            <p:cNvPr id="172" name="Group 272"/>
            <p:cNvGrpSpPr>
              <a:grpSpLocks/>
            </p:cNvGrpSpPr>
            <p:nvPr/>
          </p:nvGrpSpPr>
          <p:grpSpPr bwMode="auto">
            <a:xfrm>
              <a:off x="610432" y="1975900"/>
              <a:ext cx="482912" cy="227037"/>
              <a:chOff x="2736" y="2256"/>
              <a:chExt cx="2112" cy="624"/>
            </a:xfrm>
            <a:solidFill>
              <a:srgbClr val="937333"/>
            </a:solidFill>
          </p:grpSpPr>
          <p:sp>
            <p:nvSpPr>
              <p:cNvPr id="308" name="Oval 273"/>
              <p:cNvSpPr>
                <a:spLocks noChangeArrowheads="1"/>
              </p:cNvSpPr>
              <p:nvPr/>
            </p:nvSpPr>
            <p:spPr bwMode="auto">
              <a:xfrm>
                <a:off x="292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Oval 274"/>
              <p:cNvSpPr>
                <a:spLocks noChangeArrowheads="1"/>
              </p:cNvSpPr>
              <p:nvPr/>
            </p:nvSpPr>
            <p:spPr bwMode="auto">
              <a:xfrm>
                <a:off x="312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Oval 275"/>
              <p:cNvSpPr>
                <a:spLocks noChangeArrowheads="1"/>
              </p:cNvSpPr>
              <p:nvPr/>
            </p:nvSpPr>
            <p:spPr bwMode="auto">
              <a:xfrm>
                <a:off x="331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Oval 276"/>
              <p:cNvSpPr>
                <a:spLocks noChangeArrowheads="1"/>
              </p:cNvSpPr>
              <p:nvPr/>
            </p:nvSpPr>
            <p:spPr bwMode="auto">
              <a:xfrm>
                <a:off x="350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Oval 277"/>
              <p:cNvSpPr>
                <a:spLocks noChangeArrowheads="1"/>
              </p:cNvSpPr>
              <p:nvPr/>
            </p:nvSpPr>
            <p:spPr bwMode="auto">
              <a:xfrm>
                <a:off x="3696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Oval 278"/>
              <p:cNvSpPr>
                <a:spLocks noChangeArrowheads="1"/>
              </p:cNvSpPr>
              <p:nvPr/>
            </p:nvSpPr>
            <p:spPr bwMode="auto">
              <a:xfrm>
                <a:off x="388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Oval 279"/>
              <p:cNvSpPr>
                <a:spLocks noChangeArrowheads="1"/>
              </p:cNvSpPr>
              <p:nvPr/>
            </p:nvSpPr>
            <p:spPr bwMode="auto">
              <a:xfrm>
                <a:off x="408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Oval 280"/>
              <p:cNvSpPr>
                <a:spLocks noChangeArrowheads="1"/>
              </p:cNvSpPr>
              <p:nvPr/>
            </p:nvSpPr>
            <p:spPr bwMode="auto">
              <a:xfrm>
                <a:off x="427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Oval 281"/>
              <p:cNvSpPr>
                <a:spLocks noChangeArrowheads="1"/>
              </p:cNvSpPr>
              <p:nvPr/>
            </p:nvSpPr>
            <p:spPr bwMode="auto">
              <a:xfrm>
                <a:off x="446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Rectangle 282"/>
              <p:cNvSpPr>
                <a:spLocks noChangeArrowheads="1"/>
              </p:cNvSpPr>
              <p:nvPr/>
            </p:nvSpPr>
            <p:spPr bwMode="auto">
              <a:xfrm>
                <a:off x="2736" y="2496"/>
                <a:ext cx="2112" cy="144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73" name="Group 272"/>
            <p:cNvGrpSpPr>
              <a:grpSpLocks/>
            </p:cNvGrpSpPr>
            <p:nvPr/>
          </p:nvGrpSpPr>
          <p:grpSpPr bwMode="auto">
            <a:xfrm>
              <a:off x="1142264" y="1975900"/>
              <a:ext cx="482912" cy="227037"/>
              <a:chOff x="2736" y="2256"/>
              <a:chExt cx="2112" cy="624"/>
            </a:xfrm>
            <a:solidFill>
              <a:srgbClr val="937333"/>
            </a:solidFill>
          </p:grpSpPr>
          <p:sp>
            <p:nvSpPr>
              <p:cNvPr id="298" name="Oval 273"/>
              <p:cNvSpPr>
                <a:spLocks noChangeArrowheads="1"/>
              </p:cNvSpPr>
              <p:nvPr/>
            </p:nvSpPr>
            <p:spPr bwMode="auto">
              <a:xfrm>
                <a:off x="292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Oval 274"/>
              <p:cNvSpPr>
                <a:spLocks noChangeArrowheads="1"/>
              </p:cNvSpPr>
              <p:nvPr/>
            </p:nvSpPr>
            <p:spPr bwMode="auto">
              <a:xfrm>
                <a:off x="312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Oval 275"/>
              <p:cNvSpPr>
                <a:spLocks noChangeArrowheads="1"/>
              </p:cNvSpPr>
              <p:nvPr/>
            </p:nvSpPr>
            <p:spPr bwMode="auto">
              <a:xfrm>
                <a:off x="331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Oval 276"/>
              <p:cNvSpPr>
                <a:spLocks noChangeArrowheads="1"/>
              </p:cNvSpPr>
              <p:nvPr/>
            </p:nvSpPr>
            <p:spPr bwMode="auto">
              <a:xfrm>
                <a:off x="350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Oval 277"/>
              <p:cNvSpPr>
                <a:spLocks noChangeArrowheads="1"/>
              </p:cNvSpPr>
              <p:nvPr/>
            </p:nvSpPr>
            <p:spPr bwMode="auto">
              <a:xfrm>
                <a:off x="3696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Oval 278"/>
              <p:cNvSpPr>
                <a:spLocks noChangeArrowheads="1"/>
              </p:cNvSpPr>
              <p:nvPr/>
            </p:nvSpPr>
            <p:spPr bwMode="auto">
              <a:xfrm>
                <a:off x="388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Oval 279"/>
              <p:cNvSpPr>
                <a:spLocks noChangeArrowheads="1"/>
              </p:cNvSpPr>
              <p:nvPr/>
            </p:nvSpPr>
            <p:spPr bwMode="auto">
              <a:xfrm>
                <a:off x="408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Oval 280"/>
              <p:cNvSpPr>
                <a:spLocks noChangeArrowheads="1"/>
              </p:cNvSpPr>
              <p:nvPr/>
            </p:nvSpPr>
            <p:spPr bwMode="auto">
              <a:xfrm>
                <a:off x="427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Oval 281"/>
              <p:cNvSpPr>
                <a:spLocks noChangeArrowheads="1"/>
              </p:cNvSpPr>
              <p:nvPr/>
            </p:nvSpPr>
            <p:spPr bwMode="auto">
              <a:xfrm>
                <a:off x="446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Rectangle 282"/>
              <p:cNvSpPr>
                <a:spLocks noChangeArrowheads="1"/>
              </p:cNvSpPr>
              <p:nvPr/>
            </p:nvSpPr>
            <p:spPr bwMode="auto">
              <a:xfrm>
                <a:off x="2736" y="2496"/>
                <a:ext cx="2112" cy="144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cxnSp>
          <p:nvCxnSpPr>
            <p:cNvPr id="174" name="Straight Arrow Connector 173"/>
            <p:cNvCxnSpPr/>
            <p:nvPr/>
          </p:nvCxnSpPr>
          <p:spPr>
            <a:xfrm>
              <a:off x="1625176" y="2089419"/>
              <a:ext cx="311664" cy="9388"/>
            </a:xfrm>
            <a:prstGeom prst="straightConnector1">
              <a:avLst/>
            </a:prstGeom>
            <a:ln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" name="Group 174"/>
            <p:cNvGrpSpPr/>
            <p:nvPr/>
          </p:nvGrpSpPr>
          <p:grpSpPr>
            <a:xfrm>
              <a:off x="2558674" y="1975900"/>
              <a:ext cx="1499343" cy="229408"/>
              <a:chOff x="2737864" y="772140"/>
              <a:chExt cx="1850552" cy="229408"/>
            </a:xfrm>
            <a:effectLst/>
          </p:grpSpPr>
          <p:grpSp>
            <p:nvGrpSpPr>
              <p:cNvPr id="254" name="Group 272"/>
              <p:cNvGrpSpPr>
                <a:grpSpLocks/>
              </p:cNvGrpSpPr>
              <p:nvPr/>
            </p:nvGrpSpPr>
            <p:grpSpPr bwMode="auto">
              <a:xfrm>
                <a:off x="2737864" y="772140"/>
                <a:ext cx="482912" cy="227037"/>
                <a:chOff x="2736" y="2256"/>
                <a:chExt cx="2112" cy="624"/>
              </a:xfrm>
              <a:solidFill>
                <a:srgbClr val="937333"/>
              </a:solidFill>
            </p:grpSpPr>
            <p:sp>
              <p:nvSpPr>
                <p:cNvPr id="288" name="Oval 273"/>
                <p:cNvSpPr>
                  <a:spLocks noChangeArrowheads="1"/>
                </p:cNvSpPr>
                <p:nvPr/>
              </p:nvSpPr>
              <p:spPr bwMode="auto">
                <a:xfrm>
                  <a:off x="292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9" name="Oval 274"/>
                <p:cNvSpPr>
                  <a:spLocks noChangeArrowheads="1"/>
                </p:cNvSpPr>
                <p:nvPr/>
              </p:nvSpPr>
              <p:spPr bwMode="auto">
                <a:xfrm>
                  <a:off x="312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0" name="Oval 275"/>
                <p:cNvSpPr>
                  <a:spLocks noChangeArrowheads="1"/>
                </p:cNvSpPr>
                <p:nvPr/>
              </p:nvSpPr>
              <p:spPr bwMode="auto">
                <a:xfrm>
                  <a:off x="331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1" name="Oval 276"/>
                <p:cNvSpPr>
                  <a:spLocks noChangeArrowheads="1"/>
                </p:cNvSpPr>
                <p:nvPr/>
              </p:nvSpPr>
              <p:spPr bwMode="auto">
                <a:xfrm>
                  <a:off x="350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2" name="Oval 277"/>
                <p:cNvSpPr>
                  <a:spLocks noChangeArrowheads="1"/>
                </p:cNvSpPr>
                <p:nvPr/>
              </p:nvSpPr>
              <p:spPr bwMode="auto">
                <a:xfrm>
                  <a:off x="3696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3" name="Oval 278"/>
                <p:cNvSpPr>
                  <a:spLocks noChangeArrowheads="1"/>
                </p:cNvSpPr>
                <p:nvPr/>
              </p:nvSpPr>
              <p:spPr bwMode="auto">
                <a:xfrm>
                  <a:off x="388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4" name="Oval 279"/>
                <p:cNvSpPr>
                  <a:spLocks noChangeArrowheads="1"/>
                </p:cNvSpPr>
                <p:nvPr/>
              </p:nvSpPr>
              <p:spPr bwMode="auto">
                <a:xfrm>
                  <a:off x="408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5" name="Oval 280"/>
                <p:cNvSpPr>
                  <a:spLocks noChangeArrowheads="1"/>
                </p:cNvSpPr>
                <p:nvPr/>
              </p:nvSpPr>
              <p:spPr bwMode="auto">
                <a:xfrm>
                  <a:off x="427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6" name="Oval 281"/>
                <p:cNvSpPr>
                  <a:spLocks noChangeArrowheads="1"/>
                </p:cNvSpPr>
                <p:nvPr/>
              </p:nvSpPr>
              <p:spPr bwMode="auto">
                <a:xfrm>
                  <a:off x="446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7" name="Rectangle 282"/>
                <p:cNvSpPr>
                  <a:spLocks noChangeArrowheads="1"/>
                </p:cNvSpPr>
                <p:nvPr/>
              </p:nvSpPr>
              <p:spPr bwMode="auto">
                <a:xfrm>
                  <a:off x="2736" y="2496"/>
                  <a:ext cx="2112" cy="144"/>
                </a:xfrm>
                <a:prstGeom prst="rect">
                  <a:avLst/>
                </a:prstGeom>
                <a:grp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55" name="Group 272"/>
              <p:cNvGrpSpPr>
                <a:grpSpLocks/>
              </p:cNvGrpSpPr>
              <p:nvPr/>
            </p:nvGrpSpPr>
            <p:grpSpPr bwMode="auto">
              <a:xfrm>
                <a:off x="4105504" y="774511"/>
                <a:ext cx="482912" cy="227037"/>
                <a:chOff x="2736" y="2256"/>
                <a:chExt cx="2112" cy="624"/>
              </a:xfrm>
              <a:solidFill>
                <a:srgbClr val="937333"/>
              </a:solidFill>
            </p:grpSpPr>
            <p:sp>
              <p:nvSpPr>
                <p:cNvPr id="278" name="Oval 273"/>
                <p:cNvSpPr>
                  <a:spLocks noChangeArrowheads="1"/>
                </p:cNvSpPr>
                <p:nvPr/>
              </p:nvSpPr>
              <p:spPr bwMode="auto">
                <a:xfrm>
                  <a:off x="292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9" name="Oval 274"/>
                <p:cNvSpPr>
                  <a:spLocks noChangeArrowheads="1"/>
                </p:cNvSpPr>
                <p:nvPr/>
              </p:nvSpPr>
              <p:spPr bwMode="auto">
                <a:xfrm>
                  <a:off x="312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0" name="Oval 275"/>
                <p:cNvSpPr>
                  <a:spLocks noChangeArrowheads="1"/>
                </p:cNvSpPr>
                <p:nvPr/>
              </p:nvSpPr>
              <p:spPr bwMode="auto">
                <a:xfrm>
                  <a:off x="331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1" name="Oval 276"/>
                <p:cNvSpPr>
                  <a:spLocks noChangeArrowheads="1"/>
                </p:cNvSpPr>
                <p:nvPr/>
              </p:nvSpPr>
              <p:spPr bwMode="auto">
                <a:xfrm>
                  <a:off x="350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2" name="Oval 277"/>
                <p:cNvSpPr>
                  <a:spLocks noChangeArrowheads="1"/>
                </p:cNvSpPr>
                <p:nvPr/>
              </p:nvSpPr>
              <p:spPr bwMode="auto">
                <a:xfrm>
                  <a:off x="3696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3" name="Oval 278"/>
                <p:cNvSpPr>
                  <a:spLocks noChangeArrowheads="1"/>
                </p:cNvSpPr>
                <p:nvPr/>
              </p:nvSpPr>
              <p:spPr bwMode="auto">
                <a:xfrm>
                  <a:off x="388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4" name="Oval 279"/>
                <p:cNvSpPr>
                  <a:spLocks noChangeArrowheads="1"/>
                </p:cNvSpPr>
                <p:nvPr/>
              </p:nvSpPr>
              <p:spPr bwMode="auto">
                <a:xfrm>
                  <a:off x="408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5" name="Oval 280"/>
                <p:cNvSpPr>
                  <a:spLocks noChangeArrowheads="1"/>
                </p:cNvSpPr>
                <p:nvPr/>
              </p:nvSpPr>
              <p:spPr bwMode="auto">
                <a:xfrm>
                  <a:off x="427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6" name="Oval 281"/>
                <p:cNvSpPr>
                  <a:spLocks noChangeArrowheads="1"/>
                </p:cNvSpPr>
                <p:nvPr/>
              </p:nvSpPr>
              <p:spPr bwMode="auto">
                <a:xfrm>
                  <a:off x="446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7" name="Rectangle 282"/>
                <p:cNvSpPr>
                  <a:spLocks noChangeArrowheads="1"/>
                </p:cNvSpPr>
                <p:nvPr/>
              </p:nvSpPr>
              <p:spPr bwMode="auto">
                <a:xfrm>
                  <a:off x="2736" y="2496"/>
                  <a:ext cx="2112" cy="144"/>
                </a:xfrm>
                <a:prstGeom prst="rect">
                  <a:avLst/>
                </a:prstGeom>
                <a:grp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56" name="Group 272"/>
              <p:cNvGrpSpPr>
                <a:grpSpLocks/>
              </p:cNvGrpSpPr>
              <p:nvPr/>
            </p:nvGrpSpPr>
            <p:grpSpPr bwMode="auto">
              <a:xfrm>
                <a:off x="3653822" y="772140"/>
                <a:ext cx="482912" cy="227037"/>
                <a:chOff x="2736" y="2256"/>
                <a:chExt cx="2112" cy="624"/>
              </a:xfrm>
              <a:solidFill>
                <a:srgbClr val="937333"/>
              </a:solidFill>
            </p:grpSpPr>
            <p:sp>
              <p:nvSpPr>
                <p:cNvPr id="268" name="Oval 273"/>
                <p:cNvSpPr>
                  <a:spLocks noChangeArrowheads="1"/>
                </p:cNvSpPr>
                <p:nvPr/>
              </p:nvSpPr>
              <p:spPr bwMode="auto">
                <a:xfrm>
                  <a:off x="292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9" name="Oval 274"/>
                <p:cNvSpPr>
                  <a:spLocks noChangeArrowheads="1"/>
                </p:cNvSpPr>
                <p:nvPr/>
              </p:nvSpPr>
              <p:spPr bwMode="auto">
                <a:xfrm>
                  <a:off x="312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0" name="Oval 275"/>
                <p:cNvSpPr>
                  <a:spLocks noChangeArrowheads="1"/>
                </p:cNvSpPr>
                <p:nvPr/>
              </p:nvSpPr>
              <p:spPr bwMode="auto">
                <a:xfrm>
                  <a:off x="331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1" name="Oval 276"/>
                <p:cNvSpPr>
                  <a:spLocks noChangeArrowheads="1"/>
                </p:cNvSpPr>
                <p:nvPr/>
              </p:nvSpPr>
              <p:spPr bwMode="auto">
                <a:xfrm>
                  <a:off x="350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2" name="Oval 277"/>
                <p:cNvSpPr>
                  <a:spLocks noChangeArrowheads="1"/>
                </p:cNvSpPr>
                <p:nvPr/>
              </p:nvSpPr>
              <p:spPr bwMode="auto">
                <a:xfrm>
                  <a:off x="3696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3" name="Oval 278"/>
                <p:cNvSpPr>
                  <a:spLocks noChangeArrowheads="1"/>
                </p:cNvSpPr>
                <p:nvPr/>
              </p:nvSpPr>
              <p:spPr bwMode="auto">
                <a:xfrm>
                  <a:off x="388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4" name="Oval 279"/>
                <p:cNvSpPr>
                  <a:spLocks noChangeArrowheads="1"/>
                </p:cNvSpPr>
                <p:nvPr/>
              </p:nvSpPr>
              <p:spPr bwMode="auto">
                <a:xfrm>
                  <a:off x="408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5" name="Oval 280"/>
                <p:cNvSpPr>
                  <a:spLocks noChangeArrowheads="1"/>
                </p:cNvSpPr>
                <p:nvPr/>
              </p:nvSpPr>
              <p:spPr bwMode="auto">
                <a:xfrm>
                  <a:off x="427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6" name="Oval 281"/>
                <p:cNvSpPr>
                  <a:spLocks noChangeArrowheads="1"/>
                </p:cNvSpPr>
                <p:nvPr/>
              </p:nvSpPr>
              <p:spPr bwMode="auto">
                <a:xfrm>
                  <a:off x="446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7" name="Rectangle 282"/>
                <p:cNvSpPr>
                  <a:spLocks noChangeArrowheads="1"/>
                </p:cNvSpPr>
                <p:nvPr/>
              </p:nvSpPr>
              <p:spPr bwMode="auto">
                <a:xfrm>
                  <a:off x="2736" y="2496"/>
                  <a:ext cx="2112" cy="144"/>
                </a:xfrm>
                <a:prstGeom prst="rect">
                  <a:avLst/>
                </a:prstGeom>
                <a:grp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57" name="Group 272"/>
              <p:cNvGrpSpPr>
                <a:grpSpLocks/>
              </p:cNvGrpSpPr>
              <p:nvPr/>
            </p:nvGrpSpPr>
            <p:grpSpPr bwMode="auto">
              <a:xfrm>
                <a:off x="3191730" y="772140"/>
                <a:ext cx="482912" cy="227037"/>
                <a:chOff x="2736" y="2256"/>
                <a:chExt cx="2112" cy="624"/>
              </a:xfrm>
              <a:solidFill>
                <a:srgbClr val="937333"/>
              </a:solidFill>
            </p:grpSpPr>
            <p:sp>
              <p:nvSpPr>
                <p:cNvPr id="258" name="Oval 273"/>
                <p:cNvSpPr>
                  <a:spLocks noChangeArrowheads="1"/>
                </p:cNvSpPr>
                <p:nvPr/>
              </p:nvSpPr>
              <p:spPr bwMode="auto">
                <a:xfrm>
                  <a:off x="292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9" name="Oval 274"/>
                <p:cNvSpPr>
                  <a:spLocks noChangeArrowheads="1"/>
                </p:cNvSpPr>
                <p:nvPr/>
              </p:nvSpPr>
              <p:spPr bwMode="auto">
                <a:xfrm>
                  <a:off x="312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0" name="Oval 275"/>
                <p:cNvSpPr>
                  <a:spLocks noChangeArrowheads="1"/>
                </p:cNvSpPr>
                <p:nvPr/>
              </p:nvSpPr>
              <p:spPr bwMode="auto">
                <a:xfrm>
                  <a:off x="331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1" name="Oval 276"/>
                <p:cNvSpPr>
                  <a:spLocks noChangeArrowheads="1"/>
                </p:cNvSpPr>
                <p:nvPr/>
              </p:nvSpPr>
              <p:spPr bwMode="auto">
                <a:xfrm>
                  <a:off x="350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2" name="Oval 277"/>
                <p:cNvSpPr>
                  <a:spLocks noChangeArrowheads="1"/>
                </p:cNvSpPr>
                <p:nvPr/>
              </p:nvSpPr>
              <p:spPr bwMode="auto">
                <a:xfrm>
                  <a:off x="3696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3" name="Oval 278"/>
                <p:cNvSpPr>
                  <a:spLocks noChangeArrowheads="1"/>
                </p:cNvSpPr>
                <p:nvPr/>
              </p:nvSpPr>
              <p:spPr bwMode="auto">
                <a:xfrm>
                  <a:off x="388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4" name="Oval 279"/>
                <p:cNvSpPr>
                  <a:spLocks noChangeArrowheads="1"/>
                </p:cNvSpPr>
                <p:nvPr/>
              </p:nvSpPr>
              <p:spPr bwMode="auto">
                <a:xfrm>
                  <a:off x="408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5" name="Oval 280"/>
                <p:cNvSpPr>
                  <a:spLocks noChangeArrowheads="1"/>
                </p:cNvSpPr>
                <p:nvPr/>
              </p:nvSpPr>
              <p:spPr bwMode="auto">
                <a:xfrm>
                  <a:off x="427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6" name="Oval 281"/>
                <p:cNvSpPr>
                  <a:spLocks noChangeArrowheads="1"/>
                </p:cNvSpPr>
                <p:nvPr/>
              </p:nvSpPr>
              <p:spPr bwMode="auto">
                <a:xfrm>
                  <a:off x="446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7" name="Rectangle 282"/>
                <p:cNvSpPr>
                  <a:spLocks noChangeArrowheads="1"/>
                </p:cNvSpPr>
                <p:nvPr/>
              </p:nvSpPr>
              <p:spPr bwMode="auto">
                <a:xfrm>
                  <a:off x="2736" y="2496"/>
                  <a:ext cx="2112" cy="144"/>
                </a:xfrm>
                <a:prstGeom prst="rect">
                  <a:avLst/>
                </a:prstGeom>
                <a:grp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176" name="Group 175"/>
            <p:cNvGrpSpPr/>
            <p:nvPr/>
          </p:nvGrpSpPr>
          <p:grpSpPr>
            <a:xfrm>
              <a:off x="4026787" y="1972506"/>
              <a:ext cx="1499343" cy="229408"/>
              <a:chOff x="2737864" y="772140"/>
              <a:chExt cx="1850552" cy="229408"/>
            </a:xfrm>
            <a:effectLst/>
          </p:grpSpPr>
          <p:grpSp>
            <p:nvGrpSpPr>
              <p:cNvPr id="210" name="Group 272"/>
              <p:cNvGrpSpPr>
                <a:grpSpLocks/>
              </p:cNvGrpSpPr>
              <p:nvPr/>
            </p:nvGrpSpPr>
            <p:grpSpPr bwMode="auto">
              <a:xfrm>
                <a:off x="2737864" y="772140"/>
                <a:ext cx="482912" cy="227037"/>
                <a:chOff x="2736" y="2256"/>
                <a:chExt cx="2112" cy="624"/>
              </a:xfrm>
              <a:solidFill>
                <a:srgbClr val="937333"/>
              </a:solidFill>
            </p:grpSpPr>
            <p:sp>
              <p:nvSpPr>
                <p:cNvPr id="244" name="Oval 273"/>
                <p:cNvSpPr>
                  <a:spLocks noChangeArrowheads="1"/>
                </p:cNvSpPr>
                <p:nvPr/>
              </p:nvSpPr>
              <p:spPr bwMode="auto">
                <a:xfrm>
                  <a:off x="292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5" name="Oval 274"/>
                <p:cNvSpPr>
                  <a:spLocks noChangeArrowheads="1"/>
                </p:cNvSpPr>
                <p:nvPr/>
              </p:nvSpPr>
              <p:spPr bwMode="auto">
                <a:xfrm>
                  <a:off x="312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6" name="Oval 275"/>
                <p:cNvSpPr>
                  <a:spLocks noChangeArrowheads="1"/>
                </p:cNvSpPr>
                <p:nvPr/>
              </p:nvSpPr>
              <p:spPr bwMode="auto">
                <a:xfrm>
                  <a:off x="331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7" name="Oval 276"/>
                <p:cNvSpPr>
                  <a:spLocks noChangeArrowheads="1"/>
                </p:cNvSpPr>
                <p:nvPr/>
              </p:nvSpPr>
              <p:spPr bwMode="auto">
                <a:xfrm>
                  <a:off x="350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8" name="Oval 277"/>
                <p:cNvSpPr>
                  <a:spLocks noChangeArrowheads="1"/>
                </p:cNvSpPr>
                <p:nvPr/>
              </p:nvSpPr>
              <p:spPr bwMode="auto">
                <a:xfrm>
                  <a:off x="3696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9" name="Oval 278"/>
                <p:cNvSpPr>
                  <a:spLocks noChangeArrowheads="1"/>
                </p:cNvSpPr>
                <p:nvPr/>
              </p:nvSpPr>
              <p:spPr bwMode="auto">
                <a:xfrm>
                  <a:off x="388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0" name="Oval 279"/>
                <p:cNvSpPr>
                  <a:spLocks noChangeArrowheads="1"/>
                </p:cNvSpPr>
                <p:nvPr/>
              </p:nvSpPr>
              <p:spPr bwMode="auto">
                <a:xfrm>
                  <a:off x="408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1" name="Oval 280"/>
                <p:cNvSpPr>
                  <a:spLocks noChangeArrowheads="1"/>
                </p:cNvSpPr>
                <p:nvPr/>
              </p:nvSpPr>
              <p:spPr bwMode="auto">
                <a:xfrm>
                  <a:off x="427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2" name="Oval 281"/>
                <p:cNvSpPr>
                  <a:spLocks noChangeArrowheads="1"/>
                </p:cNvSpPr>
                <p:nvPr/>
              </p:nvSpPr>
              <p:spPr bwMode="auto">
                <a:xfrm>
                  <a:off x="446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3" name="Rectangle 282"/>
                <p:cNvSpPr>
                  <a:spLocks noChangeArrowheads="1"/>
                </p:cNvSpPr>
                <p:nvPr/>
              </p:nvSpPr>
              <p:spPr bwMode="auto">
                <a:xfrm>
                  <a:off x="2736" y="2496"/>
                  <a:ext cx="2112" cy="144"/>
                </a:xfrm>
                <a:prstGeom prst="rect">
                  <a:avLst/>
                </a:prstGeom>
                <a:grp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11" name="Group 272"/>
              <p:cNvGrpSpPr>
                <a:grpSpLocks/>
              </p:cNvGrpSpPr>
              <p:nvPr/>
            </p:nvGrpSpPr>
            <p:grpSpPr bwMode="auto">
              <a:xfrm>
                <a:off x="4105504" y="774511"/>
                <a:ext cx="482912" cy="227037"/>
                <a:chOff x="2736" y="2256"/>
                <a:chExt cx="2112" cy="624"/>
              </a:xfrm>
              <a:solidFill>
                <a:srgbClr val="937333"/>
              </a:solidFill>
            </p:grpSpPr>
            <p:sp>
              <p:nvSpPr>
                <p:cNvPr id="234" name="Oval 273"/>
                <p:cNvSpPr>
                  <a:spLocks noChangeArrowheads="1"/>
                </p:cNvSpPr>
                <p:nvPr/>
              </p:nvSpPr>
              <p:spPr bwMode="auto">
                <a:xfrm>
                  <a:off x="292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5" name="Oval 274"/>
                <p:cNvSpPr>
                  <a:spLocks noChangeArrowheads="1"/>
                </p:cNvSpPr>
                <p:nvPr/>
              </p:nvSpPr>
              <p:spPr bwMode="auto">
                <a:xfrm>
                  <a:off x="312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" name="Oval 275"/>
                <p:cNvSpPr>
                  <a:spLocks noChangeArrowheads="1"/>
                </p:cNvSpPr>
                <p:nvPr/>
              </p:nvSpPr>
              <p:spPr bwMode="auto">
                <a:xfrm>
                  <a:off x="331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7" name="Oval 276"/>
                <p:cNvSpPr>
                  <a:spLocks noChangeArrowheads="1"/>
                </p:cNvSpPr>
                <p:nvPr/>
              </p:nvSpPr>
              <p:spPr bwMode="auto">
                <a:xfrm>
                  <a:off x="350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8" name="Oval 277"/>
                <p:cNvSpPr>
                  <a:spLocks noChangeArrowheads="1"/>
                </p:cNvSpPr>
                <p:nvPr/>
              </p:nvSpPr>
              <p:spPr bwMode="auto">
                <a:xfrm>
                  <a:off x="3696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9" name="Oval 278"/>
                <p:cNvSpPr>
                  <a:spLocks noChangeArrowheads="1"/>
                </p:cNvSpPr>
                <p:nvPr/>
              </p:nvSpPr>
              <p:spPr bwMode="auto">
                <a:xfrm>
                  <a:off x="388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0" name="Oval 279"/>
                <p:cNvSpPr>
                  <a:spLocks noChangeArrowheads="1"/>
                </p:cNvSpPr>
                <p:nvPr/>
              </p:nvSpPr>
              <p:spPr bwMode="auto">
                <a:xfrm>
                  <a:off x="408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1" name="Oval 280"/>
                <p:cNvSpPr>
                  <a:spLocks noChangeArrowheads="1"/>
                </p:cNvSpPr>
                <p:nvPr/>
              </p:nvSpPr>
              <p:spPr bwMode="auto">
                <a:xfrm>
                  <a:off x="427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2" name="Oval 281"/>
                <p:cNvSpPr>
                  <a:spLocks noChangeArrowheads="1"/>
                </p:cNvSpPr>
                <p:nvPr/>
              </p:nvSpPr>
              <p:spPr bwMode="auto">
                <a:xfrm>
                  <a:off x="446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3" name="Rectangle 282"/>
                <p:cNvSpPr>
                  <a:spLocks noChangeArrowheads="1"/>
                </p:cNvSpPr>
                <p:nvPr/>
              </p:nvSpPr>
              <p:spPr bwMode="auto">
                <a:xfrm>
                  <a:off x="2736" y="2496"/>
                  <a:ext cx="2112" cy="144"/>
                </a:xfrm>
                <a:prstGeom prst="rect">
                  <a:avLst/>
                </a:prstGeom>
                <a:grp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12" name="Group 272"/>
              <p:cNvGrpSpPr>
                <a:grpSpLocks/>
              </p:cNvGrpSpPr>
              <p:nvPr/>
            </p:nvGrpSpPr>
            <p:grpSpPr bwMode="auto">
              <a:xfrm>
                <a:off x="3653822" y="772140"/>
                <a:ext cx="482912" cy="227037"/>
                <a:chOff x="2736" y="2256"/>
                <a:chExt cx="2112" cy="624"/>
              </a:xfrm>
              <a:solidFill>
                <a:srgbClr val="937333"/>
              </a:solidFill>
            </p:grpSpPr>
            <p:sp>
              <p:nvSpPr>
                <p:cNvPr id="224" name="Oval 273"/>
                <p:cNvSpPr>
                  <a:spLocks noChangeArrowheads="1"/>
                </p:cNvSpPr>
                <p:nvPr/>
              </p:nvSpPr>
              <p:spPr bwMode="auto">
                <a:xfrm>
                  <a:off x="292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" name="Oval 274"/>
                <p:cNvSpPr>
                  <a:spLocks noChangeArrowheads="1"/>
                </p:cNvSpPr>
                <p:nvPr/>
              </p:nvSpPr>
              <p:spPr bwMode="auto">
                <a:xfrm>
                  <a:off x="312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6" name="Oval 275"/>
                <p:cNvSpPr>
                  <a:spLocks noChangeArrowheads="1"/>
                </p:cNvSpPr>
                <p:nvPr/>
              </p:nvSpPr>
              <p:spPr bwMode="auto">
                <a:xfrm>
                  <a:off x="331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7" name="Oval 276"/>
                <p:cNvSpPr>
                  <a:spLocks noChangeArrowheads="1"/>
                </p:cNvSpPr>
                <p:nvPr/>
              </p:nvSpPr>
              <p:spPr bwMode="auto">
                <a:xfrm>
                  <a:off x="350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8" name="Oval 277"/>
                <p:cNvSpPr>
                  <a:spLocks noChangeArrowheads="1"/>
                </p:cNvSpPr>
                <p:nvPr/>
              </p:nvSpPr>
              <p:spPr bwMode="auto">
                <a:xfrm>
                  <a:off x="3696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9" name="Oval 278"/>
                <p:cNvSpPr>
                  <a:spLocks noChangeArrowheads="1"/>
                </p:cNvSpPr>
                <p:nvPr/>
              </p:nvSpPr>
              <p:spPr bwMode="auto">
                <a:xfrm>
                  <a:off x="388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0" name="Oval 279"/>
                <p:cNvSpPr>
                  <a:spLocks noChangeArrowheads="1"/>
                </p:cNvSpPr>
                <p:nvPr/>
              </p:nvSpPr>
              <p:spPr bwMode="auto">
                <a:xfrm>
                  <a:off x="408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" name="Oval 280"/>
                <p:cNvSpPr>
                  <a:spLocks noChangeArrowheads="1"/>
                </p:cNvSpPr>
                <p:nvPr/>
              </p:nvSpPr>
              <p:spPr bwMode="auto">
                <a:xfrm>
                  <a:off x="427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2" name="Oval 281"/>
                <p:cNvSpPr>
                  <a:spLocks noChangeArrowheads="1"/>
                </p:cNvSpPr>
                <p:nvPr/>
              </p:nvSpPr>
              <p:spPr bwMode="auto">
                <a:xfrm>
                  <a:off x="446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3" name="Rectangle 282"/>
                <p:cNvSpPr>
                  <a:spLocks noChangeArrowheads="1"/>
                </p:cNvSpPr>
                <p:nvPr/>
              </p:nvSpPr>
              <p:spPr bwMode="auto">
                <a:xfrm>
                  <a:off x="2736" y="2496"/>
                  <a:ext cx="2112" cy="144"/>
                </a:xfrm>
                <a:prstGeom prst="rect">
                  <a:avLst/>
                </a:prstGeom>
                <a:grp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13" name="Group 272"/>
              <p:cNvGrpSpPr>
                <a:grpSpLocks/>
              </p:cNvGrpSpPr>
              <p:nvPr/>
            </p:nvGrpSpPr>
            <p:grpSpPr bwMode="auto">
              <a:xfrm>
                <a:off x="3191730" y="772140"/>
                <a:ext cx="482912" cy="227037"/>
                <a:chOff x="2736" y="2256"/>
                <a:chExt cx="2112" cy="624"/>
              </a:xfrm>
              <a:solidFill>
                <a:srgbClr val="937333"/>
              </a:solidFill>
            </p:grpSpPr>
            <p:sp>
              <p:nvSpPr>
                <p:cNvPr id="214" name="Oval 273"/>
                <p:cNvSpPr>
                  <a:spLocks noChangeArrowheads="1"/>
                </p:cNvSpPr>
                <p:nvPr/>
              </p:nvSpPr>
              <p:spPr bwMode="auto">
                <a:xfrm>
                  <a:off x="292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5" name="Oval 274"/>
                <p:cNvSpPr>
                  <a:spLocks noChangeArrowheads="1"/>
                </p:cNvSpPr>
                <p:nvPr/>
              </p:nvSpPr>
              <p:spPr bwMode="auto">
                <a:xfrm>
                  <a:off x="312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6" name="Oval 275"/>
                <p:cNvSpPr>
                  <a:spLocks noChangeArrowheads="1"/>
                </p:cNvSpPr>
                <p:nvPr/>
              </p:nvSpPr>
              <p:spPr bwMode="auto">
                <a:xfrm>
                  <a:off x="331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7" name="Oval 276"/>
                <p:cNvSpPr>
                  <a:spLocks noChangeArrowheads="1"/>
                </p:cNvSpPr>
                <p:nvPr/>
              </p:nvSpPr>
              <p:spPr bwMode="auto">
                <a:xfrm>
                  <a:off x="350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8" name="Oval 277"/>
                <p:cNvSpPr>
                  <a:spLocks noChangeArrowheads="1"/>
                </p:cNvSpPr>
                <p:nvPr/>
              </p:nvSpPr>
              <p:spPr bwMode="auto">
                <a:xfrm>
                  <a:off x="3696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9" name="Oval 278"/>
                <p:cNvSpPr>
                  <a:spLocks noChangeArrowheads="1"/>
                </p:cNvSpPr>
                <p:nvPr/>
              </p:nvSpPr>
              <p:spPr bwMode="auto">
                <a:xfrm>
                  <a:off x="3888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0" name="Oval 279"/>
                <p:cNvSpPr>
                  <a:spLocks noChangeArrowheads="1"/>
                </p:cNvSpPr>
                <p:nvPr/>
              </p:nvSpPr>
              <p:spPr bwMode="auto">
                <a:xfrm>
                  <a:off x="4080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1" name="Oval 280"/>
                <p:cNvSpPr>
                  <a:spLocks noChangeArrowheads="1"/>
                </p:cNvSpPr>
                <p:nvPr/>
              </p:nvSpPr>
              <p:spPr bwMode="auto">
                <a:xfrm>
                  <a:off x="4272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2" name="Oval 281"/>
                <p:cNvSpPr>
                  <a:spLocks noChangeArrowheads="1"/>
                </p:cNvSpPr>
                <p:nvPr/>
              </p:nvSpPr>
              <p:spPr bwMode="auto">
                <a:xfrm>
                  <a:off x="4464" y="2256"/>
                  <a:ext cx="192" cy="624"/>
                </a:xfrm>
                <a:prstGeom prst="ellipse">
                  <a:avLst/>
                </a:prstGeom>
                <a:grpFill/>
                <a:ln w="38100">
                  <a:noFill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3" name="Rectangle 282"/>
                <p:cNvSpPr>
                  <a:spLocks noChangeArrowheads="1"/>
                </p:cNvSpPr>
                <p:nvPr/>
              </p:nvSpPr>
              <p:spPr bwMode="auto">
                <a:xfrm>
                  <a:off x="2736" y="2496"/>
                  <a:ext cx="2112" cy="144"/>
                </a:xfrm>
                <a:prstGeom prst="rect">
                  <a:avLst/>
                </a:prstGeom>
                <a:grp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cxnSp>
          <p:nvCxnSpPr>
            <p:cNvPr id="177" name="Straight Arrow Connector 176"/>
            <p:cNvCxnSpPr/>
            <p:nvPr/>
          </p:nvCxnSpPr>
          <p:spPr>
            <a:xfrm>
              <a:off x="5526130" y="2089419"/>
              <a:ext cx="1325400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 flipV="1">
              <a:off x="6851530" y="2089419"/>
              <a:ext cx="1266090" cy="9388"/>
            </a:xfrm>
            <a:prstGeom prst="straightConnector1">
              <a:avLst/>
            </a:prstGeom>
            <a:ln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>
              <a:off x="8511420" y="2427723"/>
              <a:ext cx="380520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>
              <a:off x="8096800" y="2109218"/>
              <a:ext cx="421640" cy="328916"/>
            </a:xfrm>
            <a:prstGeom prst="straightConnector1">
              <a:avLst/>
            </a:prstGeom>
            <a:ln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>
              <a:off x="6830710" y="2095339"/>
              <a:ext cx="421640" cy="328916"/>
            </a:xfrm>
            <a:prstGeom prst="straightConnector1">
              <a:avLst/>
            </a:prstGeom>
            <a:ln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7024750" y="2252230"/>
              <a:ext cx="1266090" cy="9388"/>
            </a:xfrm>
            <a:prstGeom prst="straightConnector1">
              <a:avLst/>
            </a:prstGeom>
            <a:ln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Oval 182"/>
            <p:cNvSpPr/>
            <p:nvPr/>
          </p:nvSpPr>
          <p:spPr>
            <a:xfrm>
              <a:off x="6851530" y="2406901"/>
              <a:ext cx="741680" cy="808196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86570" y="1972506"/>
              <a:ext cx="132080" cy="2304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5" name="Straight Arrow Connector 184"/>
            <p:cNvCxnSpPr/>
            <p:nvPr/>
          </p:nvCxnSpPr>
          <p:spPr>
            <a:xfrm flipV="1">
              <a:off x="318650" y="2089419"/>
              <a:ext cx="291782" cy="592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Rounded Rectangle 185"/>
            <p:cNvSpPr/>
            <p:nvPr/>
          </p:nvSpPr>
          <p:spPr>
            <a:xfrm>
              <a:off x="2527444" y="1972506"/>
              <a:ext cx="2998686" cy="232802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alpha val="44000"/>
                  </a:srgbClr>
                </a:gs>
                <a:gs pos="100000">
                  <a:schemeClr val="accent1">
                    <a:tint val="50000"/>
                    <a:shade val="100000"/>
                    <a:satMod val="350000"/>
                    <a:alpha val="44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278683" y="1462188"/>
              <a:ext cx="13099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SRF </a:t>
              </a:r>
              <a:r>
                <a:rPr lang="en-US" b="1" dirty="0" err="1" smtClean="0">
                  <a:solidFill>
                    <a:srgbClr val="000090"/>
                  </a:solidFill>
                </a:rPr>
                <a:t>linac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872928" y="2555424"/>
              <a:ext cx="16712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SRF cavities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463261" y="924106"/>
              <a:ext cx="46613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0"/>
                  </a:solidFill>
                </a:rPr>
                <a:t>~300-MeV e- injector section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0" y="1418508"/>
              <a:ext cx="829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RF gun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5710598" y="2309039"/>
              <a:ext cx="132080" cy="2304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2" name="Straight Arrow Connector 191"/>
            <p:cNvCxnSpPr/>
            <p:nvPr/>
          </p:nvCxnSpPr>
          <p:spPr>
            <a:xfrm flipV="1">
              <a:off x="5842678" y="2406901"/>
              <a:ext cx="1379692" cy="17354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Oval 192"/>
            <p:cNvSpPr/>
            <p:nvPr/>
          </p:nvSpPr>
          <p:spPr>
            <a:xfrm>
              <a:off x="6854296" y="2403136"/>
              <a:ext cx="741680" cy="808196"/>
            </a:xfrm>
            <a:prstGeom prst="ellipse">
              <a:avLst/>
            </a:prstGeom>
            <a:noFill/>
            <a:ln w="28575" cmpd="sng">
              <a:solidFill>
                <a:srgbClr val="4F622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5610119" y="2527529"/>
              <a:ext cx="13227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8000"/>
                  </a:solidFill>
                </a:rPr>
                <a:t>2.5 MeV </a:t>
              </a:r>
              <a:br>
                <a:rPr lang="en-US" b="1" dirty="0" smtClean="0">
                  <a:solidFill>
                    <a:srgbClr val="008000"/>
                  </a:solidFill>
                </a:rPr>
              </a:br>
              <a:r>
                <a:rPr lang="en-US" b="1" dirty="0" smtClean="0">
                  <a:solidFill>
                    <a:srgbClr val="008000"/>
                  </a:solidFill>
                </a:rPr>
                <a:t>p source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6165884" y="1699003"/>
              <a:ext cx="207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test beamlines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7941300" y="2568766"/>
              <a:ext cx="8386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0"/>
                  </a:solidFill>
                </a:rPr>
                <a:t>beam</a:t>
              </a:r>
            </a:p>
            <a:p>
              <a:pPr algn="ctr"/>
              <a:r>
                <a:rPr lang="en-US" b="1" dirty="0" smtClean="0">
                  <a:solidFill>
                    <a:srgbClr val="000090"/>
                  </a:solidFill>
                </a:rPr>
                <a:t>dumps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cxnSp>
          <p:nvCxnSpPr>
            <p:cNvPr id="197" name="Straight Arrow Connector 196"/>
            <p:cNvCxnSpPr/>
            <p:nvPr/>
          </p:nvCxnSpPr>
          <p:spPr>
            <a:xfrm>
              <a:off x="8290840" y="2252230"/>
              <a:ext cx="601100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Rectangle 197"/>
            <p:cNvSpPr/>
            <p:nvPr/>
          </p:nvSpPr>
          <p:spPr>
            <a:xfrm>
              <a:off x="8891940" y="2117986"/>
              <a:ext cx="115671" cy="421484"/>
            </a:xfrm>
            <a:prstGeom prst="rect">
              <a:avLst/>
            </a:prstGeom>
            <a:gradFill>
              <a:gsLst>
                <a:gs pos="0">
                  <a:schemeClr val="accent4"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</a:schemeClr>
                </a:gs>
                <a:gs pos="50000">
                  <a:srgbClr val="FFFF00"/>
                </a:gs>
              </a:gsLst>
            </a:gra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9" name="Straight Arrow Connector 198"/>
            <p:cNvCxnSpPr/>
            <p:nvPr/>
          </p:nvCxnSpPr>
          <p:spPr>
            <a:xfrm flipH="1">
              <a:off x="252610" y="1683539"/>
              <a:ext cx="66040" cy="28896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/>
            <p:cNvCxnSpPr/>
            <p:nvPr/>
          </p:nvCxnSpPr>
          <p:spPr>
            <a:xfrm flipH="1" flipV="1">
              <a:off x="2017201" y="2054041"/>
              <a:ext cx="925683" cy="67911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/>
            <p:cNvCxnSpPr/>
            <p:nvPr/>
          </p:nvCxnSpPr>
          <p:spPr>
            <a:xfrm flipH="1" flipV="1">
              <a:off x="1396563" y="2201856"/>
              <a:ext cx="184137" cy="44416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/>
            <p:cNvCxnSpPr/>
            <p:nvPr/>
          </p:nvCxnSpPr>
          <p:spPr>
            <a:xfrm flipH="1" flipV="1">
              <a:off x="851888" y="2202938"/>
              <a:ext cx="703921" cy="4356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TextBox 202"/>
            <p:cNvSpPr txBox="1"/>
            <p:nvPr/>
          </p:nvSpPr>
          <p:spPr>
            <a:xfrm>
              <a:off x="6861053" y="259794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IOTA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204" name="Straight Arrow Connector 203"/>
            <p:cNvCxnSpPr/>
            <p:nvPr/>
          </p:nvCxnSpPr>
          <p:spPr>
            <a:xfrm flipV="1">
              <a:off x="8649096" y="2539470"/>
              <a:ext cx="300680" cy="42780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Rounded Rectangle 204"/>
            <p:cNvSpPr/>
            <p:nvPr/>
          </p:nvSpPr>
          <p:spPr>
            <a:xfrm>
              <a:off x="624653" y="1966741"/>
              <a:ext cx="459974" cy="232802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alpha val="44000"/>
                  </a:srgbClr>
                </a:gs>
                <a:gs pos="100000">
                  <a:schemeClr val="accent1">
                    <a:tint val="50000"/>
                    <a:shade val="100000"/>
                    <a:satMod val="350000"/>
                    <a:alpha val="44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ounded Rectangle 205"/>
            <p:cNvSpPr/>
            <p:nvPr/>
          </p:nvSpPr>
          <p:spPr>
            <a:xfrm>
              <a:off x="1152424" y="1966741"/>
              <a:ext cx="459974" cy="232802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alpha val="44000"/>
                  </a:srgbClr>
                </a:gs>
                <a:gs pos="100000">
                  <a:schemeClr val="accent1">
                    <a:tint val="50000"/>
                    <a:shade val="100000"/>
                    <a:satMod val="350000"/>
                    <a:alpha val="44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7" name="Straight Arrow Connector 206"/>
            <p:cNvCxnSpPr/>
            <p:nvPr/>
          </p:nvCxnSpPr>
          <p:spPr>
            <a:xfrm>
              <a:off x="2215780" y="2099561"/>
              <a:ext cx="311664" cy="938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Freeform 207"/>
            <p:cNvSpPr/>
            <p:nvPr/>
          </p:nvSpPr>
          <p:spPr>
            <a:xfrm>
              <a:off x="1936840" y="1955609"/>
              <a:ext cx="278940" cy="162378"/>
            </a:xfrm>
            <a:custGeom>
              <a:avLst/>
              <a:gdLst>
                <a:gd name="connsiteX0" fmla="*/ 0 w 355600"/>
                <a:gd name="connsiteY0" fmla="*/ 135918 h 135918"/>
                <a:gd name="connsiteX1" fmla="*/ 101600 w 355600"/>
                <a:gd name="connsiteY1" fmla="*/ 13998 h 135918"/>
                <a:gd name="connsiteX2" fmla="*/ 284480 w 355600"/>
                <a:gd name="connsiteY2" fmla="*/ 13998 h 135918"/>
                <a:gd name="connsiteX3" fmla="*/ 355600 w 355600"/>
                <a:gd name="connsiteY3" fmla="*/ 115598 h 13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600" h="135918">
                  <a:moveTo>
                    <a:pt x="0" y="135918"/>
                  </a:moveTo>
                  <a:cubicBezTo>
                    <a:pt x="27093" y="85118"/>
                    <a:pt x="54187" y="34318"/>
                    <a:pt x="101600" y="13998"/>
                  </a:cubicBezTo>
                  <a:cubicBezTo>
                    <a:pt x="149013" y="-6322"/>
                    <a:pt x="242147" y="-2935"/>
                    <a:pt x="284480" y="13998"/>
                  </a:cubicBezTo>
                  <a:cubicBezTo>
                    <a:pt x="326813" y="30931"/>
                    <a:pt x="355600" y="115598"/>
                    <a:pt x="355600" y="115598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78815" y="2337873"/>
              <a:ext cx="16740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0"/>
                  </a:solidFill>
                </a:rPr>
                <a:t>Bunch</a:t>
              </a:r>
            </a:p>
            <a:p>
              <a:pPr algn="ctr"/>
              <a:r>
                <a:rPr lang="en-US" b="1" dirty="0" smtClean="0">
                  <a:solidFill>
                    <a:srgbClr val="000090"/>
                  </a:solidFill>
                </a:rPr>
                <a:t>compressor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</p:grpSp>
      <p:cxnSp>
        <p:nvCxnSpPr>
          <p:cNvPr id="318" name="Straight Arrow Connector 317"/>
          <p:cNvCxnSpPr/>
          <p:nvPr/>
        </p:nvCxnSpPr>
        <p:spPr>
          <a:xfrm flipH="1">
            <a:off x="113110" y="1098164"/>
            <a:ext cx="5842630" cy="0"/>
          </a:xfrm>
          <a:prstGeom prst="straightConnector1">
            <a:avLst/>
          </a:prstGeom>
          <a:ln>
            <a:solidFill>
              <a:schemeClr val="accent4"/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0" name="Picture 3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3" y="3109113"/>
            <a:ext cx="3886271" cy="3182722"/>
          </a:xfrm>
          <a:prstGeom prst="rect">
            <a:avLst/>
          </a:prstGeom>
        </p:spPr>
      </p:pic>
      <p:cxnSp>
        <p:nvCxnSpPr>
          <p:cNvPr id="321" name="Straight Arrow Connector 320"/>
          <p:cNvCxnSpPr>
            <a:endCxn id="297" idx="1"/>
          </p:cNvCxnSpPr>
          <p:nvPr/>
        </p:nvCxnSpPr>
        <p:spPr>
          <a:xfrm flipH="1" flipV="1">
            <a:off x="211284" y="1852938"/>
            <a:ext cx="589714" cy="1336709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2" name="TextBox 321"/>
          <p:cNvSpPr txBox="1"/>
          <p:nvPr/>
        </p:nvSpPr>
        <p:spPr>
          <a:xfrm>
            <a:off x="248649" y="310571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laser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323" name="Picture 3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03543">
            <a:off x="345992" y="2388361"/>
            <a:ext cx="632576" cy="273073"/>
          </a:xfrm>
          <a:prstGeom prst="rect">
            <a:avLst/>
          </a:prstGeom>
        </p:spPr>
      </p:pic>
      <p:sp>
        <p:nvSpPr>
          <p:cNvPr id="324" name="Rectangle 323"/>
          <p:cNvSpPr/>
          <p:nvPr/>
        </p:nvSpPr>
        <p:spPr>
          <a:xfrm>
            <a:off x="0" y="1183724"/>
            <a:ext cx="2362262" cy="1179434"/>
          </a:xfrm>
          <a:prstGeom prst="rect">
            <a:avLst/>
          </a:prstGeom>
          <a:solidFill>
            <a:schemeClr val="accent3"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ectangle 324"/>
          <p:cNvSpPr/>
          <p:nvPr/>
        </p:nvSpPr>
        <p:spPr>
          <a:xfrm>
            <a:off x="2345739" y="1183724"/>
            <a:ext cx="159575" cy="1179434"/>
          </a:xfrm>
          <a:prstGeom prst="rect">
            <a:avLst/>
          </a:prstGeom>
          <a:solidFill>
            <a:schemeClr val="accent4"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5651255" y="1186438"/>
            <a:ext cx="3490534" cy="2028816"/>
          </a:xfrm>
          <a:prstGeom prst="rect">
            <a:avLst/>
          </a:prstGeom>
          <a:solidFill>
            <a:schemeClr val="accent4"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ectangle 326"/>
          <p:cNvSpPr/>
          <p:nvPr/>
        </p:nvSpPr>
        <p:spPr>
          <a:xfrm>
            <a:off x="24714" y="2991945"/>
            <a:ext cx="3940454" cy="3299890"/>
          </a:xfrm>
          <a:prstGeom prst="rect">
            <a:avLst/>
          </a:prstGeom>
          <a:solidFill>
            <a:schemeClr val="accent3"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125691" cy="5059363"/>
          </a:xfrm>
        </p:spPr>
        <p:txBody>
          <a:bodyPr/>
          <a:lstStyle/>
          <a:p>
            <a:r>
              <a:rPr lang="en-US" dirty="0" smtClean="0">
                <a:solidFill>
                  <a:srgbClr val="004C97"/>
                </a:solidFill>
              </a:rPr>
              <a:t>Acceleration to 300 MeV!</a:t>
            </a:r>
          </a:p>
          <a:p>
            <a:pPr lvl="1"/>
            <a:r>
              <a:rPr lang="en-US" dirty="0" smtClean="0">
                <a:solidFill>
                  <a:srgbClr val="004C97"/>
                </a:solidFill>
              </a:rPr>
              <a:t>Beam characterization</a:t>
            </a:r>
          </a:p>
          <a:p>
            <a:r>
              <a:rPr lang="en-US" dirty="0" smtClean="0">
                <a:solidFill>
                  <a:srgbClr val="004C97"/>
                </a:solidFill>
              </a:rPr>
              <a:t>IOTA-related tests:</a:t>
            </a:r>
          </a:p>
          <a:p>
            <a:pPr lvl="1"/>
            <a:r>
              <a:rPr lang="en-US" dirty="0" smtClean="0">
                <a:solidFill>
                  <a:srgbClr val="004C97"/>
                </a:solidFill>
              </a:rPr>
              <a:t>Beam diagnostics</a:t>
            </a:r>
          </a:p>
          <a:p>
            <a:pPr lvl="1"/>
            <a:r>
              <a:rPr lang="en-US" dirty="0" smtClean="0">
                <a:solidFill>
                  <a:srgbClr val="004C97"/>
                </a:solidFill>
              </a:rPr>
              <a:t>Preparatory tests of subsystems for OSC</a:t>
            </a:r>
            <a:endParaRPr lang="en-US" dirty="0">
              <a:solidFill>
                <a:srgbClr val="004C97"/>
              </a:solidFill>
            </a:endParaRPr>
          </a:p>
          <a:p>
            <a:r>
              <a:rPr lang="en-US" dirty="0" smtClean="0">
                <a:solidFill>
                  <a:srgbClr val="004C97"/>
                </a:solidFill>
              </a:rPr>
              <a:t>Multi-bunch </a:t>
            </a:r>
            <a:r>
              <a:rPr lang="en-US" dirty="0" err="1" smtClean="0">
                <a:solidFill>
                  <a:srgbClr val="004C97"/>
                </a:solidFill>
              </a:rPr>
              <a:t>wakefield</a:t>
            </a:r>
            <a:r>
              <a:rPr lang="en-US" dirty="0" smtClean="0">
                <a:solidFill>
                  <a:srgbClr val="004C97"/>
                </a:solidFill>
              </a:rPr>
              <a:t> (</a:t>
            </a:r>
            <a:r>
              <a:rPr lang="en-US" dirty="0" smtClean="0">
                <a:solidFill>
                  <a:schemeClr val="accent3"/>
                </a:solidFill>
              </a:rPr>
              <a:t>B. </a:t>
            </a:r>
            <a:r>
              <a:rPr lang="en-US" dirty="0" err="1" smtClean="0">
                <a:solidFill>
                  <a:schemeClr val="accent3"/>
                </a:solidFill>
              </a:rPr>
              <a:t>Carlsten’s</a:t>
            </a:r>
            <a:r>
              <a:rPr lang="en-US" dirty="0" smtClean="0">
                <a:solidFill>
                  <a:schemeClr val="accent3"/>
                </a:solidFill>
              </a:rPr>
              <a:t> talk</a:t>
            </a:r>
            <a:r>
              <a:rPr lang="en-US" dirty="0" smtClean="0">
                <a:solidFill>
                  <a:srgbClr val="004C97"/>
                </a:solidFill>
              </a:rPr>
              <a:t>)</a:t>
            </a:r>
          </a:p>
          <a:p>
            <a:r>
              <a:rPr lang="en-US" dirty="0" smtClean="0">
                <a:solidFill>
                  <a:srgbClr val="004C97"/>
                </a:solidFill>
              </a:rPr>
              <a:t>Gamma-ray source via ICS</a:t>
            </a:r>
          </a:p>
          <a:p>
            <a:r>
              <a:rPr lang="en-US" dirty="0" smtClean="0">
                <a:solidFill>
                  <a:srgbClr val="004C97"/>
                </a:solidFill>
              </a:rPr>
              <a:t>Longer term</a:t>
            </a:r>
          </a:p>
          <a:p>
            <a:pPr lvl="1"/>
            <a:r>
              <a:rPr lang="en-US" dirty="0" smtClean="0">
                <a:solidFill>
                  <a:srgbClr val="004C97"/>
                </a:solidFill>
              </a:rPr>
              <a:t>Radiation/laser-based beam manipulations, </a:t>
            </a:r>
          </a:p>
          <a:p>
            <a:pPr lvl="1"/>
            <a:r>
              <a:rPr lang="en-US" dirty="0" smtClean="0">
                <a:solidFill>
                  <a:srgbClr val="004C97"/>
                </a:solidFill>
              </a:rPr>
              <a:t>Interaction with crystals</a:t>
            </a:r>
          </a:p>
          <a:p>
            <a:pPr lvl="1"/>
            <a:r>
              <a:rPr lang="en-US" dirty="0">
                <a:solidFill>
                  <a:srgbClr val="004C97"/>
                </a:solidFill>
              </a:rPr>
              <a:t>Application of flat beams</a:t>
            </a:r>
          </a:p>
          <a:p>
            <a:pPr lvl="1"/>
            <a:r>
              <a:rPr lang="en-US" dirty="0" smtClean="0">
                <a:solidFill>
                  <a:srgbClr val="004C97"/>
                </a:solidFill>
              </a:rPr>
              <a:t>Advanced acceleration/manipulations</a:t>
            </a:r>
          </a:p>
          <a:p>
            <a:pPr lvl="1"/>
            <a:endParaRPr lang="en-US" dirty="0" smtClean="0">
              <a:solidFill>
                <a:srgbClr val="004C97"/>
              </a:solidFill>
            </a:endParaRPr>
          </a:p>
          <a:p>
            <a:pPr lvl="1"/>
            <a:endParaRPr lang="en-US" dirty="0" smtClean="0">
              <a:solidFill>
                <a:srgbClr val="004C9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074" y="481442"/>
            <a:ext cx="3583460" cy="29777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3872345" cy="5270437"/>
          </a:xfrm>
        </p:spPr>
        <p:txBody>
          <a:bodyPr/>
          <a:lstStyle/>
          <a:p>
            <a:r>
              <a:rPr lang="en-US" sz="2200" dirty="0">
                <a:solidFill>
                  <a:srgbClr val="004C97"/>
                </a:solidFill>
              </a:rPr>
              <a:t>The 50-MeV beam is accelerated in a cryomodule (8 SRF cavities)</a:t>
            </a:r>
          </a:p>
          <a:p>
            <a:r>
              <a:rPr lang="en-US" sz="2200" dirty="0">
                <a:solidFill>
                  <a:srgbClr val="004C97"/>
                </a:solidFill>
              </a:rPr>
              <a:t>Produced </a:t>
            </a:r>
            <a:r>
              <a:rPr lang="en-US" sz="2200" i="1" dirty="0">
                <a:solidFill>
                  <a:srgbClr val="004C97"/>
                </a:solidFill>
              </a:rPr>
              <a:t>stable</a:t>
            </a:r>
            <a:r>
              <a:rPr lang="en-US" sz="2200" dirty="0">
                <a:solidFill>
                  <a:srgbClr val="004C97"/>
                </a:solidFill>
              </a:rPr>
              <a:t> beams with energies up to 300 MeV </a:t>
            </a:r>
            <a:br>
              <a:rPr lang="en-US" sz="2200" dirty="0">
                <a:solidFill>
                  <a:srgbClr val="004C97"/>
                </a:solidFill>
              </a:rPr>
            </a:br>
            <a:r>
              <a:rPr lang="en-US" sz="2200" dirty="0">
                <a:solidFill>
                  <a:srgbClr val="004C97"/>
                </a:solidFill>
              </a:rPr>
              <a:t>arranged as </a:t>
            </a:r>
            <a:r>
              <a:rPr lang="en-US" sz="2200" dirty="0" err="1">
                <a:solidFill>
                  <a:srgbClr val="004C97"/>
                </a:solidFill>
              </a:rPr>
              <a:t>macropulses</a:t>
            </a:r>
            <a:r>
              <a:rPr lang="en-US" sz="2200" dirty="0" smtClean="0">
                <a:solidFill>
                  <a:srgbClr val="004C97"/>
                </a:solidFill>
              </a:rPr>
              <a:t>.</a:t>
            </a:r>
          </a:p>
          <a:p>
            <a:endParaRPr lang="en-US" sz="2200" dirty="0">
              <a:solidFill>
                <a:srgbClr val="004C97"/>
              </a:solidFill>
            </a:endParaRPr>
          </a:p>
          <a:p>
            <a:endParaRPr lang="en-US" sz="2200" dirty="0" smtClean="0">
              <a:solidFill>
                <a:srgbClr val="004C97"/>
              </a:solidFill>
            </a:endParaRPr>
          </a:p>
          <a:p>
            <a:endParaRPr lang="en-US" sz="2200" dirty="0">
              <a:solidFill>
                <a:srgbClr val="004C97"/>
              </a:solidFill>
            </a:endParaRPr>
          </a:p>
          <a:p>
            <a:endParaRPr lang="en-US" sz="2200" dirty="0" smtClean="0">
              <a:solidFill>
                <a:srgbClr val="004C97"/>
              </a:solidFill>
            </a:endParaRPr>
          </a:p>
          <a:p>
            <a:endParaRPr lang="en-US" sz="2200" dirty="0">
              <a:solidFill>
                <a:srgbClr val="004C97"/>
              </a:solidFill>
            </a:endParaRPr>
          </a:p>
          <a:p>
            <a:endParaRPr lang="en-US" sz="2200" dirty="0" smtClean="0">
              <a:solidFill>
                <a:srgbClr val="004C97"/>
              </a:solidFill>
            </a:endParaRPr>
          </a:p>
          <a:p>
            <a:r>
              <a:rPr lang="en-US" sz="2200" dirty="0" smtClean="0">
                <a:solidFill>
                  <a:srgbClr val="004C97"/>
                </a:solidFill>
              </a:rPr>
              <a:t>IOTA requires ~150-MeV e-beams</a:t>
            </a:r>
            <a:endParaRPr lang="en-US" sz="2200" dirty="0">
              <a:solidFill>
                <a:srgbClr val="004C97"/>
              </a:solidFill>
            </a:endParaRPr>
          </a:p>
          <a:p>
            <a:pPr lvl="1"/>
            <a:endParaRPr lang="en-US" dirty="0" smtClean="0">
              <a:solidFill>
                <a:srgbClr val="004C97"/>
              </a:solidFill>
            </a:endParaRPr>
          </a:p>
          <a:p>
            <a:pPr lvl="1"/>
            <a:endParaRPr lang="en-US" dirty="0" smtClean="0">
              <a:solidFill>
                <a:srgbClr val="004C9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to &lt;300 MeV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7" y="3068225"/>
            <a:ext cx="2812389" cy="2500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822" y="2755121"/>
            <a:ext cx="3614249" cy="35677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 rot="5400000">
            <a:off x="7106128" y="4802778"/>
            <a:ext cx="2570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[E. Harms, et al. SRF2015 (2015)]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7584" y="3371836"/>
            <a:ext cx="706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ILC </a:t>
            </a:r>
            <a:br>
              <a:rPr lang="en-US" smtClean="0"/>
            </a:br>
            <a:r>
              <a:rPr lang="en-US" smtClean="0"/>
              <a:t>goal</a:t>
            </a: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623311" y="3809160"/>
            <a:ext cx="2945761" cy="1"/>
          </a:xfrm>
          <a:prstGeom prst="line">
            <a:avLst/>
          </a:prstGeom>
          <a:ln w="412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914960" y="131432"/>
            <a:ext cx="2876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400" dirty="0" smtClean="0">
                <a:solidFill>
                  <a:schemeClr val="accent3"/>
                </a:solidFill>
              </a:rPr>
              <a:t>Adapted from Elvin Harms</a:t>
            </a:r>
            <a:endParaRPr lang="en-US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019533"/>
            <a:ext cx="4038600" cy="5270437"/>
          </a:xfrm>
        </p:spPr>
        <p:txBody>
          <a:bodyPr/>
          <a:lstStyle/>
          <a:p>
            <a:r>
              <a:rPr lang="en-US" sz="2300" dirty="0" smtClean="0">
                <a:solidFill>
                  <a:srgbClr val="004C97"/>
                </a:solidFill>
              </a:rPr>
              <a:t>Extensive models of the beamline.</a:t>
            </a:r>
          </a:p>
          <a:p>
            <a:r>
              <a:rPr lang="en-US" sz="2300" dirty="0" smtClean="0">
                <a:solidFill>
                  <a:srgbClr val="004C97"/>
                </a:solidFill>
              </a:rPr>
              <a:t>Nominal lattices available in ELEGANT (</a:t>
            </a:r>
            <a:r>
              <a:rPr lang="en-US" sz="2000" dirty="0" smtClean="0">
                <a:solidFill>
                  <a:schemeClr val="accent3"/>
                </a:solidFill>
              </a:rPr>
              <a:t>D. </a:t>
            </a:r>
            <a:r>
              <a:rPr lang="en-US" sz="2000" dirty="0" err="1" smtClean="0">
                <a:solidFill>
                  <a:schemeClr val="accent3"/>
                </a:solidFill>
              </a:rPr>
              <a:t>Broemmelsiek</a:t>
            </a:r>
            <a:r>
              <a:rPr lang="en-US" sz="2300" dirty="0" smtClean="0">
                <a:solidFill>
                  <a:srgbClr val="004C97"/>
                </a:solidFill>
              </a:rPr>
              <a:t>)</a:t>
            </a:r>
          </a:p>
          <a:p>
            <a:r>
              <a:rPr lang="en-US" sz="2300" dirty="0" smtClean="0">
                <a:solidFill>
                  <a:srgbClr val="004C97"/>
                </a:solidFill>
              </a:rPr>
              <a:t>ELEGANT used for single-particle optics.</a:t>
            </a:r>
          </a:p>
          <a:p>
            <a:r>
              <a:rPr lang="en-US" sz="2300" dirty="0" smtClean="0">
                <a:solidFill>
                  <a:srgbClr val="004C97"/>
                </a:solidFill>
              </a:rPr>
              <a:t>ASTRA &amp; IMPACT-T used for the injector.</a:t>
            </a:r>
          </a:p>
          <a:p>
            <a:r>
              <a:rPr lang="en-US" sz="2300" dirty="0" smtClean="0">
                <a:solidFill>
                  <a:srgbClr val="004C97"/>
                </a:solidFill>
              </a:rPr>
              <a:t>IMPACT-T &amp; IMPACT-Z used for the entire beamline.</a:t>
            </a:r>
          </a:p>
          <a:p>
            <a:r>
              <a:rPr lang="en-US" sz="2300" dirty="0" smtClean="0">
                <a:solidFill>
                  <a:srgbClr val="004C97"/>
                </a:solidFill>
              </a:rPr>
              <a:t>Start2End simulations and optimization performed with </a:t>
            </a:r>
            <a:r>
              <a:rPr lang="en-US" sz="2300" dirty="0" err="1" smtClean="0">
                <a:solidFill>
                  <a:srgbClr val="004C97"/>
                </a:solidFill>
              </a:rPr>
              <a:t>py</a:t>
            </a:r>
            <a:r>
              <a:rPr lang="en-US" sz="2300" dirty="0" smtClean="0">
                <a:solidFill>
                  <a:srgbClr val="004C97"/>
                </a:solidFill>
              </a:rPr>
              <a:t>-based </a:t>
            </a:r>
            <a:r>
              <a:rPr lang="en-US" sz="2300" dirty="0" err="1" smtClean="0">
                <a:solidFill>
                  <a:srgbClr val="004C97"/>
                </a:solidFill>
              </a:rPr>
              <a:t>GlueTrack</a:t>
            </a:r>
            <a:r>
              <a:rPr lang="en-US" sz="2300" dirty="0" smtClean="0">
                <a:solidFill>
                  <a:srgbClr val="004C97"/>
                </a:solidFill>
              </a:rPr>
              <a:t> (initiated at DESY).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to &lt;300 MeV: beam optics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248705" y="5568657"/>
            <a:ext cx="3364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3"/>
                </a:solidFill>
              </a:rPr>
              <a:t>all ELEGANT lattices available at </a:t>
            </a:r>
            <a:br>
              <a:rPr lang="en-US" sz="1800" dirty="0" smtClean="0">
                <a:solidFill>
                  <a:schemeClr val="accent3"/>
                </a:solidFill>
              </a:rPr>
            </a:br>
            <a:r>
              <a:rPr lang="en-US" sz="1800" dirty="0" smtClean="0">
                <a:solidFill>
                  <a:schemeClr val="accent3"/>
                </a:solidFill>
                <a:hlinkClick r:id="rId2"/>
              </a:rPr>
              <a:t>https</a:t>
            </a:r>
            <a:r>
              <a:rPr lang="en-US" sz="1800" dirty="0">
                <a:solidFill>
                  <a:schemeClr val="accent3"/>
                </a:solidFill>
                <a:hlinkClick r:id="rId2"/>
              </a:rPr>
              <a:t>://github.com/NIUaard/FAST</a:t>
            </a:r>
            <a:endParaRPr lang="en-US" sz="1800" dirty="0">
              <a:solidFill>
                <a:schemeClr val="accent3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397302"/>
            <a:ext cx="4876800" cy="41998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552211" y="1723408"/>
            <a:ext cx="346363" cy="3154575"/>
          </a:xfrm>
          <a:prstGeom prst="rect">
            <a:avLst/>
          </a:prstGeom>
          <a:solidFill>
            <a:srgbClr val="7030A0">
              <a:alpha val="1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091055" y="1102663"/>
            <a:ext cx="214745" cy="3772497"/>
          </a:xfrm>
          <a:prstGeom prst="rect">
            <a:avLst/>
          </a:prstGeom>
          <a:solidFill>
            <a:schemeClr val="accent5">
              <a:alpha val="1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588" y="843158"/>
            <a:ext cx="3968811" cy="74913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9" name="Freeform 18"/>
          <p:cNvSpPr/>
          <p:nvPr/>
        </p:nvSpPr>
        <p:spPr>
          <a:xfrm>
            <a:off x="5541818" y="845127"/>
            <a:ext cx="1828800" cy="900546"/>
          </a:xfrm>
          <a:custGeom>
            <a:avLst/>
            <a:gdLst>
              <a:gd name="connsiteX0" fmla="*/ 0 w 1828800"/>
              <a:gd name="connsiteY0" fmla="*/ 858982 h 900546"/>
              <a:gd name="connsiteX1" fmla="*/ 484909 w 1828800"/>
              <a:gd name="connsiteY1" fmla="*/ 304800 h 900546"/>
              <a:gd name="connsiteX2" fmla="*/ 484909 w 1828800"/>
              <a:gd name="connsiteY2" fmla="*/ 0 h 900546"/>
              <a:gd name="connsiteX3" fmla="*/ 1828800 w 1828800"/>
              <a:gd name="connsiteY3" fmla="*/ 27709 h 900546"/>
              <a:gd name="connsiteX4" fmla="*/ 1828800 w 1828800"/>
              <a:gd name="connsiteY4" fmla="*/ 290946 h 900546"/>
              <a:gd name="connsiteX5" fmla="*/ 332509 w 1828800"/>
              <a:gd name="connsiteY5" fmla="*/ 900546 h 900546"/>
              <a:gd name="connsiteX6" fmla="*/ 0 w 1828800"/>
              <a:gd name="connsiteY6" fmla="*/ 858982 h 90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00" h="900546">
                <a:moveTo>
                  <a:pt x="0" y="858982"/>
                </a:moveTo>
                <a:lnTo>
                  <a:pt x="484909" y="304800"/>
                </a:lnTo>
                <a:lnTo>
                  <a:pt x="484909" y="0"/>
                </a:lnTo>
                <a:lnTo>
                  <a:pt x="1828800" y="27709"/>
                </a:lnTo>
                <a:lnTo>
                  <a:pt x="1828800" y="290946"/>
                </a:lnTo>
                <a:lnTo>
                  <a:pt x="332509" y="900546"/>
                </a:lnTo>
                <a:lnTo>
                  <a:pt x="0" y="858982"/>
                </a:lnTo>
                <a:close/>
              </a:path>
            </a:pathLst>
          </a:custGeom>
          <a:solidFill>
            <a:srgbClr val="7030A0">
              <a:alpha val="1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7758545" y="886691"/>
            <a:ext cx="554182" cy="720436"/>
          </a:xfrm>
          <a:custGeom>
            <a:avLst/>
            <a:gdLst>
              <a:gd name="connsiteX0" fmla="*/ 332510 w 554182"/>
              <a:gd name="connsiteY0" fmla="*/ 706582 h 720436"/>
              <a:gd name="connsiteX1" fmla="*/ 554182 w 554182"/>
              <a:gd name="connsiteY1" fmla="*/ 720436 h 720436"/>
              <a:gd name="connsiteX2" fmla="*/ 207819 w 554182"/>
              <a:gd name="connsiteY2" fmla="*/ 0 h 720436"/>
              <a:gd name="connsiteX3" fmla="*/ 0 w 554182"/>
              <a:gd name="connsiteY3" fmla="*/ 0 h 720436"/>
              <a:gd name="connsiteX4" fmla="*/ 332510 w 554182"/>
              <a:gd name="connsiteY4" fmla="*/ 706582 h 72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182" h="720436">
                <a:moveTo>
                  <a:pt x="332510" y="706582"/>
                </a:moveTo>
                <a:lnTo>
                  <a:pt x="554182" y="720436"/>
                </a:lnTo>
                <a:lnTo>
                  <a:pt x="207819" y="0"/>
                </a:lnTo>
                <a:lnTo>
                  <a:pt x="0" y="0"/>
                </a:lnTo>
                <a:lnTo>
                  <a:pt x="332510" y="706582"/>
                </a:lnTo>
                <a:close/>
              </a:path>
            </a:pathLst>
          </a:custGeom>
          <a:solidFill>
            <a:schemeClr val="accent5">
              <a:alpha val="1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87189" y="3300695"/>
            <a:ext cx="108760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 </a:t>
            </a:r>
            <a:r>
              <a:rPr lang="en-US" dirty="0" err="1" smtClean="0"/>
              <a:t>pC</a:t>
            </a:r>
            <a:endParaRPr lang="en-US" dirty="0" smtClean="0"/>
          </a:p>
          <a:p>
            <a:r>
              <a:rPr lang="en-US" dirty="0" smtClean="0"/>
              <a:t>BC1 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0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599" y="1102663"/>
            <a:ext cx="4509655" cy="5270437"/>
          </a:xfrm>
        </p:spPr>
        <p:txBody>
          <a:bodyPr/>
          <a:lstStyle/>
          <a:p>
            <a:r>
              <a:rPr lang="en-US" sz="2300" dirty="0" smtClean="0">
                <a:solidFill>
                  <a:srgbClr val="004C97"/>
                </a:solidFill>
              </a:rPr>
              <a:t>Imaging of SR for beam profile monitor for IOTA (</a:t>
            </a:r>
            <a:r>
              <a:rPr lang="en-US" sz="2300" dirty="0" smtClean="0">
                <a:solidFill>
                  <a:schemeClr val="accent3"/>
                </a:solidFill>
              </a:rPr>
              <a:t>Romanov, et al.</a:t>
            </a:r>
            <a:r>
              <a:rPr lang="en-US" sz="2300" dirty="0" smtClean="0">
                <a:solidFill>
                  <a:srgbClr val="004C97"/>
                </a:solidFill>
              </a:rPr>
              <a:t>)</a:t>
            </a:r>
          </a:p>
          <a:p>
            <a:r>
              <a:rPr lang="en-US" sz="2300" dirty="0" smtClean="0">
                <a:solidFill>
                  <a:srgbClr val="004C97"/>
                </a:solidFill>
              </a:rPr>
              <a:t>Single-photo detection using PMT (</a:t>
            </a:r>
            <a:r>
              <a:rPr lang="en-US" sz="2300" dirty="0" err="1" smtClean="0">
                <a:solidFill>
                  <a:schemeClr val="accent3"/>
                </a:solidFill>
              </a:rPr>
              <a:t>Stancari</a:t>
            </a:r>
            <a:r>
              <a:rPr lang="en-US" sz="2300" dirty="0" smtClean="0">
                <a:solidFill>
                  <a:schemeClr val="accent3"/>
                </a:solidFill>
              </a:rPr>
              <a:t>, et al.</a:t>
            </a:r>
            <a:r>
              <a:rPr lang="en-US" sz="2300" dirty="0" smtClean="0">
                <a:solidFill>
                  <a:srgbClr val="004C97"/>
                </a:solidFill>
              </a:rPr>
              <a:t>)</a:t>
            </a:r>
          </a:p>
          <a:p>
            <a:r>
              <a:rPr lang="en-US" sz="2300" dirty="0" smtClean="0">
                <a:solidFill>
                  <a:srgbClr val="004C97"/>
                </a:solidFill>
              </a:rPr>
              <a:t>Spectral measurement at 2 </a:t>
            </a:r>
            <a:r>
              <a:rPr lang="en-US" sz="2300" dirty="0" smtClean="0">
                <a:solidFill>
                  <a:srgbClr val="004C97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300" dirty="0" smtClean="0">
                <a:solidFill>
                  <a:srgbClr val="004C97"/>
                </a:solidFill>
              </a:rPr>
              <a:t>m + amplification (</a:t>
            </a:r>
            <a:r>
              <a:rPr lang="en-US" sz="2300" dirty="0" err="1" smtClean="0">
                <a:solidFill>
                  <a:schemeClr val="accent3"/>
                </a:solidFill>
              </a:rPr>
              <a:t>Andorf</a:t>
            </a:r>
            <a:r>
              <a:rPr lang="en-US" sz="2300" dirty="0" smtClean="0">
                <a:solidFill>
                  <a:schemeClr val="accent3"/>
                </a:solidFill>
              </a:rPr>
              <a:t>, et al.</a:t>
            </a:r>
            <a:r>
              <a:rPr lang="en-US" sz="2300" dirty="0" smtClean="0">
                <a:solidFill>
                  <a:srgbClr val="004C97"/>
                </a:solidFill>
              </a:rPr>
              <a:t>)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IOTA-related tests using D600 dipole magnet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588" y="843158"/>
            <a:ext cx="3968811" cy="74913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8" name="Sun 7"/>
          <p:cNvSpPr/>
          <p:nvPr/>
        </p:nvSpPr>
        <p:spPr>
          <a:xfrm>
            <a:off x="7820431" y="986560"/>
            <a:ext cx="173643" cy="143813"/>
          </a:xfrm>
          <a:prstGeom prst="sun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endCxn id="8" idx="2"/>
          </p:cNvCxnSpPr>
          <p:nvPr/>
        </p:nvCxnSpPr>
        <p:spPr>
          <a:xfrm flipV="1">
            <a:off x="7048500" y="1130373"/>
            <a:ext cx="858753" cy="5930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527373"/>
              </p:ext>
            </p:extLst>
          </p:nvPr>
        </p:nvGraphicFramePr>
        <p:xfrm>
          <a:off x="275295" y="3837705"/>
          <a:ext cx="4621005" cy="2199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050">
                  <a:extLst>
                    <a:ext uri="{9D8B030D-6E8A-4147-A177-3AD203B41FA5}">
                      <a16:colId xmlns:a16="http://schemas.microsoft.com/office/drawing/2014/main" xmlns="" val="4274580406"/>
                    </a:ext>
                  </a:extLst>
                </a:gridCol>
                <a:gridCol w="1302327">
                  <a:extLst>
                    <a:ext uri="{9D8B030D-6E8A-4147-A177-3AD203B41FA5}">
                      <a16:colId xmlns:a16="http://schemas.microsoft.com/office/drawing/2014/main" xmlns="" val="3813758898"/>
                    </a:ext>
                  </a:extLst>
                </a:gridCol>
                <a:gridCol w="1025236">
                  <a:extLst>
                    <a:ext uri="{9D8B030D-6E8A-4147-A177-3AD203B41FA5}">
                      <a16:colId xmlns:a16="http://schemas.microsoft.com/office/drawing/2014/main" xmlns="" val="1327998935"/>
                    </a:ext>
                  </a:extLst>
                </a:gridCol>
                <a:gridCol w="1363392">
                  <a:extLst>
                    <a:ext uri="{9D8B030D-6E8A-4147-A177-3AD203B41FA5}">
                      <a16:colId xmlns:a16="http://schemas.microsoft.com/office/drawing/2014/main" xmlns="" val="1863400042"/>
                    </a:ext>
                  </a:extLst>
                </a:gridCol>
              </a:tblGrid>
              <a:tr h="1102247">
                <a:tc>
                  <a:txBody>
                    <a:bodyPr/>
                    <a:lstStyle/>
                    <a:p>
                      <a:r>
                        <a:rPr lang="en-US" dirty="0" smtClean="0"/>
                        <a:t>Energy (</a:t>
                      </a:r>
                      <a:r>
                        <a:rPr lang="en-US" dirty="0"/>
                        <a:t>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Critical wavelength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photons </a:t>
                      </a:r>
                      <a:r>
                        <a:rPr lang="en-US" dirty="0"/>
                        <a:t>in </a:t>
                      </a:r>
                      <a:r>
                        <a:rPr lang="en-US" dirty="0" smtClean="0"/>
                        <a:t>BW</a:t>
                      </a:r>
                    </a:p>
                    <a:p>
                      <a:r>
                        <a:rPr lang="en-US" dirty="0" smtClean="0"/>
                        <a:t>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Energy flux per </a:t>
                      </a:r>
                      <a:r>
                        <a:rPr lang="en-US" dirty="0" smtClean="0"/>
                        <a:t>e-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(J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752096"/>
                  </a:ext>
                </a:extLst>
              </a:tr>
              <a:tr h="332837">
                <a:tc>
                  <a:txBody>
                    <a:bodyPr/>
                    <a:lstStyle/>
                    <a:p>
                      <a:r>
                        <a:rPr lang="en-US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2.66e-22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95988"/>
                  </a:ext>
                </a:extLst>
              </a:tr>
              <a:tr h="332837">
                <a:tc>
                  <a:txBody>
                    <a:bodyPr/>
                    <a:lstStyle/>
                    <a:p>
                      <a:r>
                        <a:rPr lang="en-US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1.21e-22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735707"/>
                  </a:ext>
                </a:extLst>
              </a:tr>
              <a:tr h="332837">
                <a:tc>
                  <a:txBody>
                    <a:bodyPr/>
                    <a:lstStyle/>
                    <a:p>
                      <a:r>
                        <a:rPr lang="en-US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5.0e-23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2590966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415" y="1868142"/>
            <a:ext cx="3771511" cy="42679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979" y="1899343"/>
            <a:ext cx="1549381" cy="925673"/>
          </a:xfrm>
          <a:prstGeom prst="rect">
            <a:avLst/>
          </a:prstGeom>
          <a:ln w="38100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3687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599" y="1102663"/>
            <a:ext cx="4509655" cy="5270437"/>
          </a:xfrm>
        </p:spPr>
        <p:txBody>
          <a:bodyPr/>
          <a:lstStyle/>
          <a:p>
            <a:r>
              <a:rPr lang="en-US" sz="2300" dirty="0" smtClean="0">
                <a:solidFill>
                  <a:srgbClr val="004C97"/>
                </a:solidFill>
              </a:rPr>
              <a:t>OSC will operate in the [2200,2900] nm spectral range</a:t>
            </a:r>
          </a:p>
          <a:p>
            <a:r>
              <a:rPr lang="en-US" sz="2300" dirty="0" smtClean="0">
                <a:solidFill>
                  <a:srgbClr val="004C97"/>
                </a:solidFill>
              </a:rPr>
              <a:t>Amplifier medium is a </a:t>
            </a:r>
            <a:r>
              <a:rPr lang="en-US" sz="2300" dirty="0" err="1" smtClean="0">
                <a:solidFill>
                  <a:srgbClr val="004C97"/>
                </a:solidFill>
              </a:rPr>
              <a:t>Cr:ZnSe</a:t>
            </a:r>
            <a:r>
              <a:rPr lang="en-US" sz="2300" dirty="0" smtClean="0">
                <a:solidFill>
                  <a:srgbClr val="004C97"/>
                </a:solidFill>
              </a:rPr>
              <a:t> pumped by a Thulium laser.</a:t>
            </a:r>
          </a:p>
          <a:p>
            <a:r>
              <a:rPr lang="en-US" sz="2300" dirty="0" smtClean="0">
                <a:solidFill>
                  <a:srgbClr val="004C97"/>
                </a:solidFill>
              </a:rPr>
              <a:t>Recently procured all the components necessary to assemble the amplifier.</a:t>
            </a:r>
          </a:p>
          <a:p>
            <a:r>
              <a:rPr lang="en-US" sz="2300" dirty="0" smtClean="0">
                <a:solidFill>
                  <a:srgbClr val="004C97"/>
                </a:solidFill>
              </a:rPr>
              <a:t>We are trying to get ready to perform an experiment in the summer demonstrating amplification of synchrotron radiation around ~2500 nm.   </a:t>
            </a:r>
          </a:p>
          <a:p>
            <a:endParaRPr lang="en-US" sz="2300" dirty="0" smtClean="0">
              <a:solidFill>
                <a:srgbClr val="004C9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of OSC-experiment subsystem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010" y="750344"/>
            <a:ext cx="3810000" cy="290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416" y="3658644"/>
            <a:ext cx="3785477" cy="25897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5900" y="5656598"/>
            <a:ext cx="48332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3"/>
                </a:solidFill>
              </a:rPr>
              <a:t>M. </a:t>
            </a:r>
            <a:r>
              <a:rPr lang="en-US" sz="1800" dirty="0" err="1" smtClean="0">
                <a:solidFill>
                  <a:schemeClr val="accent3"/>
                </a:solidFill>
              </a:rPr>
              <a:t>Andorf</a:t>
            </a:r>
            <a:r>
              <a:rPr lang="en-US" sz="1800" dirty="0" smtClean="0">
                <a:solidFill>
                  <a:schemeClr val="accent3"/>
                </a:solidFill>
              </a:rPr>
              <a:t>, et al., CLEO’17</a:t>
            </a:r>
            <a:br>
              <a:rPr lang="en-US" sz="1800" dirty="0" smtClean="0">
                <a:solidFill>
                  <a:schemeClr val="accent3"/>
                </a:solidFill>
              </a:rPr>
            </a:br>
            <a:r>
              <a:rPr lang="en-US" sz="1800" dirty="0">
                <a:hlinkClick r:id="rId4"/>
              </a:rPr>
              <a:t>https://doi.org/10.1364/CLEO_AT.2017.JW2A.90</a:t>
            </a:r>
            <a:endParaRPr lang="en-US" sz="1800" dirty="0"/>
          </a:p>
          <a:p>
            <a:pPr algn="ctr"/>
            <a:endParaRPr lang="en-US" sz="1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8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1191491"/>
            <a:ext cx="5922817" cy="483942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Use </a:t>
            </a:r>
            <a:r>
              <a:rPr lang="en-US" dirty="0">
                <a:solidFill>
                  <a:schemeClr val="tx1"/>
                </a:solidFill>
              </a:rPr>
              <a:t>a conventional superconducting radiofrequency (SRF) linear accelerator which readily produce </a:t>
            </a:r>
            <a:r>
              <a:rPr lang="en-US" dirty="0" smtClean="0">
                <a:solidFill>
                  <a:schemeClr val="tx1"/>
                </a:solidFill>
              </a:rPr>
              <a:t>electron bunches at high frequencies.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Develop </a:t>
            </a:r>
            <a:r>
              <a:rPr lang="en-US" dirty="0">
                <a:solidFill>
                  <a:schemeClr val="tx1"/>
                </a:solidFill>
              </a:rPr>
              <a:t>a recirculation optical cavity to collide the </a:t>
            </a:r>
            <a:r>
              <a:rPr lang="en-US" dirty="0" smtClean="0">
                <a:solidFill>
                  <a:schemeClr val="tx1"/>
                </a:solidFill>
              </a:rPr>
              <a:t>e-bunches </a:t>
            </a:r>
            <a:r>
              <a:rPr lang="en-US" dirty="0">
                <a:solidFill>
                  <a:schemeClr val="tx1"/>
                </a:solidFill>
              </a:rPr>
              <a:t>and laser pulses at high rep. rates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upgrade the laser currently available,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design and install a suitable interaction region.</a:t>
            </a:r>
          </a:p>
          <a:p>
            <a:r>
              <a:rPr lang="en-US" dirty="0">
                <a:solidFill>
                  <a:srgbClr val="008000"/>
                </a:solidFill>
              </a:rPr>
              <a:t>Combine SRF </a:t>
            </a:r>
            <a:r>
              <a:rPr lang="en-US" dirty="0" err="1">
                <a:solidFill>
                  <a:srgbClr val="008000"/>
                </a:solidFill>
              </a:rPr>
              <a:t>linac</a:t>
            </a:r>
            <a:r>
              <a:rPr lang="en-US" dirty="0">
                <a:solidFill>
                  <a:srgbClr val="008000"/>
                </a:solidFill>
              </a:rPr>
              <a:t> with optimized optical cavity to produce high-flux </a:t>
            </a:r>
            <a:r>
              <a:rPr lang="en-US" dirty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rgbClr val="008000"/>
                </a:solidFill>
              </a:rPr>
              <a:t> rays (we anticipate Watt level average power)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Piot, IOTA/FAST users’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888" y="718191"/>
            <a:ext cx="2971512" cy="168627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86497" y="2870901"/>
            <a:ext cx="2893824" cy="3857202"/>
            <a:chOff x="3886200" y="838200"/>
            <a:chExt cx="5257800" cy="5410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" y="838200"/>
              <a:ext cx="5257800" cy="5410200"/>
            </a:xfrm>
            <a:prstGeom prst="rect">
              <a:avLst/>
            </a:prstGeom>
          </p:spPr>
        </p:pic>
        <p:sp>
          <p:nvSpPr>
            <p:cNvPr id="11" name="4-Point Star 10"/>
            <p:cNvSpPr/>
            <p:nvPr/>
          </p:nvSpPr>
          <p:spPr bwMode="auto">
            <a:xfrm>
              <a:off x="8229600" y="3276600"/>
              <a:ext cx="152400" cy="228600"/>
            </a:xfrm>
            <a:prstGeom prst="star4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4-Point Star 11"/>
            <p:cNvSpPr/>
            <p:nvPr/>
          </p:nvSpPr>
          <p:spPr bwMode="auto">
            <a:xfrm>
              <a:off x="8229600" y="2819400"/>
              <a:ext cx="152400" cy="228600"/>
            </a:xfrm>
            <a:prstGeom prst="star4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15200" y="1752600"/>
              <a:ext cx="10796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8000"/>
                  </a:solidFill>
                </a:rPr>
                <a:t>FAST 3000 </a:t>
              </a:r>
              <a:br>
                <a:rPr lang="en-US" sz="1400" dirty="0" smtClean="0">
                  <a:solidFill>
                    <a:srgbClr val="008000"/>
                  </a:solidFill>
                </a:rPr>
              </a:br>
              <a:r>
                <a:rPr lang="en-US" sz="1400" dirty="0" smtClean="0">
                  <a:solidFill>
                    <a:srgbClr val="008000"/>
                  </a:solidFill>
                </a:rPr>
                <a:t>bunches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29600" y="3505200"/>
              <a:ext cx="7800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8000"/>
                  </a:solidFill>
                </a:rPr>
                <a:t>FAST 1</a:t>
              </a:r>
              <a:br>
                <a:rPr lang="en-US" sz="1400" dirty="0" smtClean="0">
                  <a:solidFill>
                    <a:srgbClr val="008000"/>
                  </a:solidFill>
                </a:rPr>
              </a:br>
              <a:r>
                <a:rPr lang="en-US" sz="1400" dirty="0" smtClean="0">
                  <a:solidFill>
                    <a:srgbClr val="008000"/>
                  </a:solidFill>
                </a:rPr>
                <a:t>bunch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7924800" y="2286000"/>
              <a:ext cx="381000" cy="533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6" name="TextBox 15"/>
          <p:cNvSpPr txBox="1"/>
          <p:nvPr/>
        </p:nvSpPr>
        <p:spPr>
          <a:xfrm rot="5400000">
            <a:off x="7039831" y="4704905"/>
            <a:ext cx="4003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[F. </a:t>
            </a:r>
            <a:r>
              <a:rPr lang="en-US" sz="1400" dirty="0" err="1" smtClean="0">
                <a:solidFill>
                  <a:srgbClr val="008000"/>
                </a:solidFill>
              </a:rPr>
              <a:t>Hartemann</a:t>
            </a:r>
            <a:r>
              <a:rPr lang="en-US" sz="1400" dirty="0" smtClean="0">
                <a:solidFill>
                  <a:srgbClr val="008000"/>
                </a:solidFill>
              </a:rPr>
              <a:t> et al. PRSTAB </a:t>
            </a:r>
            <a:r>
              <a:rPr lang="en-US" sz="1400" b="1" dirty="0" smtClean="0">
                <a:solidFill>
                  <a:srgbClr val="008000"/>
                </a:solidFill>
              </a:rPr>
              <a:t>8</a:t>
            </a:r>
            <a:r>
              <a:rPr lang="en-US" sz="1400" dirty="0" smtClean="0">
                <a:solidFill>
                  <a:srgbClr val="008000"/>
                </a:solidFill>
              </a:rPr>
              <a:t>, 100702  (2005)]</a:t>
            </a:r>
            <a:endParaRPr lang="en-US" sz="1400" dirty="0">
              <a:solidFill>
                <a:srgbClr val="008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603" y="2349211"/>
            <a:ext cx="1828800" cy="4117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719798"/>
          </a:xfrm>
        </p:spPr>
        <p:txBody>
          <a:bodyPr/>
          <a:lstStyle/>
          <a:p>
            <a:r>
              <a:rPr lang="en-US" dirty="0" smtClean="0"/>
              <a:t>Inverse-Compton Scattering for high-flux gamma-ray production (funded by DHS DNDO-ARI)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4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90F9BF3-2F97-EE44-B494-4A01DC77FAD2}" vid="{BB151D97-DBEF-9F4F-A2B4-45F81817DE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 Template</Template>
  <TotalTime>23951</TotalTime>
  <Words>1044</Words>
  <Application>Microsoft Macintosh PowerPoint</Application>
  <PresentationFormat>On-screen Show (4:3)</PresentationFormat>
  <Paragraphs>248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Calibri</vt:lpstr>
      <vt:lpstr>ＭＳ Ｐゴシック</vt:lpstr>
      <vt:lpstr>Wingdings</vt:lpstr>
      <vt:lpstr>Arial</vt:lpstr>
      <vt:lpstr>Geneva</vt:lpstr>
      <vt:lpstr>Helvetica</vt:lpstr>
      <vt:lpstr>MS PGothic</vt:lpstr>
      <vt:lpstr>Symbol</vt:lpstr>
      <vt:lpstr>Fermilab_PPT_090815</vt:lpstr>
      <vt:lpstr>PowerPoint Presentation</vt:lpstr>
      <vt:lpstr>Research opportunities at the FAST e-injector</vt:lpstr>
      <vt:lpstr>The IOTA/FAST Overview</vt:lpstr>
      <vt:lpstr>Experiments</vt:lpstr>
      <vt:lpstr>Acceleration to &lt;300 MeV </vt:lpstr>
      <vt:lpstr>Acceleration to &lt;300 MeV: beam optics </vt:lpstr>
      <vt:lpstr>IOTA-related tests using D600 dipole magnet </vt:lpstr>
      <vt:lpstr>Test of OSC-experiment subsystem</vt:lpstr>
      <vt:lpstr>Inverse-Compton Scattering for high-flux gamma-ray production (funded by DHS DNDO-ARI)</vt:lpstr>
      <vt:lpstr>Overview of the proposed experiment</vt:lpstr>
      <vt:lpstr>g-ray brightness optimization</vt:lpstr>
      <vt:lpstr>Anticipated performances</vt:lpstr>
      <vt:lpstr>Beam dynamics Considerations</vt:lpstr>
      <vt:lpstr>Possible interaction area</vt:lpstr>
      <vt:lpstr>Progress on laser upgrade</vt:lpstr>
      <vt:lpstr>ICS timeline (still in discussion)</vt:lpstr>
      <vt:lpstr>Possible longer-term experiments: laser/radiation-based manipulations</vt:lpstr>
      <vt:lpstr>Possible longer-term experiments: LSCA</vt:lpstr>
      <vt:lpstr>Final comments:  other opportunities being explored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Philippe Piot</dc:creator>
  <cp:lastModifiedBy>Philippe Piot</cp:lastModifiedBy>
  <cp:revision>45</cp:revision>
  <cp:lastPrinted>2017-06-06T14:08:05Z</cp:lastPrinted>
  <dcterms:created xsi:type="dcterms:W3CDTF">2017-05-17T18:22:52Z</dcterms:created>
  <dcterms:modified xsi:type="dcterms:W3CDTF">2017-06-06T14:10:13Z</dcterms:modified>
</cp:coreProperties>
</file>