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5"/>
  </p:notesMasterIdLst>
  <p:handoutMasterIdLst>
    <p:handoutMasterId r:id="rId16"/>
  </p:handoutMasterIdLst>
  <p:sldIdLst>
    <p:sldId id="265" r:id="rId3"/>
    <p:sldId id="266" r:id="rId4"/>
    <p:sldId id="273" r:id="rId5"/>
    <p:sldId id="276" r:id="rId6"/>
    <p:sldId id="277" r:id="rId7"/>
    <p:sldId id="268" r:id="rId8"/>
    <p:sldId id="269" r:id="rId9"/>
    <p:sldId id="270" r:id="rId10"/>
    <p:sldId id="271" r:id="rId11"/>
    <p:sldId id="272" r:id="rId12"/>
    <p:sldId id="274" r:id="rId13"/>
    <p:sldId id="275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7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6/6/2017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6/6/2017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8E879CCE-2831-4A05-9DB3-C68F564D73B1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59B91928-3E8B-4D0E-95D4-2D36DDAB92DF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C79A858A-AFB6-4F4D-822B-E61C658C200E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F4CB996-FC16-4D70-A6D2-096B95482D26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4014AB9-9999-40E8-ACD5-AEAF366692CC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AB666E4-B6EB-4C34-869C-24C622985537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290B148-64A5-4912-B053-CE78B01DCF5E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637CEA3-6CC1-465B-8E46-620C5EBD9D77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FBEBBFF-3C4B-48BA-9928-57A1BCE74DE6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9D8F8950-60D2-4B07-8274-8B905498F90B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Commissioning and Plans of the IOTA Electron Injector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Dan Broemmelsiek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FAST/IOTA Scientific Program Meeting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5 June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Schedule/Planning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E086-E3A0-4484-AB4E-2FD83FAC6F07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429" y="832102"/>
            <a:ext cx="5079077" cy="547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2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Laser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1697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IR Amplifiers have been realigned for improved nominal running and for testing of the inverse Compton scattering experiment</a:t>
            </a:r>
          </a:p>
          <a:p>
            <a:r>
              <a:rPr lang="en-US" dirty="0"/>
              <a:t>Frequency-doubling crystals (IR → UV) have been realigned for a better beam profile</a:t>
            </a:r>
          </a:p>
          <a:p>
            <a:r>
              <a:rPr lang="en-US" dirty="0"/>
              <a:t>New transport laser shutter is controlled by the MPS</a:t>
            </a:r>
          </a:p>
          <a:p>
            <a:r>
              <a:rPr lang="en-US" dirty="0"/>
              <a:t>Interlock test for laser in cave is complete. UV laser to cave expected in the next few days.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110A3-76FF-4282-8EB7-69F2C59A538A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8" y="3105607"/>
            <a:ext cx="4241842" cy="3037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557" t="20071" r="28287" b="39574"/>
          <a:stretch/>
        </p:blipFill>
        <p:spPr>
          <a:xfrm>
            <a:off x="5325211" y="2919585"/>
            <a:ext cx="3575902" cy="3116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159" y="5820032"/>
            <a:ext cx="424184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 UV spot after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9498" y="5177481"/>
            <a:ext cx="3575902" cy="8587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rmAutofit fontScale="85000" lnSpcReduction="20000"/>
          </a:bodyPr>
          <a:lstStyle/>
          <a:p>
            <a:r>
              <a:rPr lang="en-US" dirty="0"/>
              <a:t>Masked UV spot after 15 meter simulated transfer line. Spot size is about 5mm in diameter</a:t>
            </a:r>
          </a:p>
        </p:txBody>
      </p:sp>
    </p:spTree>
    <p:extLst>
      <p:ext uri="{BB962C8B-B14F-4D97-AF65-F5344CB8AC3E}">
        <p14:creationId xmlns:p14="http://schemas.microsoft.com/office/powerpoint/2010/main" val="276100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Plans for FAST in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55MeV Beam phase space tomography experiments</a:t>
            </a:r>
          </a:p>
          <a:p>
            <a:r>
              <a:rPr lang="en-US" dirty="0"/>
              <a:t>Flat beam transform ~ Talk by Alex Halavanau 10:00-10:15AM</a:t>
            </a:r>
          </a:p>
          <a:p>
            <a:r>
              <a:rPr lang="en-US" dirty="0"/>
              <a:t>Emittance investigation and optimization for both 55Mev and 300MeV beam ~ Talk by Philippe Piot 10:50:11:10AM</a:t>
            </a:r>
          </a:p>
          <a:p>
            <a:r>
              <a:rPr lang="en-US" dirty="0"/>
              <a:t>Z-slicer and THz generation. (This will also use Flat beam )</a:t>
            </a:r>
          </a:p>
          <a:p>
            <a:r>
              <a:rPr lang="en-US" dirty="0"/>
              <a:t>Investigations of </a:t>
            </a:r>
            <a:r>
              <a:rPr lang="en-US" dirty="0" err="1"/>
              <a:t>Wakefields</a:t>
            </a:r>
            <a:r>
              <a:rPr lang="en-US" dirty="0"/>
              <a:t> effect in SCRF Cavities, Collaboration with LANL, NIU  ~ Talk by Bruce </a:t>
            </a:r>
            <a:r>
              <a:rPr lang="en-US" dirty="0" err="1"/>
              <a:t>Carlsten</a:t>
            </a:r>
            <a:r>
              <a:rPr lang="en-US" dirty="0"/>
              <a:t> 10:30-10:50AM</a:t>
            </a:r>
          </a:p>
          <a:p>
            <a:r>
              <a:rPr lang="en-US" dirty="0"/>
              <a:t>300Mev Synchrotron light imaging and spectral analysis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9CCE-2831-4A05-9DB3-C68F564D73B1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77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Location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1DCD522A-3265-43CE-BDDD-75696A8718CC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6/6/2017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Broemmelsiek | Commissioning and Plans of the IOTA Electron Injector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600" y="914400"/>
            <a:ext cx="4082988" cy="3047999"/>
            <a:chOff x="228600" y="914400"/>
            <a:chExt cx="4082988" cy="304799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914400"/>
              <a:ext cx="4082988" cy="3047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 bwMode="auto">
            <a:xfrm flipH="1">
              <a:off x="2667000" y="1371600"/>
              <a:ext cx="609600" cy="228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124200" y="11430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FAST</a:t>
              </a:r>
            </a:p>
          </p:txBody>
        </p:sp>
      </p:grpSp>
      <p:pic>
        <p:nvPicPr>
          <p:cNvPr id="11" name="Content Placeholder 1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667000" y="2679697"/>
            <a:ext cx="2487384" cy="3670110"/>
          </a:xfrm>
          <a:prstGeom prst="rect">
            <a:avLst/>
          </a:prstGeom>
        </p:spPr>
      </p:pic>
      <p:pic>
        <p:nvPicPr>
          <p:cNvPr id="12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463506" y="361951"/>
            <a:ext cx="3215224" cy="58737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 flipV="1">
            <a:off x="3051426" y="1752600"/>
            <a:ext cx="859266" cy="9226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758" y="1042988"/>
            <a:ext cx="494219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C6E2-A877-47B0-8F9F-EA137F609BFF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28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Electron Injector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9CCE-2831-4A05-9DB3-C68F564D73B1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8" y="923341"/>
            <a:ext cx="8669263" cy="255444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252342"/>
              </p:ext>
            </p:extLst>
          </p:nvPr>
        </p:nvGraphicFramePr>
        <p:xfrm>
          <a:off x="676275" y="3883923"/>
          <a:ext cx="752561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2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</a:t>
                      </a:r>
                      <a:r>
                        <a:rPr lang="en-US" baseline="0" dirty="0"/>
                        <a:t> – 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train</a:t>
                      </a:r>
                      <a:r>
                        <a:rPr lang="en-US" baseline="0" dirty="0"/>
                        <a:t> duration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frequency</a:t>
                      </a:r>
                      <a:r>
                        <a:rPr lang="en-US" baseline="0" dirty="0"/>
                        <a:t> within 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bunches/train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–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train</a:t>
                      </a:r>
                      <a:r>
                        <a:rPr lang="en-US" baseline="0" dirty="0"/>
                        <a:t> 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–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04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 and Capture Cavities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9CCE-2831-4A05-9DB3-C68F564D73B1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Content Placeholder 11"/>
          <p:cNvSpPr>
            <a:spLocks noGrp="1"/>
          </p:cNvSpPr>
          <p:nvPr>
            <p:ph sz="half" idx="4294967295"/>
          </p:nvPr>
        </p:nvSpPr>
        <p:spPr>
          <a:xfrm>
            <a:off x="228600" y="986702"/>
            <a:ext cx="5353246" cy="49942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1.3 GHz, normal conducting, 1.5 cell RF electron gun</a:t>
            </a:r>
          </a:p>
          <a:p>
            <a:pPr lvl="1"/>
            <a:r>
              <a:rPr lang="en-US" dirty="0"/>
              <a:t>Cs</a:t>
            </a:r>
            <a:r>
              <a:rPr lang="en-US" baseline="-25000" dirty="0"/>
              <a:t>2</a:t>
            </a:r>
            <a:r>
              <a:rPr lang="en-US" dirty="0"/>
              <a:t>Te photocathode excited by 254 nm </a:t>
            </a:r>
            <a:r>
              <a:rPr lang="en-US" dirty="0" err="1"/>
              <a:t>uv</a:t>
            </a:r>
            <a:r>
              <a:rPr lang="en-US" dirty="0"/>
              <a:t> laser</a:t>
            </a:r>
          </a:p>
          <a:p>
            <a:pPr lvl="1"/>
            <a:r>
              <a:rPr lang="en-US" dirty="0"/>
              <a:t>Gun 42 MV/m, ~4.5 MeV electrons</a:t>
            </a:r>
          </a:p>
          <a:p>
            <a:r>
              <a:rPr lang="en-US" dirty="0"/>
              <a:t>Two 1.3 GHz 9-cell SRF cavities</a:t>
            </a:r>
          </a:p>
          <a:p>
            <a:pPr lvl="1"/>
            <a:r>
              <a:rPr lang="en-US" dirty="0"/>
              <a:t>CC1 at 27.5 MV/m</a:t>
            </a:r>
          </a:p>
          <a:p>
            <a:pPr lvl="1"/>
            <a:r>
              <a:rPr lang="en-US" dirty="0"/>
              <a:t>CC2 at 17 MV/m</a:t>
            </a:r>
          </a:p>
          <a:p>
            <a:pPr lvl="1"/>
            <a:r>
              <a:rPr lang="en-US" dirty="0"/>
              <a:t>Parameter scaling, spectrometer based beam energy &gt; 50 MeV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1846" y="4228377"/>
            <a:ext cx="333355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9566" y="989516"/>
            <a:ext cx="26781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11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69629"/>
            <a:ext cx="8672513" cy="31346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F493-6C3F-479C-A2CE-B02E77094959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15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027C-008E-4D92-B249-A1F15C927E2E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70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7806"/>
            <a:ext cx="8672513" cy="48782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2F63-E85F-4E5E-94D2-775DF4520293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8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7806"/>
            <a:ext cx="8672513" cy="48782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EA67-E497-4AF5-8CFF-8D3B1B79B77E}" type="datetime1">
              <a:rPr lang="en-US" altLang="en-US" smtClean="0"/>
              <a:t>6/6/2017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Broemmelsiek | Commissioning and Plans of the IOTA Electron Injector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1498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162</TotalTime>
  <Words>409</Words>
  <Application>Microsoft Office PowerPoint</Application>
  <PresentationFormat>On-screen Show (4:3)</PresentationFormat>
  <Paragraphs>84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Commissioning and Plans of the IOTA Electron Injector</vt:lpstr>
      <vt:lpstr>Location</vt:lpstr>
      <vt:lpstr>PowerPoint Presentation</vt:lpstr>
      <vt:lpstr>Electron Injector</vt:lpstr>
      <vt:lpstr>Gun and Capture Cavities</vt:lpstr>
      <vt:lpstr>Construction</vt:lpstr>
      <vt:lpstr>Construction</vt:lpstr>
      <vt:lpstr>Installation</vt:lpstr>
      <vt:lpstr>Installation</vt:lpstr>
      <vt:lpstr>Schedule/Planning</vt:lpstr>
      <vt:lpstr>FAST Laser Status</vt:lpstr>
      <vt:lpstr>Study Plans for FAST in 2017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and Plans of the IOTA Electron Injector</dc:title>
  <dc:creator>Daniel R Broemmelsiek</dc:creator>
  <cp:lastModifiedBy>Daniel R Broemmelsiek</cp:lastModifiedBy>
  <cp:revision>7</cp:revision>
  <cp:lastPrinted>2014-01-20T19:40:21Z</cp:lastPrinted>
  <dcterms:created xsi:type="dcterms:W3CDTF">2017-06-05T20:43:29Z</dcterms:created>
  <dcterms:modified xsi:type="dcterms:W3CDTF">2017-06-06T12:40:04Z</dcterms:modified>
</cp:coreProperties>
</file>