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6"/>
  </p:notesMasterIdLst>
  <p:handoutMasterIdLst>
    <p:handoutMasterId r:id="rId27"/>
  </p:handoutMasterIdLst>
  <p:sldIdLst>
    <p:sldId id="265" r:id="rId3"/>
    <p:sldId id="268" r:id="rId4"/>
    <p:sldId id="266" r:id="rId5"/>
    <p:sldId id="270" r:id="rId6"/>
    <p:sldId id="293" r:id="rId7"/>
    <p:sldId id="274" r:id="rId8"/>
    <p:sldId id="271" r:id="rId9"/>
    <p:sldId id="294" r:id="rId10"/>
    <p:sldId id="275" r:id="rId11"/>
    <p:sldId id="276" r:id="rId12"/>
    <p:sldId id="277" r:id="rId13"/>
    <p:sldId id="278" r:id="rId14"/>
    <p:sldId id="279" r:id="rId15"/>
    <p:sldId id="273" r:id="rId16"/>
    <p:sldId id="306" r:id="rId17"/>
    <p:sldId id="307" r:id="rId18"/>
    <p:sldId id="296" r:id="rId19"/>
    <p:sldId id="280" r:id="rId20"/>
    <p:sldId id="290" r:id="rId21"/>
    <p:sldId id="304" r:id="rId22"/>
    <p:sldId id="303" r:id="rId23"/>
    <p:sldId id="305" r:id="rId24"/>
    <p:sldId id="269"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404040"/>
    <a:srgbClr val="505050"/>
    <a:srgbClr val="004C97"/>
    <a:srgbClr val="63666A"/>
    <a:srgbClr val="A7A8AA"/>
    <a:srgbClr val="003087"/>
    <a:srgbClr val="0F2D62"/>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60"/>
  </p:normalViewPr>
  <p:slideViewPr>
    <p:cSldViewPr snapToGrid="0" snapToObjects="1">
      <p:cViewPr>
        <p:scale>
          <a:sx n="66" d="100"/>
          <a:sy n="66" d="100"/>
        </p:scale>
        <p:origin x="-2034" y="-85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6/5/2017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6/5/2017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6/5/2017</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6/5/2017</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6/5/2017</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6/5/2017</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AD63FCB-C847-421A-A82C-644CA8D55BDB}" type="datetime1">
              <a:rPr lang="en-US" altLang="en-US"/>
              <a:pPr/>
              <a:t>6/5/2017</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0E092C4-48F6-48C5-B2B3-815670E99CE7}" type="datetime1">
              <a:rPr lang="en-US" altLang="en-US"/>
              <a:pPr/>
              <a:t>6/5/2017</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DD380D08-F2CA-47D3-B2B9-BCFDF76A6561}" type="datetime1">
              <a:rPr lang="en-US" altLang="en-US"/>
              <a:pPr/>
              <a:t>6/5/2017</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866E9CA-C242-476E-AC96-726DAD61F4C9}" type="datetime1">
              <a:rPr lang="en-US" altLang="en-US"/>
              <a:pPr/>
              <a:t>6/5/2017</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6/5/2017</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6/5/2017</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a:latin typeface="Helvetica" panose="020B0604020202020204" pitchFamily="34" charset="0"/>
                <a:ea typeface="Geneva" pitchFamily="121" charset="-128"/>
              </a:rPr>
              <a:t>IOTA Optics Update: Flexibility for Experiments</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a:t>
            </a:r>
          </a:p>
          <a:p>
            <a:pPr eaLnBrk="1" hangingPunct="1"/>
            <a:r>
              <a:rPr lang="en-US" altLang="en-US" dirty="0">
                <a:latin typeface="Helvetica" panose="020B0604020202020204" pitchFamily="34" charset="0"/>
                <a:ea typeface="Geneva" pitchFamily="121" charset="-128"/>
              </a:rPr>
              <a:t>FAST/IOTA collaboration meeting</a:t>
            </a:r>
          </a:p>
          <a:p>
            <a:pPr eaLnBrk="1" hangingPunct="1"/>
            <a:r>
              <a:rPr lang="en-US" altLang="en-US" dirty="0">
                <a:latin typeface="Helvetica" panose="020B0604020202020204" pitchFamily="34" charset="0"/>
                <a:ea typeface="Geneva" pitchFamily="121" charset="-128"/>
              </a:rPr>
              <a:t>6 June 2017</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configuration: two nonlinear magnets (2NL)</a:t>
            </a:r>
          </a:p>
        </p:txBody>
      </p:sp>
      <p:pic>
        <p:nvPicPr>
          <p:cNvPr id="7" name="Content Placeholder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860735"/>
            <a:ext cx="8672513" cy="3659377"/>
          </a:xfrm>
        </p:spPr>
      </p:pic>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10</a:t>
            </a:fld>
            <a:endParaRPr lang="en-US" altLang="en-US"/>
          </a:p>
        </p:txBody>
      </p:sp>
      <p:graphicFrame>
        <p:nvGraphicFramePr>
          <p:cNvPr id="8" name="Content Placeholder 6"/>
          <p:cNvGraphicFramePr>
            <a:graphicFrameLocks/>
          </p:cNvGraphicFramePr>
          <p:nvPr>
            <p:extLst>
              <p:ext uri="{D42A27DB-BD31-4B8C-83A1-F6EECF244321}">
                <p14:modId xmlns="" xmlns:p14="http://schemas.microsoft.com/office/powerpoint/2010/main" val="2701872906"/>
              </p:ext>
            </p:extLst>
          </p:nvPr>
        </p:nvGraphicFramePr>
        <p:xfrm>
          <a:off x="676275" y="4525889"/>
          <a:ext cx="3475595" cy="1463040"/>
        </p:xfrm>
        <a:graphic>
          <a:graphicData uri="http://schemas.openxmlformats.org/drawingml/2006/table">
            <a:tbl>
              <a:tblPr firstRow="1" bandRow="1">
                <a:tableStyleId>{D7AC3CCA-C797-4891-BE02-D94E43425B78}</a:tableStyleId>
              </a:tblPr>
              <a:tblGrid>
                <a:gridCol w="2012390">
                  <a:extLst>
                    <a:ext uri="{9D8B030D-6E8A-4147-A177-3AD203B41FA5}">
                      <a16:colId xmlns="" xmlns:a16="http://schemas.microsoft.com/office/drawing/2014/main" val="20000"/>
                    </a:ext>
                  </a:extLst>
                </a:gridCol>
                <a:gridCol w="1463205">
                  <a:extLst>
                    <a:ext uri="{9D8B030D-6E8A-4147-A177-3AD203B41FA5}">
                      <a16:colId xmlns="" xmlns:a16="http://schemas.microsoft.com/office/drawing/2014/main" val="20001"/>
                    </a:ext>
                  </a:extLst>
                </a:gridCol>
              </a:tblGrid>
              <a:tr h="254218">
                <a:tc>
                  <a:txBody>
                    <a:bodyPr/>
                    <a:lstStyle/>
                    <a:p>
                      <a:r>
                        <a:rPr lang="en-US" sz="1800" b="0" dirty="0"/>
                        <a:t>Momentum</a:t>
                      </a:r>
                    </a:p>
                  </a:txBody>
                  <a:tcPr/>
                </a:tc>
                <a:tc>
                  <a:txBody>
                    <a:bodyPr/>
                    <a:lstStyle/>
                    <a:p>
                      <a:r>
                        <a:rPr lang="en-US" sz="1800" b="0" dirty="0"/>
                        <a:t>150 MeV</a:t>
                      </a:r>
                    </a:p>
                  </a:txBody>
                  <a:tcPr/>
                </a:tc>
                <a:extLst>
                  <a:ext uri="{0D108BD9-81ED-4DB2-BD59-A6C34878D82A}">
                    <a16:rowId xmlns="" xmlns:a16="http://schemas.microsoft.com/office/drawing/2014/main" val="10000"/>
                  </a:ext>
                </a:extLst>
              </a:tr>
              <a:tr h="254218">
                <a:tc>
                  <a:txBody>
                    <a:bodyPr/>
                    <a:lstStyle/>
                    <a:p>
                      <a:r>
                        <a:rPr lang="en-US" sz="1800" b="0" dirty="0"/>
                        <a:t>Tunes, </a:t>
                      </a:r>
                      <a:r>
                        <a:rPr lang="en-US" sz="1800" b="0" dirty="0" err="1"/>
                        <a:t>x,y</a:t>
                      </a:r>
                      <a:endParaRPr lang="en-US" sz="1800" b="0" dirty="0"/>
                    </a:p>
                  </a:txBody>
                  <a:tcPr/>
                </a:tc>
                <a:tc>
                  <a:txBody>
                    <a:bodyPr/>
                    <a:lstStyle/>
                    <a:p>
                      <a:r>
                        <a:rPr lang="en-US" sz="1800" b="0" dirty="0"/>
                        <a:t>5.1,  5.1</a:t>
                      </a:r>
                    </a:p>
                  </a:txBody>
                  <a:tcPr/>
                </a:tc>
                <a:extLst>
                  <a:ext uri="{0D108BD9-81ED-4DB2-BD59-A6C34878D82A}">
                    <a16:rowId xmlns="" xmlns:a16="http://schemas.microsoft.com/office/drawing/2014/main" val="10001"/>
                  </a:ext>
                </a:extLst>
              </a:tr>
              <a:tr h="254218">
                <a:tc>
                  <a:txBody>
                    <a:bodyPr/>
                    <a:lstStyle/>
                    <a:p>
                      <a:r>
                        <a:rPr lang="en-US" sz="1800" dirty="0"/>
                        <a:t>Mom. comp.</a:t>
                      </a:r>
                    </a:p>
                  </a:txBody>
                  <a:tcPr/>
                </a:tc>
                <a:tc>
                  <a:txBody>
                    <a:bodyPr/>
                    <a:lstStyle/>
                    <a:p>
                      <a:r>
                        <a:rPr lang="en-US" sz="1800" dirty="0"/>
                        <a:t>0.067</a:t>
                      </a:r>
                    </a:p>
                  </a:txBody>
                  <a:tcPr/>
                </a:tc>
                <a:extLst>
                  <a:ext uri="{0D108BD9-81ED-4DB2-BD59-A6C34878D82A}">
                    <a16:rowId xmlns="" xmlns:a16="http://schemas.microsoft.com/office/drawing/2014/main" val="10002"/>
                  </a:ext>
                </a:extLst>
              </a:tr>
              <a:tr h="254218">
                <a:tc>
                  <a:txBody>
                    <a:bodyPr/>
                    <a:lstStyle/>
                    <a:p>
                      <a:r>
                        <a:rPr lang="en-US" sz="1800" dirty="0"/>
                        <a:t>Emittances,</a:t>
                      </a:r>
                      <a:r>
                        <a:rPr lang="en-US" sz="1800" baseline="0" dirty="0"/>
                        <a:t> </a:t>
                      </a:r>
                      <a:r>
                        <a:rPr lang="en-US" sz="1800" baseline="0" dirty="0" err="1"/>
                        <a:t>x,y</a:t>
                      </a:r>
                      <a:endParaRPr lang="en-US" sz="1800" dirty="0"/>
                    </a:p>
                  </a:txBody>
                  <a:tcPr/>
                </a:tc>
                <a:tc>
                  <a:txBody>
                    <a:bodyPr/>
                    <a:lstStyle/>
                    <a:p>
                      <a:r>
                        <a:rPr lang="en-US" sz="1800" dirty="0"/>
                        <a:t>3.8 E-6 cm</a:t>
                      </a:r>
                    </a:p>
                  </a:txBody>
                  <a:tcPr/>
                </a:tc>
                <a:extLst>
                  <a:ext uri="{0D108BD9-81ED-4DB2-BD59-A6C34878D82A}">
                    <a16:rowId xmlns="" xmlns:a16="http://schemas.microsoft.com/office/drawing/2014/main" val="10003"/>
                  </a:ext>
                </a:extLst>
              </a:tr>
            </a:tbl>
          </a:graphicData>
        </a:graphic>
      </p:graphicFrame>
      <p:graphicFrame>
        <p:nvGraphicFramePr>
          <p:cNvPr id="9" name="Content Placeholder 6"/>
          <p:cNvGraphicFramePr>
            <a:graphicFrameLocks/>
          </p:cNvGraphicFramePr>
          <p:nvPr>
            <p:extLst>
              <p:ext uri="{D42A27DB-BD31-4B8C-83A1-F6EECF244321}">
                <p14:modId xmlns="" xmlns:p14="http://schemas.microsoft.com/office/powerpoint/2010/main" val="3765409913"/>
              </p:ext>
            </p:extLst>
          </p:nvPr>
        </p:nvGraphicFramePr>
        <p:xfrm>
          <a:off x="4415482" y="4525889"/>
          <a:ext cx="4250724" cy="1463040"/>
        </p:xfrm>
        <a:graphic>
          <a:graphicData uri="http://schemas.openxmlformats.org/drawingml/2006/table">
            <a:tbl>
              <a:tblPr firstRow="1" bandRow="1">
                <a:tableStyleId>{D7AC3CCA-C797-4891-BE02-D94E43425B78}</a:tableStyleId>
              </a:tblPr>
              <a:tblGrid>
                <a:gridCol w="2240691">
                  <a:extLst>
                    <a:ext uri="{9D8B030D-6E8A-4147-A177-3AD203B41FA5}">
                      <a16:colId xmlns="" xmlns:a16="http://schemas.microsoft.com/office/drawing/2014/main" val="20000"/>
                    </a:ext>
                  </a:extLst>
                </a:gridCol>
                <a:gridCol w="2010033">
                  <a:extLst>
                    <a:ext uri="{9D8B030D-6E8A-4147-A177-3AD203B41FA5}">
                      <a16:colId xmlns="" xmlns:a16="http://schemas.microsoft.com/office/drawing/2014/main" val="20001"/>
                    </a:ext>
                  </a:extLst>
                </a:gridCol>
              </a:tblGrid>
              <a:tr h="254218">
                <a:tc>
                  <a:txBody>
                    <a:bodyPr/>
                    <a:lstStyle/>
                    <a:p>
                      <a:r>
                        <a:rPr lang="en-US" sz="1800" b="0" dirty="0"/>
                        <a:t>Bunch</a:t>
                      </a:r>
                      <a:r>
                        <a:rPr lang="en-US" sz="1800" b="0" baseline="0" dirty="0"/>
                        <a:t> length @1kV</a:t>
                      </a:r>
                      <a:endParaRPr lang="en-US" sz="1800" b="0" dirty="0"/>
                    </a:p>
                  </a:txBody>
                  <a:tcPr/>
                </a:tc>
                <a:tc>
                  <a:txBody>
                    <a:bodyPr/>
                    <a:lstStyle/>
                    <a:p>
                      <a:r>
                        <a:rPr lang="en-US" sz="1800" b="0" dirty="0"/>
                        <a:t>11 cm</a:t>
                      </a:r>
                    </a:p>
                  </a:txBody>
                  <a:tcPr/>
                </a:tc>
                <a:extLst>
                  <a:ext uri="{0D108BD9-81ED-4DB2-BD59-A6C34878D82A}">
                    <a16:rowId xmlns="" xmlns:a16="http://schemas.microsoft.com/office/drawing/2014/main" val="10000"/>
                  </a:ext>
                </a:extLst>
              </a:tr>
              <a:tr h="254218">
                <a:tc>
                  <a:txBody>
                    <a:bodyPr/>
                    <a:lstStyle/>
                    <a:p>
                      <a:r>
                        <a:rPr lang="en-US" sz="1800" b="0" dirty="0"/>
                        <a:t>Energy spread</a:t>
                      </a:r>
                    </a:p>
                  </a:txBody>
                  <a:tcPr/>
                </a:tc>
                <a:tc>
                  <a:txBody>
                    <a:bodyPr/>
                    <a:lstStyle/>
                    <a:p>
                      <a:r>
                        <a:rPr lang="en-US" sz="1800" b="0" dirty="0"/>
                        <a:t>1.35 E-4</a:t>
                      </a:r>
                    </a:p>
                  </a:txBody>
                  <a:tcPr/>
                </a:tc>
                <a:extLst>
                  <a:ext uri="{0D108BD9-81ED-4DB2-BD59-A6C34878D82A}">
                    <a16:rowId xmlns="" xmlns:a16="http://schemas.microsoft.com/office/drawing/2014/main" val="10001"/>
                  </a:ext>
                </a:extLst>
              </a:tr>
              <a:tr h="254218">
                <a:tc>
                  <a:txBody>
                    <a:bodyPr/>
                    <a:lstStyle/>
                    <a:p>
                      <a:r>
                        <a:rPr lang="en-US" sz="1800" dirty="0"/>
                        <a:t>Sync. Tune @1kV</a:t>
                      </a:r>
                    </a:p>
                  </a:txBody>
                  <a:tcPr/>
                </a:tc>
                <a:tc>
                  <a:txBody>
                    <a:bodyPr/>
                    <a:lstStyle/>
                    <a:p>
                      <a:r>
                        <a:rPr lang="en-US" sz="1800" dirty="0"/>
                        <a:t>5.3 E-4</a:t>
                      </a:r>
                    </a:p>
                  </a:txBody>
                  <a:tcPr/>
                </a:tc>
                <a:extLst>
                  <a:ext uri="{0D108BD9-81ED-4DB2-BD59-A6C34878D82A}">
                    <a16:rowId xmlns="" xmlns:a16="http://schemas.microsoft.com/office/drawing/2014/main" val="10002"/>
                  </a:ext>
                </a:extLst>
              </a:tr>
              <a:tr h="254218">
                <a:tc>
                  <a:txBody>
                    <a:bodyPr/>
                    <a:lstStyle/>
                    <a:p>
                      <a:r>
                        <a:rPr lang="en-US" sz="1800" dirty="0"/>
                        <a:t>Damp. times (</a:t>
                      </a:r>
                      <a:r>
                        <a:rPr lang="en-US" sz="1800" dirty="0" err="1"/>
                        <a:t>x,y,s</a:t>
                      </a:r>
                      <a:r>
                        <a:rPr lang="en-US" sz="1800" dirty="0"/>
                        <a:t>)</a:t>
                      </a:r>
                    </a:p>
                  </a:txBody>
                  <a:tcPr/>
                </a:tc>
                <a:tc>
                  <a:txBody>
                    <a:bodyPr/>
                    <a:lstStyle/>
                    <a:p>
                      <a:r>
                        <a:rPr lang="en-US" sz="1800" dirty="0"/>
                        <a:t>(0.89,0.89,0.24)</a:t>
                      </a:r>
                      <a:r>
                        <a:rPr lang="en-US" sz="1800" baseline="0" dirty="0"/>
                        <a:t> s</a:t>
                      </a:r>
                      <a:endParaRPr lang="en-US" sz="1800" dirty="0"/>
                    </a:p>
                  </a:txBody>
                  <a:tcPr/>
                </a:tc>
                <a:extLst>
                  <a:ext uri="{0D108BD9-81ED-4DB2-BD59-A6C34878D82A}">
                    <a16:rowId xmlns="" xmlns:a16="http://schemas.microsoft.com/office/drawing/2014/main" val="10003"/>
                  </a:ext>
                </a:extLst>
              </a:tr>
            </a:tbl>
          </a:graphicData>
        </a:graphic>
      </p:graphicFrame>
      <p:sp>
        <p:nvSpPr>
          <p:cNvPr id="10" name="Down Arrow 9"/>
          <p:cNvSpPr/>
          <p:nvPr/>
        </p:nvSpPr>
        <p:spPr>
          <a:xfrm>
            <a:off x="1696995" y="1318054"/>
            <a:ext cx="247135" cy="89792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Down Arrow 10"/>
          <p:cNvSpPr/>
          <p:nvPr/>
        </p:nvSpPr>
        <p:spPr>
          <a:xfrm>
            <a:off x="7195752" y="1318054"/>
            <a:ext cx="247135" cy="89792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2194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configuration: electron lens (EL)</a:t>
            </a:r>
          </a:p>
        </p:txBody>
      </p:sp>
      <p:pic>
        <p:nvPicPr>
          <p:cNvPr id="7" name="Content Placeholder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860735"/>
            <a:ext cx="8672513" cy="3659377"/>
          </a:xfrm>
        </p:spPr>
      </p:pic>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a:p>
        </p:txBody>
      </p:sp>
      <p:graphicFrame>
        <p:nvGraphicFramePr>
          <p:cNvPr id="8" name="Content Placeholder 6"/>
          <p:cNvGraphicFramePr>
            <a:graphicFrameLocks/>
          </p:cNvGraphicFramePr>
          <p:nvPr>
            <p:extLst>
              <p:ext uri="{D42A27DB-BD31-4B8C-83A1-F6EECF244321}">
                <p14:modId xmlns="" xmlns:p14="http://schemas.microsoft.com/office/powerpoint/2010/main" val="1569142133"/>
              </p:ext>
            </p:extLst>
          </p:nvPr>
        </p:nvGraphicFramePr>
        <p:xfrm>
          <a:off x="304801" y="4525889"/>
          <a:ext cx="4020064" cy="1463040"/>
        </p:xfrm>
        <a:graphic>
          <a:graphicData uri="http://schemas.openxmlformats.org/drawingml/2006/table">
            <a:tbl>
              <a:tblPr firstRow="1" bandRow="1">
                <a:tableStyleId>{D7AC3CCA-C797-4891-BE02-D94E43425B78}</a:tableStyleId>
              </a:tblPr>
              <a:tblGrid>
                <a:gridCol w="1790520">
                  <a:extLst>
                    <a:ext uri="{9D8B030D-6E8A-4147-A177-3AD203B41FA5}">
                      <a16:colId xmlns="" xmlns:a16="http://schemas.microsoft.com/office/drawing/2014/main" val="20000"/>
                    </a:ext>
                  </a:extLst>
                </a:gridCol>
                <a:gridCol w="2229544">
                  <a:extLst>
                    <a:ext uri="{9D8B030D-6E8A-4147-A177-3AD203B41FA5}">
                      <a16:colId xmlns="" xmlns:a16="http://schemas.microsoft.com/office/drawing/2014/main" val="20001"/>
                    </a:ext>
                  </a:extLst>
                </a:gridCol>
              </a:tblGrid>
              <a:tr h="254218">
                <a:tc>
                  <a:txBody>
                    <a:bodyPr/>
                    <a:lstStyle/>
                    <a:p>
                      <a:r>
                        <a:rPr lang="en-US" sz="1800" b="0" dirty="0"/>
                        <a:t>Momentum</a:t>
                      </a:r>
                    </a:p>
                  </a:txBody>
                  <a:tcPr/>
                </a:tc>
                <a:tc>
                  <a:txBody>
                    <a:bodyPr/>
                    <a:lstStyle/>
                    <a:p>
                      <a:r>
                        <a:rPr lang="en-US" sz="1800" b="0" dirty="0"/>
                        <a:t>150 MeV</a:t>
                      </a:r>
                    </a:p>
                  </a:txBody>
                  <a:tcPr/>
                </a:tc>
                <a:extLst>
                  <a:ext uri="{0D108BD9-81ED-4DB2-BD59-A6C34878D82A}">
                    <a16:rowId xmlns="" xmlns:a16="http://schemas.microsoft.com/office/drawing/2014/main" val="10000"/>
                  </a:ext>
                </a:extLst>
              </a:tr>
              <a:tr h="254218">
                <a:tc>
                  <a:txBody>
                    <a:bodyPr/>
                    <a:lstStyle/>
                    <a:p>
                      <a:r>
                        <a:rPr lang="en-US" sz="1800" b="0" dirty="0"/>
                        <a:t>Tunes, </a:t>
                      </a:r>
                      <a:r>
                        <a:rPr lang="en-US" sz="1800" b="0" dirty="0" err="1"/>
                        <a:t>x,y</a:t>
                      </a:r>
                      <a:endParaRPr lang="en-US" sz="18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4.056, 3.556</a:t>
                      </a:r>
                    </a:p>
                  </a:txBody>
                  <a:tcPr/>
                </a:tc>
                <a:extLst>
                  <a:ext uri="{0D108BD9-81ED-4DB2-BD59-A6C34878D82A}">
                    <a16:rowId xmlns="" xmlns:a16="http://schemas.microsoft.com/office/drawing/2014/main" val="10001"/>
                  </a:ext>
                </a:extLst>
              </a:tr>
              <a:tr h="254218">
                <a:tc>
                  <a:txBody>
                    <a:bodyPr/>
                    <a:lstStyle/>
                    <a:p>
                      <a:r>
                        <a:rPr lang="en-US" sz="1800" dirty="0"/>
                        <a:t>Mom. comp.</a:t>
                      </a:r>
                    </a:p>
                  </a:txBody>
                  <a:tcPr/>
                </a:tc>
                <a:tc>
                  <a:txBody>
                    <a:bodyPr/>
                    <a:lstStyle/>
                    <a:p>
                      <a:r>
                        <a:rPr lang="en-US" sz="1800" dirty="0"/>
                        <a:t>0.024</a:t>
                      </a:r>
                    </a:p>
                  </a:txBody>
                  <a:tcPr/>
                </a:tc>
                <a:extLst>
                  <a:ext uri="{0D108BD9-81ED-4DB2-BD59-A6C34878D82A}">
                    <a16:rowId xmlns="" xmlns:a16="http://schemas.microsoft.com/office/drawing/2014/main" val="10002"/>
                  </a:ext>
                </a:extLst>
              </a:tr>
              <a:tr h="254218">
                <a:tc>
                  <a:txBody>
                    <a:bodyPr/>
                    <a:lstStyle/>
                    <a:p>
                      <a:r>
                        <a:rPr lang="en-US" sz="1800" dirty="0"/>
                        <a:t>Emittances,</a:t>
                      </a:r>
                      <a:r>
                        <a:rPr lang="en-US" sz="1800" baseline="0" dirty="0"/>
                        <a:t> </a:t>
                      </a:r>
                      <a:r>
                        <a:rPr lang="en-US" sz="1800" baseline="0" dirty="0" err="1"/>
                        <a:t>x,y</a:t>
                      </a:r>
                      <a:endParaRPr lang="en-US" sz="1800" dirty="0"/>
                    </a:p>
                  </a:txBody>
                  <a:tcPr/>
                </a:tc>
                <a:tc>
                  <a:txBody>
                    <a:bodyPr/>
                    <a:lstStyle/>
                    <a:p>
                      <a:r>
                        <a:rPr lang="en-US" sz="1800" dirty="0"/>
                        <a:t>(5.5, 0.14) E-6 cm</a:t>
                      </a:r>
                    </a:p>
                  </a:txBody>
                  <a:tcPr/>
                </a:tc>
                <a:extLst>
                  <a:ext uri="{0D108BD9-81ED-4DB2-BD59-A6C34878D82A}">
                    <a16:rowId xmlns="" xmlns:a16="http://schemas.microsoft.com/office/drawing/2014/main" val="10003"/>
                  </a:ext>
                </a:extLst>
              </a:tr>
            </a:tbl>
          </a:graphicData>
        </a:graphic>
      </p:graphicFrame>
      <p:graphicFrame>
        <p:nvGraphicFramePr>
          <p:cNvPr id="9" name="Content Placeholder 6"/>
          <p:cNvGraphicFramePr>
            <a:graphicFrameLocks/>
          </p:cNvGraphicFramePr>
          <p:nvPr>
            <p:extLst>
              <p:ext uri="{D42A27DB-BD31-4B8C-83A1-F6EECF244321}">
                <p14:modId xmlns="" xmlns:p14="http://schemas.microsoft.com/office/powerpoint/2010/main" val="2977135159"/>
              </p:ext>
            </p:extLst>
          </p:nvPr>
        </p:nvGraphicFramePr>
        <p:xfrm>
          <a:off x="4415482" y="4525889"/>
          <a:ext cx="4250724" cy="1463040"/>
        </p:xfrm>
        <a:graphic>
          <a:graphicData uri="http://schemas.openxmlformats.org/drawingml/2006/table">
            <a:tbl>
              <a:tblPr firstRow="1" bandRow="1">
                <a:tableStyleId>{D7AC3CCA-C797-4891-BE02-D94E43425B78}</a:tableStyleId>
              </a:tblPr>
              <a:tblGrid>
                <a:gridCol w="2240691">
                  <a:extLst>
                    <a:ext uri="{9D8B030D-6E8A-4147-A177-3AD203B41FA5}">
                      <a16:colId xmlns="" xmlns:a16="http://schemas.microsoft.com/office/drawing/2014/main" val="20000"/>
                    </a:ext>
                  </a:extLst>
                </a:gridCol>
                <a:gridCol w="2010033">
                  <a:extLst>
                    <a:ext uri="{9D8B030D-6E8A-4147-A177-3AD203B41FA5}">
                      <a16:colId xmlns="" xmlns:a16="http://schemas.microsoft.com/office/drawing/2014/main" val="20001"/>
                    </a:ext>
                  </a:extLst>
                </a:gridCol>
              </a:tblGrid>
              <a:tr h="254218">
                <a:tc>
                  <a:txBody>
                    <a:bodyPr/>
                    <a:lstStyle/>
                    <a:p>
                      <a:r>
                        <a:rPr lang="en-US" sz="1800" b="0" dirty="0"/>
                        <a:t>Bunch</a:t>
                      </a:r>
                      <a:r>
                        <a:rPr lang="en-US" sz="1800" b="0" baseline="0" dirty="0"/>
                        <a:t> length @1kV</a:t>
                      </a:r>
                      <a:endParaRPr lang="en-US" sz="1800" b="0" dirty="0"/>
                    </a:p>
                  </a:txBody>
                  <a:tcPr/>
                </a:tc>
                <a:tc>
                  <a:txBody>
                    <a:bodyPr/>
                    <a:lstStyle/>
                    <a:p>
                      <a:r>
                        <a:rPr lang="en-US" sz="1800" b="0" dirty="0"/>
                        <a:t>7 cm</a:t>
                      </a:r>
                    </a:p>
                  </a:txBody>
                  <a:tcPr/>
                </a:tc>
                <a:extLst>
                  <a:ext uri="{0D108BD9-81ED-4DB2-BD59-A6C34878D82A}">
                    <a16:rowId xmlns="" xmlns:a16="http://schemas.microsoft.com/office/drawing/2014/main" val="10000"/>
                  </a:ext>
                </a:extLst>
              </a:tr>
              <a:tr h="254218">
                <a:tc>
                  <a:txBody>
                    <a:bodyPr/>
                    <a:lstStyle/>
                    <a:p>
                      <a:r>
                        <a:rPr lang="en-US" sz="1800" b="0" dirty="0"/>
                        <a:t>Energy spread</a:t>
                      </a:r>
                    </a:p>
                  </a:txBody>
                  <a:tcPr/>
                </a:tc>
                <a:tc>
                  <a:txBody>
                    <a:bodyPr/>
                    <a:lstStyle/>
                    <a:p>
                      <a:r>
                        <a:rPr lang="en-US" sz="1800" b="0" dirty="0"/>
                        <a:t>1.46 E-4</a:t>
                      </a:r>
                    </a:p>
                  </a:txBody>
                  <a:tcPr/>
                </a:tc>
                <a:extLst>
                  <a:ext uri="{0D108BD9-81ED-4DB2-BD59-A6C34878D82A}">
                    <a16:rowId xmlns="" xmlns:a16="http://schemas.microsoft.com/office/drawing/2014/main" val="10001"/>
                  </a:ext>
                </a:extLst>
              </a:tr>
              <a:tr h="254218">
                <a:tc>
                  <a:txBody>
                    <a:bodyPr/>
                    <a:lstStyle/>
                    <a:p>
                      <a:r>
                        <a:rPr lang="en-US" sz="1800" dirty="0"/>
                        <a:t>Sync. Tune @1kV</a:t>
                      </a:r>
                    </a:p>
                  </a:txBody>
                  <a:tcPr/>
                </a:tc>
                <a:tc>
                  <a:txBody>
                    <a:bodyPr/>
                    <a:lstStyle/>
                    <a:p>
                      <a:r>
                        <a:rPr lang="en-US" sz="1800" dirty="0"/>
                        <a:t>3.2 E-4</a:t>
                      </a:r>
                    </a:p>
                  </a:txBody>
                  <a:tcPr/>
                </a:tc>
                <a:extLst>
                  <a:ext uri="{0D108BD9-81ED-4DB2-BD59-A6C34878D82A}">
                    <a16:rowId xmlns="" xmlns:a16="http://schemas.microsoft.com/office/drawing/2014/main" val="10002"/>
                  </a:ext>
                </a:extLst>
              </a:tr>
              <a:tr h="254218">
                <a:tc>
                  <a:txBody>
                    <a:bodyPr/>
                    <a:lstStyle/>
                    <a:p>
                      <a:r>
                        <a:rPr lang="en-US" sz="1800" dirty="0"/>
                        <a:t>Damp. times (</a:t>
                      </a:r>
                      <a:r>
                        <a:rPr lang="en-US" sz="1800" dirty="0" err="1"/>
                        <a:t>x,y,s</a:t>
                      </a:r>
                      <a:r>
                        <a:rPr lang="en-US" sz="1800" dirty="0"/>
                        <a:t>)</a:t>
                      </a:r>
                    </a:p>
                  </a:txBody>
                  <a:tcPr/>
                </a:tc>
                <a:tc>
                  <a:txBody>
                    <a:bodyPr/>
                    <a:lstStyle/>
                    <a:p>
                      <a:r>
                        <a:rPr lang="en-US" sz="1800" dirty="0"/>
                        <a:t>(0.79,0.62,0.28)</a:t>
                      </a:r>
                      <a:r>
                        <a:rPr lang="en-US" sz="1800" baseline="0" dirty="0"/>
                        <a:t> s</a:t>
                      </a:r>
                      <a:endParaRPr lang="en-US" sz="1800" dirty="0"/>
                    </a:p>
                  </a:txBody>
                  <a:tcPr/>
                </a:tc>
                <a:extLst>
                  <a:ext uri="{0D108BD9-81ED-4DB2-BD59-A6C34878D82A}">
                    <a16:rowId xmlns="" xmlns:a16="http://schemas.microsoft.com/office/drawing/2014/main" val="10003"/>
                  </a:ext>
                </a:extLst>
              </a:tr>
            </a:tbl>
          </a:graphicData>
        </a:graphic>
      </p:graphicFrame>
      <p:sp>
        <p:nvSpPr>
          <p:cNvPr id="10" name="Down Arrow 9"/>
          <p:cNvSpPr/>
          <p:nvPr/>
        </p:nvSpPr>
        <p:spPr>
          <a:xfrm>
            <a:off x="3311615" y="1318054"/>
            <a:ext cx="247135" cy="89792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240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configuration: </a:t>
            </a:r>
            <a:r>
              <a:rPr lang="en-US" dirty="0" err="1"/>
              <a:t>MCMillan</a:t>
            </a:r>
            <a:r>
              <a:rPr lang="en-US" dirty="0"/>
              <a:t> lens (MM)</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a:p>
        </p:txBody>
      </p:sp>
      <p:pic>
        <p:nvPicPr>
          <p:cNvPr id="11" name="Content Placeholder 10"/>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860735"/>
            <a:ext cx="8672513" cy="3659377"/>
          </a:xfrm>
        </p:spPr>
      </p:pic>
      <p:graphicFrame>
        <p:nvGraphicFramePr>
          <p:cNvPr id="12" name="Content Placeholder 6"/>
          <p:cNvGraphicFramePr>
            <a:graphicFrameLocks/>
          </p:cNvGraphicFramePr>
          <p:nvPr>
            <p:extLst>
              <p:ext uri="{D42A27DB-BD31-4B8C-83A1-F6EECF244321}">
                <p14:modId xmlns="" xmlns:p14="http://schemas.microsoft.com/office/powerpoint/2010/main" val="4079326612"/>
              </p:ext>
            </p:extLst>
          </p:nvPr>
        </p:nvGraphicFramePr>
        <p:xfrm>
          <a:off x="676275" y="4525889"/>
          <a:ext cx="3475595" cy="1463040"/>
        </p:xfrm>
        <a:graphic>
          <a:graphicData uri="http://schemas.openxmlformats.org/drawingml/2006/table">
            <a:tbl>
              <a:tblPr firstRow="1" bandRow="1">
                <a:tableStyleId>{D7AC3CCA-C797-4891-BE02-D94E43425B78}</a:tableStyleId>
              </a:tblPr>
              <a:tblGrid>
                <a:gridCol w="2012390">
                  <a:extLst>
                    <a:ext uri="{9D8B030D-6E8A-4147-A177-3AD203B41FA5}">
                      <a16:colId xmlns="" xmlns:a16="http://schemas.microsoft.com/office/drawing/2014/main" val="20000"/>
                    </a:ext>
                  </a:extLst>
                </a:gridCol>
                <a:gridCol w="1463205">
                  <a:extLst>
                    <a:ext uri="{9D8B030D-6E8A-4147-A177-3AD203B41FA5}">
                      <a16:colId xmlns="" xmlns:a16="http://schemas.microsoft.com/office/drawing/2014/main" val="20001"/>
                    </a:ext>
                  </a:extLst>
                </a:gridCol>
              </a:tblGrid>
              <a:tr h="254218">
                <a:tc>
                  <a:txBody>
                    <a:bodyPr/>
                    <a:lstStyle/>
                    <a:p>
                      <a:r>
                        <a:rPr lang="en-US" sz="1800" b="0" dirty="0"/>
                        <a:t>Momentum</a:t>
                      </a:r>
                    </a:p>
                  </a:txBody>
                  <a:tcPr/>
                </a:tc>
                <a:tc>
                  <a:txBody>
                    <a:bodyPr/>
                    <a:lstStyle/>
                    <a:p>
                      <a:r>
                        <a:rPr lang="en-US" sz="1800" b="0" dirty="0"/>
                        <a:t>150 MeV</a:t>
                      </a:r>
                    </a:p>
                  </a:txBody>
                  <a:tcPr/>
                </a:tc>
                <a:extLst>
                  <a:ext uri="{0D108BD9-81ED-4DB2-BD59-A6C34878D82A}">
                    <a16:rowId xmlns="" xmlns:a16="http://schemas.microsoft.com/office/drawing/2014/main" val="10000"/>
                  </a:ext>
                </a:extLst>
              </a:tr>
              <a:tr h="254218">
                <a:tc>
                  <a:txBody>
                    <a:bodyPr/>
                    <a:lstStyle/>
                    <a:p>
                      <a:r>
                        <a:rPr lang="en-US" sz="1800" b="0" dirty="0"/>
                        <a:t>Tunes, </a:t>
                      </a:r>
                      <a:r>
                        <a:rPr lang="en-US" sz="1800" b="0" dirty="0" err="1"/>
                        <a:t>x,y</a:t>
                      </a:r>
                      <a:endParaRPr lang="en-US" sz="1800" b="0" dirty="0"/>
                    </a:p>
                  </a:txBody>
                  <a:tcPr/>
                </a:tc>
                <a:tc>
                  <a:txBody>
                    <a:bodyPr/>
                    <a:lstStyle/>
                    <a:p>
                      <a:r>
                        <a:rPr lang="en-US" sz="1800" b="0" dirty="0"/>
                        <a:t>3.72,  3.78</a:t>
                      </a:r>
                    </a:p>
                  </a:txBody>
                  <a:tcPr/>
                </a:tc>
                <a:extLst>
                  <a:ext uri="{0D108BD9-81ED-4DB2-BD59-A6C34878D82A}">
                    <a16:rowId xmlns="" xmlns:a16="http://schemas.microsoft.com/office/drawing/2014/main" val="10001"/>
                  </a:ext>
                </a:extLst>
              </a:tr>
              <a:tr h="254218">
                <a:tc>
                  <a:txBody>
                    <a:bodyPr/>
                    <a:lstStyle/>
                    <a:p>
                      <a:r>
                        <a:rPr lang="en-US" sz="1800" dirty="0"/>
                        <a:t>Mom. comp.</a:t>
                      </a:r>
                    </a:p>
                  </a:txBody>
                  <a:tcPr/>
                </a:tc>
                <a:tc>
                  <a:txBody>
                    <a:bodyPr/>
                    <a:lstStyle/>
                    <a:p>
                      <a:r>
                        <a:rPr lang="en-US" sz="1800" dirty="0"/>
                        <a:t>0.024</a:t>
                      </a:r>
                    </a:p>
                  </a:txBody>
                  <a:tcPr/>
                </a:tc>
                <a:extLst>
                  <a:ext uri="{0D108BD9-81ED-4DB2-BD59-A6C34878D82A}">
                    <a16:rowId xmlns="" xmlns:a16="http://schemas.microsoft.com/office/drawing/2014/main" val="10002"/>
                  </a:ext>
                </a:extLst>
              </a:tr>
              <a:tr h="254218">
                <a:tc>
                  <a:txBody>
                    <a:bodyPr/>
                    <a:lstStyle/>
                    <a:p>
                      <a:r>
                        <a:rPr lang="en-US" sz="1800" dirty="0"/>
                        <a:t>Emittances,</a:t>
                      </a:r>
                      <a:r>
                        <a:rPr lang="en-US" sz="1800" baseline="0" dirty="0"/>
                        <a:t> </a:t>
                      </a:r>
                      <a:r>
                        <a:rPr lang="en-US" sz="1800" baseline="0" dirty="0" err="1"/>
                        <a:t>x,y</a:t>
                      </a:r>
                      <a:endParaRPr lang="en-US" sz="1800" dirty="0"/>
                    </a:p>
                  </a:txBody>
                  <a:tcPr/>
                </a:tc>
                <a:tc>
                  <a:txBody>
                    <a:bodyPr/>
                    <a:lstStyle/>
                    <a:p>
                      <a:r>
                        <a:rPr lang="en-US" sz="1800" dirty="0"/>
                        <a:t>4.7 E-6 cm</a:t>
                      </a:r>
                    </a:p>
                  </a:txBody>
                  <a:tcPr/>
                </a:tc>
                <a:extLst>
                  <a:ext uri="{0D108BD9-81ED-4DB2-BD59-A6C34878D82A}">
                    <a16:rowId xmlns="" xmlns:a16="http://schemas.microsoft.com/office/drawing/2014/main" val="10003"/>
                  </a:ext>
                </a:extLst>
              </a:tr>
            </a:tbl>
          </a:graphicData>
        </a:graphic>
      </p:graphicFrame>
      <p:graphicFrame>
        <p:nvGraphicFramePr>
          <p:cNvPr id="13" name="Content Placeholder 6"/>
          <p:cNvGraphicFramePr>
            <a:graphicFrameLocks/>
          </p:cNvGraphicFramePr>
          <p:nvPr>
            <p:extLst>
              <p:ext uri="{D42A27DB-BD31-4B8C-83A1-F6EECF244321}">
                <p14:modId xmlns="" xmlns:p14="http://schemas.microsoft.com/office/powerpoint/2010/main" val="2567132110"/>
              </p:ext>
            </p:extLst>
          </p:nvPr>
        </p:nvGraphicFramePr>
        <p:xfrm>
          <a:off x="4415482" y="4525889"/>
          <a:ext cx="4250724" cy="1463040"/>
        </p:xfrm>
        <a:graphic>
          <a:graphicData uri="http://schemas.openxmlformats.org/drawingml/2006/table">
            <a:tbl>
              <a:tblPr firstRow="1" bandRow="1">
                <a:tableStyleId>{D7AC3CCA-C797-4891-BE02-D94E43425B78}</a:tableStyleId>
              </a:tblPr>
              <a:tblGrid>
                <a:gridCol w="2240691">
                  <a:extLst>
                    <a:ext uri="{9D8B030D-6E8A-4147-A177-3AD203B41FA5}">
                      <a16:colId xmlns="" xmlns:a16="http://schemas.microsoft.com/office/drawing/2014/main" val="20000"/>
                    </a:ext>
                  </a:extLst>
                </a:gridCol>
                <a:gridCol w="2010033">
                  <a:extLst>
                    <a:ext uri="{9D8B030D-6E8A-4147-A177-3AD203B41FA5}">
                      <a16:colId xmlns="" xmlns:a16="http://schemas.microsoft.com/office/drawing/2014/main" val="20001"/>
                    </a:ext>
                  </a:extLst>
                </a:gridCol>
              </a:tblGrid>
              <a:tr h="254218">
                <a:tc>
                  <a:txBody>
                    <a:bodyPr/>
                    <a:lstStyle/>
                    <a:p>
                      <a:r>
                        <a:rPr lang="en-US" sz="1800" b="0" dirty="0"/>
                        <a:t>Bunch</a:t>
                      </a:r>
                      <a:r>
                        <a:rPr lang="en-US" sz="1800" b="0" baseline="0" dirty="0"/>
                        <a:t> length @1kV</a:t>
                      </a:r>
                      <a:endParaRPr lang="en-US" sz="1800" b="0" dirty="0"/>
                    </a:p>
                  </a:txBody>
                  <a:tcPr/>
                </a:tc>
                <a:tc>
                  <a:txBody>
                    <a:bodyPr/>
                    <a:lstStyle/>
                    <a:p>
                      <a:r>
                        <a:rPr lang="en-US" sz="1800" b="0" dirty="0"/>
                        <a:t>7 cm</a:t>
                      </a:r>
                    </a:p>
                  </a:txBody>
                  <a:tcPr/>
                </a:tc>
                <a:extLst>
                  <a:ext uri="{0D108BD9-81ED-4DB2-BD59-A6C34878D82A}">
                    <a16:rowId xmlns="" xmlns:a16="http://schemas.microsoft.com/office/drawing/2014/main" val="10000"/>
                  </a:ext>
                </a:extLst>
              </a:tr>
              <a:tr h="254218">
                <a:tc>
                  <a:txBody>
                    <a:bodyPr/>
                    <a:lstStyle/>
                    <a:p>
                      <a:r>
                        <a:rPr lang="en-US" sz="1800" b="0" dirty="0"/>
                        <a:t>Energy spread</a:t>
                      </a:r>
                    </a:p>
                  </a:txBody>
                  <a:tcPr/>
                </a:tc>
                <a:tc>
                  <a:txBody>
                    <a:bodyPr/>
                    <a:lstStyle/>
                    <a:p>
                      <a:r>
                        <a:rPr lang="en-US" sz="1800" b="0" dirty="0"/>
                        <a:t>1.46 E-4</a:t>
                      </a:r>
                    </a:p>
                  </a:txBody>
                  <a:tcPr/>
                </a:tc>
                <a:extLst>
                  <a:ext uri="{0D108BD9-81ED-4DB2-BD59-A6C34878D82A}">
                    <a16:rowId xmlns="" xmlns:a16="http://schemas.microsoft.com/office/drawing/2014/main" val="10001"/>
                  </a:ext>
                </a:extLst>
              </a:tr>
              <a:tr h="254218">
                <a:tc>
                  <a:txBody>
                    <a:bodyPr/>
                    <a:lstStyle/>
                    <a:p>
                      <a:r>
                        <a:rPr lang="en-US" sz="1800" dirty="0"/>
                        <a:t>Sync. Tune @1kV</a:t>
                      </a:r>
                    </a:p>
                  </a:txBody>
                  <a:tcPr/>
                </a:tc>
                <a:tc>
                  <a:txBody>
                    <a:bodyPr/>
                    <a:lstStyle/>
                    <a:p>
                      <a:r>
                        <a:rPr lang="en-US" sz="1800" dirty="0"/>
                        <a:t>3.2 E-4</a:t>
                      </a:r>
                    </a:p>
                  </a:txBody>
                  <a:tcPr/>
                </a:tc>
                <a:extLst>
                  <a:ext uri="{0D108BD9-81ED-4DB2-BD59-A6C34878D82A}">
                    <a16:rowId xmlns="" xmlns:a16="http://schemas.microsoft.com/office/drawing/2014/main" val="10002"/>
                  </a:ext>
                </a:extLst>
              </a:tr>
              <a:tr h="254218">
                <a:tc>
                  <a:txBody>
                    <a:bodyPr/>
                    <a:lstStyle/>
                    <a:p>
                      <a:r>
                        <a:rPr lang="en-US" sz="1800" dirty="0"/>
                        <a:t>Damp. times (</a:t>
                      </a:r>
                      <a:r>
                        <a:rPr lang="en-US" sz="1800" dirty="0" err="1"/>
                        <a:t>x,y,s</a:t>
                      </a:r>
                      <a:r>
                        <a:rPr lang="en-US" sz="1800" dirty="0"/>
                        <a:t>)</a:t>
                      </a:r>
                    </a:p>
                  </a:txBody>
                  <a:tcPr/>
                </a:tc>
                <a:tc>
                  <a:txBody>
                    <a:bodyPr/>
                    <a:lstStyle/>
                    <a:p>
                      <a:r>
                        <a:rPr lang="en-US" sz="1800" dirty="0"/>
                        <a:t>(0.69,0.69,0.28)</a:t>
                      </a:r>
                      <a:r>
                        <a:rPr lang="en-US" sz="1800" baseline="0" dirty="0"/>
                        <a:t> s</a:t>
                      </a:r>
                      <a:endParaRPr lang="en-US" sz="1800" dirty="0"/>
                    </a:p>
                  </a:txBody>
                  <a:tcPr/>
                </a:tc>
                <a:extLst>
                  <a:ext uri="{0D108BD9-81ED-4DB2-BD59-A6C34878D82A}">
                    <a16:rowId xmlns="" xmlns:a16="http://schemas.microsoft.com/office/drawing/2014/main" val="10003"/>
                  </a:ext>
                </a:extLst>
              </a:tr>
            </a:tbl>
          </a:graphicData>
        </a:graphic>
      </p:graphicFrame>
      <p:sp>
        <p:nvSpPr>
          <p:cNvPr id="15" name="Down Arrow 14"/>
          <p:cNvSpPr/>
          <p:nvPr/>
        </p:nvSpPr>
        <p:spPr>
          <a:xfrm>
            <a:off x="3311615" y="1318054"/>
            <a:ext cx="247135" cy="89792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9889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configuration: optical stochastic cooling (OSC)</a:t>
            </a:r>
          </a:p>
        </p:txBody>
      </p:sp>
      <p:pic>
        <p:nvPicPr>
          <p:cNvPr id="7" name="Content Placeholder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860735"/>
            <a:ext cx="8672513" cy="3659377"/>
          </a:xfrm>
        </p:spPr>
      </p:pic>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a:p>
        </p:txBody>
      </p:sp>
      <p:graphicFrame>
        <p:nvGraphicFramePr>
          <p:cNvPr id="8" name="Content Placeholder 6"/>
          <p:cNvGraphicFramePr>
            <a:graphicFrameLocks/>
          </p:cNvGraphicFramePr>
          <p:nvPr>
            <p:extLst>
              <p:ext uri="{D42A27DB-BD31-4B8C-83A1-F6EECF244321}">
                <p14:modId xmlns="" xmlns:p14="http://schemas.microsoft.com/office/powerpoint/2010/main" val="4161274007"/>
              </p:ext>
            </p:extLst>
          </p:nvPr>
        </p:nvGraphicFramePr>
        <p:xfrm>
          <a:off x="676275" y="4525889"/>
          <a:ext cx="3475595" cy="1463040"/>
        </p:xfrm>
        <a:graphic>
          <a:graphicData uri="http://schemas.openxmlformats.org/drawingml/2006/table">
            <a:tbl>
              <a:tblPr firstRow="1" bandRow="1">
                <a:tableStyleId>{D7AC3CCA-C797-4891-BE02-D94E43425B78}</a:tableStyleId>
              </a:tblPr>
              <a:tblGrid>
                <a:gridCol w="2012390">
                  <a:extLst>
                    <a:ext uri="{9D8B030D-6E8A-4147-A177-3AD203B41FA5}">
                      <a16:colId xmlns="" xmlns:a16="http://schemas.microsoft.com/office/drawing/2014/main" val="20000"/>
                    </a:ext>
                  </a:extLst>
                </a:gridCol>
                <a:gridCol w="1463205">
                  <a:extLst>
                    <a:ext uri="{9D8B030D-6E8A-4147-A177-3AD203B41FA5}">
                      <a16:colId xmlns="" xmlns:a16="http://schemas.microsoft.com/office/drawing/2014/main" val="20001"/>
                    </a:ext>
                  </a:extLst>
                </a:gridCol>
              </a:tblGrid>
              <a:tr h="254218">
                <a:tc>
                  <a:txBody>
                    <a:bodyPr/>
                    <a:lstStyle/>
                    <a:p>
                      <a:r>
                        <a:rPr lang="en-US" sz="1800" b="0" dirty="0"/>
                        <a:t>Momentum</a:t>
                      </a:r>
                    </a:p>
                  </a:txBody>
                  <a:tcPr/>
                </a:tc>
                <a:tc>
                  <a:txBody>
                    <a:bodyPr/>
                    <a:lstStyle/>
                    <a:p>
                      <a:r>
                        <a:rPr lang="en-US" sz="1800" b="0" dirty="0"/>
                        <a:t>100 MeV</a:t>
                      </a:r>
                    </a:p>
                  </a:txBody>
                  <a:tcPr/>
                </a:tc>
                <a:extLst>
                  <a:ext uri="{0D108BD9-81ED-4DB2-BD59-A6C34878D82A}">
                    <a16:rowId xmlns="" xmlns:a16="http://schemas.microsoft.com/office/drawing/2014/main" val="10000"/>
                  </a:ext>
                </a:extLst>
              </a:tr>
              <a:tr h="254218">
                <a:tc>
                  <a:txBody>
                    <a:bodyPr/>
                    <a:lstStyle/>
                    <a:p>
                      <a:r>
                        <a:rPr lang="en-US" sz="1800" b="0" dirty="0"/>
                        <a:t>Tunes, </a:t>
                      </a:r>
                      <a:r>
                        <a:rPr lang="en-US" sz="1800" b="0" dirty="0" err="1"/>
                        <a:t>x,y</a:t>
                      </a:r>
                      <a:endParaRPr lang="en-US" sz="1800" b="0" dirty="0"/>
                    </a:p>
                  </a:txBody>
                  <a:tcPr/>
                </a:tc>
                <a:tc>
                  <a:txBody>
                    <a:bodyPr/>
                    <a:lstStyle/>
                    <a:p>
                      <a:r>
                        <a:rPr lang="en-US" sz="1800" b="0" dirty="0"/>
                        <a:t>5.42,  3.42</a:t>
                      </a:r>
                    </a:p>
                  </a:txBody>
                  <a:tcPr/>
                </a:tc>
                <a:extLst>
                  <a:ext uri="{0D108BD9-81ED-4DB2-BD59-A6C34878D82A}">
                    <a16:rowId xmlns="" xmlns:a16="http://schemas.microsoft.com/office/drawing/2014/main" val="10001"/>
                  </a:ext>
                </a:extLst>
              </a:tr>
              <a:tr h="254218">
                <a:tc>
                  <a:txBody>
                    <a:bodyPr/>
                    <a:lstStyle/>
                    <a:p>
                      <a:r>
                        <a:rPr lang="en-US" sz="1800" dirty="0"/>
                        <a:t>Mom. comp.</a:t>
                      </a:r>
                    </a:p>
                  </a:txBody>
                  <a:tcPr/>
                </a:tc>
                <a:tc>
                  <a:txBody>
                    <a:bodyPr/>
                    <a:lstStyle/>
                    <a:p>
                      <a:r>
                        <a:rPr lang="en-US" sz="1800" dirty="0"/>
                        <a:t>-0.0165</a:t>
                      </a:r>
                    </a:p>
                  </a:txBody>
                  <a:tcPr/>
                </a:tc>
                <a:extLst>
                  <a:ext uri="{0D108BD9-81ED-4DB2-BD59-A6C34878D82A}">
                    <a16:rowId xmlns="" xmlns:a16="http://schemas.microsoft.com/office/drawing/2014/main" val="10002"/>
                  </a:ext>
                </a:extLst>
              </a:tr>
              <a:tr h="254218">
                <a:tc>
                  <a:txBody>
                    <a:bodyPr/>
                    <a:lstStyle/>
                    <a:p>
                      <a:r>
                        <a:rPr lang="en-US" sz="1800" dirty="0"/>
                        <a:t>Emittances,</a:t>
                      </a:r>
                      <a:r>
                        <a:rPr lang="en-US" sz="1800" baseline="0" dirty="0"/>
                        <a:t> </a:t>
                      </a:r>
                      <a:r>
                        <a:rPr lang="en-US" sz="1800" baseline="0" dirty="0" err="1"/>
                        <a:t>x,y</a:t>
                      </a:r>
                      <a:endParaRPr lang="en-US" sz="1800" dirty="0"/>
                    </a:p>
                  </a:txBody>
                  <a:tcPr/>
                </a:tc>
                <a:tc>
                  <a:txBody>
                    <a:bodyPr/>
                    <a:lstStyle/>
                    <a:p>
                      <a:r>
                        <a:rPr lang="en-US" sz="1800" dirty="0"/>
                        <a:t>1.4 E-7 cm</a:t>
                      </a:r>
                    </a:p>
                  </a:txBody>
                  <a:tcPr/>
                </a:tc>
                <a:extLst>
                  <a:ext uri="{0D108BD9-81ED-4DB2-BD59-A6C34878D82A}">
                    <a16:rowId xmlns="" xmlns:a16="http://schemas.microsoft.com/office/drawing/2014/main" val="10003"/>
                  </a:ext>
                </a:extLst>
              </a:tr>
            </a:tbl>
          </a:graphicData>
        </a:graphic>
      </p:graphicFrame>
      <p:graphicFrame>
        <p:nvGraphicFramePr>
          <p:cNvPr id="9" name="Content Placeholder 6"/>
          <p:cNvGraphicFramePr>
            <a:graphicFrameLocks/>
          </p:cNvGraphicFramePr>
          <p:nvPr>
            <p:extLst>
              <p:ext uri="{D42A27DB-BD31-4B8C-83A1-F6EECF244321}">
                <p14:modId xmlns="" xmlns:p14="http://schemas.microsoft.com/office/powerpoint/2010/main" val="4256832435"/>
              </p:ext>
            </p:extLst>
          </p:nvPr>
        </p:nvGraphicFramePr>
        <p:xfrm>
          <a:off x="4415482" y="4525889"/>
          <a:ext cx="4250724" cy="1463040"/>
        </p:xfrm>
        <a:graphic>
          <a:graphicData uri="http://schemas.openxmlformats.org/drawingml/2006/table">
            <a:tbl>
              <a:tblPr firstRow="1" bandRow="1">
                <a:tableStyleId>{D7AC3CCA-C797-4891-BE02-D94E43425B78}</a:tableStyleId>
              </a:tblPr>
              <a:tblGrid>
                <a:gridCol w="2240691">
                  <a:extLst>
                    <a:ext uri="{9D8B030D-6E8A-4147-A177-3AD203B41FA5}">
                      <a16:colId xmlns="" xmlns:a16="http://schemas.microsoft.com/office/drawing/2014/main" val="20000"/>
                    </a:ext>
                  </a:extLst>
                </a:gridCol>
                <a:gridCol w="2010033">
                  <a:extLst>
                    <a:ext uri="{9D8B030D-6E8A-4147-A177-3AD203B41FA5}">
                      <a16:colId xmlns="" xmlns:a16="http://schemas.microsoft.com/office/drawing/2014/main" val="20001"/>
                    </a:ext>
                  </a:extLst>
                </a:gridCol>
              </a:tblGrid>
              <a:tr h="254218">
                <a:tc>
                  <a:txBody>
                    <a:bodyPr/>
                    <a:lstStyle/>
                    <a:p>
                      <a:r>
                        <a:rPr lang="en-US" sz="1800" b="0" dirty="0"/>
                        <a:t>Bunch</a:t>
                      </a:r>
                      <a:r>
                        <a:rPr lang="en-US" sz="1800" b="0" baseline="0" dirty="0"/>
                        <a:t> length @30V</a:t>
                      </a:r>
                      <a:endParaRPr lang="en-US" sz="1800" b="0" dirty="0"/>
                    </a:p>
                  </a:txBody>
                  <a:tcPr/>
                </a:tc>
                <a:tc>
                  <a:txBody>
                    <a:bodyPr/>
                    <a:lstStyle/>
                    <a:p>
                      <a:r>
                        <a:rPr lang="en-US" sz="1800" b="0" dirty="0"/>
                        <a:t>21 cm</a:t>
                      </a:r>
                    </a:p>
                  </a:txBody>
                  <a:tcPr/>
                </a:tc>
                <a:extLst>
                  <a:ext uri="{0D108BD9-81ED-4DB2-BD59-A6C34878D82A}">
                    <a16:rowId xmlns="" xmlns:a16="http://schemas.microsoft.com/office/drawing/2014/main" val="10000"/>
                  </a:ext>
                </a:extLst>
              </a:tr>
              <a:tr h="254218">
                <a:tc>
                  <a:txBody>
                    <a:bodyPr/>
                    <a:lstStyle/>
                    <a:p>
                      <a:r>
                        <a:rPr lang="en-US" sz="1800" b="0" dirty="0"/>
                        <a:t>Energy spread</a:t>
                      </a:r>
                    </a:p>
                  </a:txBody>
                  <a:tcPr/>
                </a:tc>
                <a:tc>
                  <a:txBody>
                    <a:bodyPr/>
                    <a:lstStyle/>
                    <a:p>
                      <a:r>
                        <a:rPr lang="en-US" sz="1800" b="0" dirty="0"/>
                        <a:t>1.06 E-4</a:t>
                      </a:r>
                    </a:p>
                  </a:txBody>
                  <a:tcPr/>
                </a:tc>
                <a:extLst>
                  <a:ext uri="{0D108BD9-81ED-4DB2-BD59-A6C34878D82A}">
                    <a16:rowId xmlns="" xmlns:a16="http://schemas.microsoft.com/office/drawing/2014/main" val="10001"/>
                  </a:ext>
                </a:extLst>
              </a:tr>
              <a:tr h="254218">
                <a:tc>
                  <a:txBody>
                    <a:bodyPr/>
                    <a:lstStyle/>
                    <a:p>
                      <a:r>
                        <a:rPr lang="en-US" sz="1800" dirty="0"/>
                        <a:t>Sync. Tune @30V</a:t>
                      </a:r>
                    </a:p>
                  </a:txBody>
                  <a:tcPr/>
                </a:tc>
                <a:tc>
                  <a:txBody>
                    <a:bodyPr/>
                    <a:lstStyle/>
                    <a:p>
                      <a:r>
                        <a:rPr lang="en-US" sz="1800" dirty="0"/>
                        <a:t>5.3 E-5</a:t>
                      </a:r>
                    </a:p>
                  </a:txBody>
                  <a:tcPr/>
                </a:tc>
                <a:extLst>
                  <a:ext uri="{0D108BD9-81ED-4DB2-BD59-A6C34878D82A}">
                    <a16:rowId xmlns="" xmlns:a16="http://schemas.microsoft.com/office/drawing/2014/main" val="10002"/>
                  </a:ext>
                </a:extLst>
              </a:tr>
              <a:tr h="254218">
                <a:tc>
                  <a:txBody>
                    <a:bodyPr/>
                    <a:lstStyle/>
                    <a:p>
                      <a:r>
                        <a:rPr lang="en-US" sz="1800" dirty="0"/>
                        <a:t>Damp. times (</a:t>
                      </a:r>
                      <a:r>
                        <a:rPr lang="en-US" sz="1800" dirty="0" err="1"/>
                        <a:t>x,y,s</a:t>
                      </a:r>
                      <a:r>
                        <a:rPr lang="en-US" sz="1800" dirty="0"/>
                        <a:t>)</a:t>
                      </a:r>
                    </a:p>
                  </a:txBody>
                  <a:tcPr/>
                </a:tc>
                <a:tc>
                  <a:txBody>
                    <a:bodyPr/>
                    <a:lstStyle/>
                    <a:p>
                      <a:r>
                        <a:rPr lang="en-US" sz="1800" dirty="0"/>
                        <a:t>(1.9,1.9,1.09)</a:t>
                      </a:r>
                      <a:r>
                        <a:rPr lang="en-US" sz="1800" baseline="0" dirty="0"/>
                        <a:t> s</a:t>
                      </a:r>
                      <a:endParaRPr lang="en-US" sz="1800" dirty="0"/>
                    </a:p>
                  </a:txBody>
                  <a:tcPr/>
                </a:tc>
                <a:extLst>
                  <a:ext uri="{0D108BD9-81ED-4DB2-BD59-A6C34878D82A}">
                    <a16:rowId xmlns="" xmlns:a16="http://schemas.microsoft.com/office/drawing/2014/main" val="10003"/>
                  </a:ext>
                </a:extLst>
              </a:tr>
            </a:tbl>
          </a:graphicData>
        </a:graphic>
      </p:graphicFrame>
      <p:sp>
        <p:nvSpPr>
          <p:cNvPr id="10" name="Right Brace 9"/>
          <p:cNvSpPr/>
          <p:nvPr/>
        </p:nvSpPr>
        <p:spPr>
          <a:xfrm rot="5400000">
            <a:off x="4461883" y="3311859"/>
            <a:ext cx="205946" cy="1169773"/>
          </a:xfrm>
          <a:prstGeom prst="rightBrace">
            <a:avLst/>
          </a:prstGeom>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2696066" y="5627802"/>
            <a:ext cx="1455804" cy="361127"/>
          </a:xfrm>
          <a:prstGeom prst="rect">
            <a:avLst/>
          </a:prstGeom>
          <a:noFill/>
          <a:ln w="381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0297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 some details </a:t>
            </a:r>
          </a:p>
        </p:txBody>
      </p:sp>
      <p:sp>
        <p:nvSpPr>
          <p:cNvPr id="3" name="Content Placeholder 2"/>
          <p:cNvSpPr>
            <a:spLocks noGrp="1"/>
          </p:cNvSpPr>
          <p:nvPr>
            <p:ph idx="1"/>
          </p:nvPr>
        </p:nvSpPr>
        <p:spPr>
          <a:xfrm>
            <a:off x="228600" y="2029216"/>
            <a:ext cx="8672513" cy="4001697"/>
          </a:xfrm>
        </p:spPr>
        <p:txBody>
          <a:bodyPr/>
          <a:lstStyle/>
          <a:p>
            <a:r>
              <a:rPr lang="en-US" dirty="0"/>
              <a:t>OSC at IOTA requires smallest emittance possible</a:t>
            </a:r>
          </a:p>
          <a:p>
            <a:pPr lvl="1"/>
            <a:r>
              <a:rPr lang="en-US" dirty="0"/>
              <a:t>Undulator with 7 periods (radiation at 2.2 um)</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977812"/>
            <a:ext cx="8901113" cy="866535"/>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1327" y="3085519"/>
            <a:ext cx="7678455" cy="2945394"/>
          </a:xfrm>
          <a:prstGeom prst="rect">
            <a:avLst/>
          </a:prstGeom>
        </p:spPr>
      </p:pic>
    </p:spTree>
    <p:extLst>
      <p:ext uri="{BB962C8B-B14F-4D97-AF65-F5344CB8AC3E}">
        <p14:creationId xmlns="" xmlns:p14="http://schemas.microsoft.com/office/powerpoint/2010/main" val="55589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orbit correction study for 1NL</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7"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2676" y="948828"/>
            <a:ext cx="3559730" cy="2542665"/>
          </a:xfr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04952" y="948388"/>
            <a:ext cx="3559730" cy="2542665"/>
          </a:xfrm>
          <a:prstGeom prst="rect">
            <a:avLst/>
          </a:prstGeom>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2677" y="3614888"/>
            <a:ext cx="3559730" cy="2542665"/>
          </a:xfrm>
          <a:prstGeom prst="rect">
            <a:avLst/>
          </a:prstGeom>
        </p:spPr>
      </p:pic>
      <p:pic>
        <p:nvPicPr>
          <p:cNvPr id="10" name="Picture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504952" y="3612572"/>
            <a:ext cx="3559732" cy="2563007"/>
          </a:xfrm>
          <a:prstGeom prst="rect">
            <a:avLst/>
          </a:prstGeom>
        </p:spPr>
      </p:pic>
      <p:sp>
        <p:nvSpPr>
          <p:cNvPr id="11" name="Content Placeholder 2"/>
          <p:cNvSpPr txBox="1">
            <a:spLocks/>
          </p:cNvSpPr>
          <p:nvPr/>
        </p:nvSpPr>
        <p:spPr>
          <a:xfrm>
            <a:off x="6901841" y="948829"/>
            <a:ext cx="2013560" cy="52087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Statistical analysis of 1000 random error sets with normal distribution</a:t>
            </a:r>
          </a:p>
          <a:p>
            <a:endParaRPr lang="en-US" sz="1800" dirty="0"/>
          </a:p>
          <a:p>
            <a:r>
              <a:rPr lang="en-US" sz="1800" dirty="0"/>
              <a:t>Quads X and Y shifts: 0.1mm</a:t>
            </a:r>
          </a:p>
          <a:p>
            <a:endParaRPr lang="en-US" sz="1800" dirty="0"/>
          </a:p>
          <a:p>
            <a:r>
              <a:rPr lang="en-US" sz="1800" dirty="0"/>
              <a:t>Bends X and Y shifts: 0.1mm</a:t>
            </a:r>
          </a:p>
          <a:p>
            <a:endParaRPr lang="en-US" sz="1800" dirty="0"/>
          </a:p>
          <a:p>
            <a:r>
              <a:rPr lang="en-US" sz="1800" dirty="0"/>
              <a:t>Bends tilt errors 0.01 </a:t>
            </a:r>
            <a:r>
              <a:rPr lang="en-US" sz="1800" dirty="0" smtClean="0"/>
              <a:t>mm/mm</a:t>
            </a:r>
          </a:p>
          <a:p>
            <a:endParaRPr lang="en-US" sz="1800" dirty="0" smtClean="0"/>
          </a:p>
          <a:p>
            <a:r>
              <a:rPr lang="en-US" sz="1800" b="1" dirty="0" smtClean="0">
                <a:solidFill>
                  <a:srgbClr val="00B050"/>
                </a:solidFill>
              </a:rPr>
              <a:t>Goal is &lt;50um in the insertion</a:t>
            </a:r>
            <a:endParaRPr lang="en-US" sz="1800" b="1" dirty="0">
              <a:solidFill>
                <a:srgbClr val="00B050"/>
              </a:solidFill>
            </a:endParaRPr>
          </a:p>
        </p:txBody>
      </p:sp>
    </p:spTree>
    <p:extLst>
      <p:ext uri="{BB962C8B-B14F-4D97-AF65-F5344CB8AC3E}">
        <p14:creationId xmlns="" xmlns:p14="http://schemas.microsoft.com/office/powerpoint/2010/main" val="203348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correction</a:t>
            </a:r>
          </a:p>
        </p:txBody>
      </p:sp>
      <p:sp>
        <p:nvSpPr>
          <p:cNvPr id="3" name="Content Placeholder 2"/>
          <p:cNvSpPr>
            <a:spLocks noGrp="1"/>
          </p:cNvSpPr>
          <p:nvPr>
            <p:ph idx="1"/>
          </p:nvPr>
        </p:nvSpPr>
        <p:spPr>
          <a:xfrm>
            <a:off x="228600" y="867266"/>
            <a:ext cx="8672513" cy="4987867"/>
          </a:xfrm>
        </p:spPr>
        <p:txBody>
          <a:bodyPr/>
          <a:lstStyle/>
          <a:p>
            <a:r>
              <a:rPr lang="en-US" sz="2800" dirty="0"/>
              <a:t>Extended LOCO method of beam based model dependent analysis will be used for lattice errors reconstruction and correction. </a:t>
            </a:r>
          </a:p>
          <a:p>
            <a:pPr lvl="1"/>
            <a:r>
              <a:rPr lang="en-US" sz="2400" dirty="0"/>
              <a:t>Fit model so that it best describes measured experimental data using multiple iterations of SVD based inverse task solver.</a:t>
            </a:r>
          </a:p>
          <a:p>
            <a:r>
              <a:rPr lang="en-US" sz="2800" dirty="0"/>
              <a:t>Simulations shows that with BPMs precision of 1um and better lattice can be corrected to required levels.</a:t>
            </a:r>
          </a:p>
          <a:p>
            <a:r>
              <a:rPr lang="en-US" sz="2800" dirty="0" smtClean="0"/>
              <a:t>Recent work demonstrated that it </a:t>
            </a:r>
          </a:p>
          <a:p>
            <a:pPr>
              <a:buNone/>
            </a:pPr>
            <a:r>
              <a:rPr lang="en-US" sz="2800" dirty="0" smtClean="0"/>
              <a:t>should be possible to correct lattice </a:t>
            </a:r>
          </a:p>
          <a:p>
            <a:pPr>
              <a:buNone/>
            </a:pPr>
            <a:r>
              <a:rPr lang="en-US" sz="2800" dirty="0" smtClean="0"/>
              <a:t>parameters to required precision </a:t>
            </a:r>
          </a:p>
          <a:p>
            <a:pPr>
              <a:buNone/>
            </a:pPr>
            <a:r>
              <a:rPr lang="en-US" sz="2000" dirty="0" smtClean="0"/>
              <a:t>(THPOA24, NAPAC 2016) </a:t>
            </a:r>
            <a:endParaRPr lang="en-US" sz="2800" dirty="0"/>
          </a:p>
          <a:p>
            <a:pPr lvl="1">
              <a:buNone/>
            </a:pPr>
            <a:endParaRPr lang="en-US" dirty="0"/>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graphicFrame>
        <p:nvGraphicFramePr>
          <p:cNvPr id="7" name="Content Placeholder 6"/>
          <p:cNvGraphicFramePr>
            <a:graphicFrameLocks/>
          </p:cNvGraphicFramePr>
          <p:nvPr>
            <p:extLst>
              <p:ext uri="{D42A27DB-BD31-4B8C-83A1-F6EECF244321}">
                <p14:modId xmlns="" xmlns:p14="http://schemas.microsoft.com/office/powerpoint/2010/main" val="3450838024"/>
              </p:ext>
            </p:extLst>
          </p:nvPr>
        </p:nvGraphicFramePr>
        <p:xfrm>
          <a:off x="6002338" y="4631267"/>
          <a:ext cx="2913062" cy="1447800"/>
        </p:xfrm>
        <a:graphic>
          <a:graphicData uri="http://schemas.openxmlformats.org/drawingml/2006/table">
            <a:tbl>
              <a:tblPr firstRow="1" bandRow="1">
                <a:tableStyleId>{5940675A-B579-460E-94D1-54222C63F5DA}</a:tableStyleId>
              </a:tblPr>
              <a:tblGrid>
                <a:gridCol w="1873728">
                  <a:extLst>
                    <a:ext uri="{9D8B030D-6E8A-4147-A177-3AD203B41FA5}">
                      <a16:colId xmlns="" xmlns:a16="http://schemas.microsoft.com/office/drawing/2014/main" val="20000"/>
                    </a:ext>
                  </a:extLst>
                </a:gridCol>
                <a:gridCol w="1039334">
                  <a:extLst>
                    <a:ext uri="{9D8B030D-6E8A-4147-A177-3AD203B41FA5}">
                      <a16:colId xmlns="" xmlns:a16="http://schemas.microsoft.com/office/drawing/2014/main" val="20001"/>
                    </a:ext>
                  </a:extLst>
                </a:gridCol>
              </a:tblGrid>
              <a:tr h="254000">
                <a:tc>
                  <a:txBody>
                    <a:bodyPr/>
                    <a:lstStyle/>
                    <a:p>
                      <a:r>
                        <a:rPr lang="en-US" sz="1300" dirty="0"/>
                        <a:t>Parameter</a:t>
                      </a:r>
                      <a:endParaRPr lang="en-US" sz="1300" b="0" dirty="0"/>
                    </a:p>
                  </a:txBody>
                  <a:tcPr/>
                </a:tc>
                <a:tc>
                  <a:txBody>
                    <a:bodyPr/>
                    <a:lstStyle/>
                    <a:p>
                      <a:r>
                        <a:rPr lang="en-US" sz="1300" u="none" strike="noStrike" kern="1200" baseline="0" dirty="0"/>
                        <a:t>Max error</a:t>
                      </a:r>
                      <a:endParaRPr lang="en-US" sz="1300" b="0" dirty="0"/>
                    </a:p>
                  </a:txBody>
                  <a:tcPr/>
                </a:tc>
                <a:extLst>
                  <a:ext uri="{0D108BD9-81ED-4DB2-BD59-A6C34878D82A}">
                    <a16:rowId xmlns="" xmlns:a16="http://schemas.microsoft.com/office/drawing/2014/main" val="10000"/>
                  </a:ext>
                </a:extLst>
              </a:tr>
              <a:tr h="254000">
                <a:tc>
                  <a:txBody>
                    <a:bodyPr/>
                    <a:lstStyle/>
                    <a:p>
                      <a:r>
                        <a:rPr lang="en-US" sz="1300" dirty="0"/>
                        <a:t>Betas at the insertion</a:t>
                      </a:r>
                      <a:endParaRPr lang="en-US" sz="1300" b="0" dirty="0"/>
                    </a:p>
                  </a:txBody>
                  <a:tcPr/>
                </a:tc>
                <a:tc>
                  <a:txBody>
                    <a:bodyPr/>
                    <a:lstStyle/>
                    <a:p>
                      <a:r>
                        <a:rPr lang="en-US" sz="1300" u="none" strike="noStrike" kern="1200" baseline="0" dirty="0"/>
                        <a:t>1%</a:t>
                      </a:r>
                      <a:endParaRPr lang="en-US" sz="1300" b="0" dirty="0"/>
                    </a:p>
                  </a:txBody>
                  <a:tcPr/>
                </a:tc>
                <a:extLst>
                  <a:ext uri="{0D108BD9-81ED-4DB2-BD59-A6C34878D82A}">
                    <a16:rowId xmlns="" xmlns:a16="http://schemas.microsoft.com/office/drawing/2014/main" val="10001"/>
                  </a:ext>
                </a:extLst>
              </a:tr>
              <a:tr h="254000">
                <a:tc>
                  <a:txBody>
                    <a:bodyPr/>
                    <a:lstStyle/>
                    <a:p>
                      <a:r>
                        <a:rPr lang="en-US" sz="1300" dirty="0"/>
                        <a:t>Beta beating</a:t>
                      </a:r>
                      <a:endParaRPr lang="en-US" sz="1300" b="0" dirty="0"/>
                    </a:p>
                  </a:txBody>
                  <a:tcPr/>
                </a:tc>
                <a:tc>
                  <a:txBody>
                    <a:bodyPr/>
                    <a:lstStyle/>
                    <a:p>
                      <a:r>
                        <a:rPr lang="en-US" sz="1300" u="none" strike="noStrike" kern="1200" baseline="0" dirty="0"/>
                        <a:t>3%</a:t>
                      </a:r>
                      <a:endParaRPr lang="en-US" sz="1300" b="0" dirty="0"/>
                    </a:p>
                  </a:txBody>
                  <a:tcPr/>
                </a:tc>
                <a:extLst>
                  <a:ext uri="{0D108BD9-81ED-4DB2-BD59-A6C34878D82A}">
                    <a16:rowId xmlns="" xmlns:a16="http://schemas.microsoft.com/office/drawing/2014/main" val="10002"/>
                  </a:ext>
                </a:extLst>
              </a:tr>
              <a:tr h="254000">
                <a:tc>
                  <a:txBody>
                    <a:bodyPr/>
                    <a:lstStyle/>
                    <a:p>
                      <a:r>
                        <a:rPr lang="en-US" sz="1300" dirty="0"/>
                        <a:t>Dispersion</a:t>
                      </a:r>
                      <a:endParaRPr lang="en-US" sz="1300" b="0" dirty="0"/>
                    </a:p>
                  </a:txBody>
                  <a:tcPr/>
                </a:tc>
                <a:tc>
                  <a:txBody>
                    <a:bodyPr/>
                    <a:lstStyle/>
                    <a:p>
                      <a:r>
                        <a:rPr lang="en-US" sz="1300" u="none" strike="noStrike" kern="1200" baseline="0" dirty="0"/>
                        <a:t>1 cm</a:t>
                      </a:r>
                      <a:endParaRPr lang="en-US" sz="1300" b="0" dirty="0"/>
                    </a:p>
                  </a:txBody>
                  <a:tcPr/>
                </a:tc>
                <a:extLst>
                  <a:ext uri="{0D108BD9-81ED-4DB2-BD59-A6C34878D82A}">
                    <a16:rowId xmlns="" xmlns:a16="http://schemas.microsoft.com/office/drawing/2014/main" val="10003"/>
                  </a:ext>
                </a:extLst>
              </a:tr>
              <a:tr h="254000">
                <a:tc>
                  <a:txBody>
                    <a:bodyPr/>
                    <a:lstStyle/>
                    <a:p>
                      <a:r>
                        <a:rPr lang="en-US" sz="1300" u="none" strike="noStrike" kern="1200" baseline="0" dirty="0"/>
                        <a:t>Phase </a:t>
                      </a:r>
                      <a:r>
                        <a:rPr lang="en-US" sz="1300" u="none" strike="noStrike" kern="1200" baseline="0" dirty="0" smtClean="0"/>
                        <a:t>adv in T-ins</a:t>
                      </a:r>
                      <a:endParaRPr lang="en-US" sz="1300" b="0" dirty="0"/>
                    </a:p>
                  </a:txBody>
                  <a:tcPr/>
                </a:tc>
                <a:tc>
                  <a:txBody>
                    <a:bodyPr/>
                    <a:lstStyle/>
                    <a:p>
                      <a:r>
                        <a:rPr lang="en-US" sz="1300" u="none" strike="noStrike" kern="1200" baseline="0" dirty="0"/>
                        <a:t>0.001</a:t>
                      </a:r>
                      <a:endParaRPr lang="en-US" sz="1300" b="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16447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a:t>
            </a:r>
          </a:p>
        </p:txBody>
      </p:sp>
      <p:sp>
        <p:nvSpPr>
          <p:cNvPr id="3" name="Content Placeholder 2"/>
          <p:cNvSpPr>
            <a:spLocks noGrp="1"/>
          </p:cNvSpPr>
          <p:nvPr>
            <p:ph idx="1"/>
          </p:nvPr>
        </p:nvSpPr>
        <p:spPr/>
        <p:txBody>
          <a:bodyPr/>
          <a:lstStyle/>
          <a:p>
            <a:r>
              <a:rPr lang="en-US" dirty="0"/>
              <a:t>Protons fill all injection channel (d=15 mm)</a:t>
            </a:r>
          </a:p>
          <a:p>
            <a:r>
              <a:rPr lang="en-US" dirty="0"/>
              <a:t>Aperture limitations</a:t>
            </a:r>
          </a:p>
          <a:p>
            <a:pPr lvl="1"/>
            <a:r>
              <a:rPr lang="en-US" dirty="0"/>
              <a:t>20 mm radius in </a:t>
            </a:r>
            <a:r>
              <a:rPr lang="en-US" dirty="0" err="1"/>
              <a:t>Lambertson</a:t>
            </a:r>
            <a:endParaRPr lang="en-US" dirty="0"/>
          </a:p>
          <a:p>
            <a:pPr lvl="1"/>
            <a:r>
              <a:rPr lang="en-US" dirty="0"/>
              <a:t>20 mm radius for plates in kickers</a:t>
            </a:r>
          </a:p>
          <a:p>
            <a:r>
              <a:rPr lang="en-US" dirty="0"/>
              <a:t>Kicker strength limited to equivalent of 70 G for electrons and around 500 G for protons</a:t>
            </a:r>
          </a:p>
          <a:p>
            <a:r>
              <a:rPr lang="en-US" dirty="0"/>
              <a:t>Field in combined correctors limited to 120 G</a:t>
            </a:r>
          </a:p>
          <a:p>
            <a:r>
              <a:rPr lang="en-US" dirty="0"/>
              <a:t>Field in bump correctors limited to 1 </a:t>
            </a:r>
            <a:r>
              <a:rPr lang="en-US" dirty="0" err="1"/>
              <a:t>kG</a:t>
            </a:r>
            <a:endParaRPr lang="en-US" dirty="0"/>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7" name="Picture 6"/>
          <p:cNvPicPr>
            <a:picLocks noChangeAspect="1"/>
          </p:cNvPicPr>
          <p:nvPr/>
        </p:nvPicPr>
        <p:blipFill>
          <a:blip r:embed="rId2"/>
          <a:stretch>
            <a:fillRect/>
          </a:stretch>
        </p:blipFill>
        <p:spPr>
          <a:xfrm>
            <a:off x="544716" y="4385936"/>
            <a:ext cx="2970271" cy="1811956"/>
          </a:xfrm>
          <a:prstGeom prst="rect">
            <a:avLst/>
          </a:prstGeom>
        </p:spPr>
      </p:pic>
      <p:pic>
        <p:nvPicPr>
          <p:cNvPr id="8" name="Picture 7"/>
          <p:cNvPicPr>
            <a:picLocks noChangeAspect="1"/>
          </p:cNvPicPr>
          <p:nvPr/>
        </p:nvPicPr>
        <p:blipFill>
          <a:blip r:embed="rId3"/>
          <a:stretch>
            <a:fillRect/>
          </a:stretch>
        </p:blipFill>
        <p:spPr>
          <a:xfrm>
            <a:off x="3724712" y="4385936"/>
            <a:ext cx="5306634" cy="1805800"/>
          </a:xfrm>
          <a:prstGeom prst="rect">
            <a:avLst/>
          </a:prstGeom>
        </p:spPr>
      </p:pic>
    </p:spTree>
    <p:extLst>
      <p:ext uri="{BB962C8B-B14F-4D97-AF65-F5344CB8AC3E}">
        <p14:creationId xmlns="" xmlns:p14="http://schemas.microsoft.com/office/powerpoint/2010/main" val="247139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 electrons</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a:p>
        </p:txBody>
      </p:sp>
      <p:graphicFrame>
        <p:nvGraphicFramePr>
          <p:cNvPr id="13" name="Content Placeholder 6"/>
          <p:cNvGraphicFramePr>
            <a:graphicFrameLocks noGrp="1"/>
          </p:cNvGraphicFramePr>
          <p:nvPr>
            <p:ph idx="1"/>
            <p:extLst>
              <p:ext uri="{D42A27DB-BD31-4B8C-83A1-F6EECF244321}">
                <p14:modId xmlns="" xmlns:p14="http://schemas.microsoft.com/office/powerpoint/2010/main" val="3096564700"/>
              </p:ext>
            </p:extLst>
          </p:nvPr>
        </p:nvGraphicFramePr>
        <p:xfrm>
          <a:off x="228599" y="1141842"/>
          <a:ext cx="4247635" cy="370840"/>
        </p:xfrm>
        <a:graphic>
          <a:graphicData uri="http://schemas.openxmlformats.org/drawingml/2006/table">
            <a:tbl>
              <a:tblPr firstRow="1" bandRow="1">
                <a:tableStyleId>{D7AC3CCA-C797-4891-BE02-D94E43425B78}</a:tableStyleId>
              </a:tblPr>
              <a:tblGrid>
                <a:gridCol w="1913239">
                  <a:extLst>
                    <a:ext uri="{9D8B030D-6E8A-4147-A177-3AD203B41FA5}">
                      <a16:colId xmlns="" xmlns:a16="http://schemas.microsoft.com/office/drawing/2014/main" val="20000"/>
                    </a:ext>
                  </a:extLst>
                </a:gridCol>
                <a:gridCol w="1095632">
                  <a:extLst>
                    <a:ext uri="{9D8B030D-6E8A-4147-A177-3AD203B41FA5}">
                      <a16:colId xmlns="" xmlns:a16="http://schemas.microsoft.com/office/drawing/2014/main" val="20001"/>
                    </a:ext>
                  </a:extLst>
                </a:gridCol>
                <a:gridCol w="1238764">
                  <a:extLst>
                    <a:ext uri="{9D8B030D-6E8A-4147-A177-3AD203B41FA5}">
                      <a16:colId xmlns="" xmlns:a16="http://schemas.microsoft.com/office/drawing/2014/main" val="20002"/>
                    </a:ext>
                  </a:extLst>
                </a:gridCol>
              </a:tblGrid>
              <a:tr h="370840">
                <a:tc>
                  <a:txBody>
                    <a:bodyPr/>
                    <a:lstStyle/>
                    <a:p>
                      <a:r>
                        <a:rPr lang="en-US" sz="1400" dirty="0"/>
                        <a:t>Clearance (Y):</a:t>
                      </a:r>
                    </a:p>
                  </a:txBody>
                  <a:tcPr anchor="ctr"/>
                </a:tc>
                <a:tc>
                  <a:txBody>
                    <a:bodyPr/>
                    <a:lstStyle/>
                    <a:p>
                      <a:r>
                        <a:rPr lang="en-US" sz="1400" dirty="0"/>
                        <a:t>3.8 mm</a:t>
                      </a:r>
                    </a:p>
                  </a:txBody>
                  <a:tcPr anchor="ctr"/>
                </a:tc>
                <a:tc>
                  <a:txBody>
                    <a:bodyPr/>
                    <a:lstStyle/>
                    <a:p>
                      <a:r>
                        <a:rPr lang="en-US" sz="1400" dirty="0"/>
                        <a:t>18 </a:t>
                      </a:r>
                      <a:r>
                        <a:rPr lang="en-US" sz="1400" dirty="0" err="1"/>
                        <a:t>sigmas</a:t>
                      </a:r>
                      <a:endParaRPr lang="en-US" sz="1400" dirty="0"/>
                    </a:p>
                  </a:txBody>
                  <a:tcPr anchor="ctr"/>
                </a:tc>
                <a:extLst>
                  <a:ext uri="{0D108BD9-81ED-4DB2-BD59-A6C34878D82A}">
                    <a16:rowId xmlns="" xmlns:a16="http://schemas.microsoft.com/office/drawing/2014/main" val="10000"/>
                  </a:ext>
                </a:extLst>
              </a:tr>
            </a:tbl>
          </a:graphicData>
        </a:graphic>
      </p:graphicFrame>
      <p:graphicFrame>
        <p:nvGraphicFramePr>
          <p:cNvPr id="16" name="Content Placeholder 6"/>
          <p:cNvGraphicFramePr>
            <a:graphicFrameLocks/>
          </p:cNvGraphicFramePr>
          <p:nvPr>
            <p:extLst>
              <p:ext uri="{D42A27DB-BD31-4B8C-83A1-F6EECF244321}">
                <p14:modId xmlns="" xmlns:p14="http://schemas.microsoft.com/office/powerpoint/2010/main" val="1351093435"/>
              </p:ext>
            </p:extLst>
          </p:nvPr>
        </p:nvGraphicFramePr>
        <p:xfrm>
          <a:off x="4667763" y="1138174"/>
          <a:ext cx="4247635" cy="370840"/>
        </p:xfrm>
        <a:graphic>
          <a:graphicData uri="http://schemas.openxmlformats.org/drawingml/2006/table">
            <a:tbl>
              <a:tblPr firstRow="1" bandRow="1">
                <a:tableStyleId>{D7AC3CCA-C797-4891-BE02-D94E43425B78}</a:tableStyleId>
              </a:tblPr>
              <a:tblGrid>
                <a:gridCol w="1913239">
                  <a:extLst>
                    <a:ext uri="{9D8B030D-6E8A-4147-A177-3AD203B41FA5}">
                      <a16:colId xmlns="" xmlns:a16="http://schemas.microsoft.com/office/drawing/2014/main" val="20000"/>
                    </a:ext>
                  </a:extLst>
                </a:gridCol>
                <a:gridCol w="1095632">
                  <a:extLst>
                    <a:ext uri="{9D8B030D-6E8A-4147-A177-3AD203B41FA5}">
                      <a16:colId xmlns="" xmlns:a16="http://schemas.microsoft.com/office/drawing/2014/main" val="20001"/>
                    </a:ext>
                  </a:extLst>
                </a:gridCol>
                <a:gridCol w="1238764">
                  <a:extLst>
                    <a:ext uri="{9D8B030D-6E8A-4147-A177-3AD203B41FA5}">
                      <a16:colId xmlns="" xmlns:a16="http://schemas.microsoft.com/office/drawing/2014/main" val="20002"/>
                    </a:ext>
                  </a:extLst>
                </a:gridCol>
              </a:tblGrid>
              <a:tr h="370840">
                <a:tc>
                  <a:txBody>
                    <a:bodyPr/>
                    <a:lstStyle/>
                    <a:p>
                      <a:r>
                        <a:rPr lang="en-US" sz="1400" dirty="0"/>
                        <a:t>Clearance (Y):</a:t>
                      </a:r>
                    </a:p>
                  </a:txBody>
                  <a:tcPr anchor="ctr"/>
                </a:tc>
                <a:tc>
                  <a:txBody>
                    <a:bodyPr/>
                    <a:lstStyle/>
                    <a:p>
                      <a:r>
                        <a:rPr lang="en-US" sz="1400" dirty="0"/>
                        <a:t>5.5 mm</a:t>
                      </a:r>
                    </a:p>
                  </a:txBody>
                  <a:tcPr anchor="ctr"/>
                </a:tc>
                <a:tc>
                  <a:txBody>
                    <a:bodyPr/>
                    <a:lstStyle/>
                    <a:p>
                      <a:r>
                        <a:rPr lang="en-US" sz="1400" dirty="0"/>
                        <a:t>140 </a:t>
                      </a:r>
                      <a:r>
                        <a:rPr lang="en-US" sz="1400" dirty="0" err="1"/>
                        <a:t>sigmas</a:t>
                      </a:r>
                      <a:endParaRPr lang="en-US" sz="1400" dirty="0"/>
                    </a:p>
                  </a:txBody>
                  <a:tcPr anchor="ctr"/>
                </a:tc>
                <a:extLst>
                  <a:ext uri="{0D108BD9-81ED-4DB2-BD59-A6C34878D82A}">
                    <a16:rowId xmlns="" xmlns:a16="http://schemas.microsoft.com/office/drawing/2014/main" val="10000"/>
                  </a:ext>
                </a:extLst>
              </a:tr>
            </a:tbl>
          </a:graphicData>
        </a:graphic>
      </p:graphicFrame>
      <p:graphicFrame>
        <p:nvGraphicFramePr>
          <p:cNvPr id="17" name="Content Placeholder 6"/>
          <p:cNvGraphicFramePr>
            <a:graphicFrameLocks/>
          </p:cNvGraphicFramePr>
          <p:nvPr>
            <p:extLst>
              <p:ext uri="{D42A27DB-BD31-4B8C-83A1-F6EECF244321}">
                <p14:modId xmlns="" xmlns:p14="http://schemas.microsoft.com/office/powerpoint/2010/main" val="4137999291"/>
              </p:ext>
            </p:extLst>
          </p:nvPr>
        </p:nvGraphicFramePr>
        <p:xfrm>
          <a:off x="4667764" y="3824803"/>
          <a:ext cx="4247635" cy="370840"/>
        </p:xfrm>
        <a:graphic>
          <a:graphicData uri="http://schemas.openxmlformats.org/drawingml/2006/table">
            <a:tbl>
              <a:tblPr firstRow="1" bandRow="1">
                <a:tableStyleId>{D7AC3CCA-C797-4891-BE02-D94E43425B78}</a:tableStyleId>
              </a:tblPr>
              <a:tblGrid>
                <a:gridCol w="1913239">
                  <a:extLst>
                    <a:ext uri="{9D8B030D-6E8A-4147-A177-3AD203B41FA5}">
                      <a16:colId xmlns="" xmlns:a16="http://schemas.microsoft.com/office/drawing/2014/main" val="20000"/>
                    </a:ext>
                  </a:extLst>
                </a:gridCol>
                <a:gridCol w="1095632">
                  <a:extLst>
                    <a:ext uri="{9D8B030D-6E8A-4147-A177-3AD203B41FA5}">
                      <a16:colId xmlns="" xmlns:a16="http://schemas.microsoft.com/office/drawing/2014/main" val="20001"/>
                    </a:ext>
                  </a:extLst>
                </a:gridCol>
                <a:gridCol w="1238764">
                  <a:extLst>
                    <a:ext uri="{9D8B030D-6E8A-4147-A177-3AD203B41FA5}">
                      <a16:colId xmlns="" xmlns:a16="http://schemas.microsoft.com/office/drawing/2014/main" val="20002"/>
                    </a:ext>
                  </a:extLst>
                </a:gridCol>
              </a:tblGrid>
              <a:tr h="370840">
                <a:tc>
                  <a:txBody>
                    <a:bodyPr/>
                    <a:lstStyle/>
                    <a:p>
                      <a:r>
                        <a:rPr lang="en-US" sz="1400"/>
                        <a:t>Clearance </a:t>
                      </a:r>
                      <a:r>
                        <a:rPr lang="en-US" sz="1400" dirty="0"/>
                        <a:t>(Y):</a:t>
                      </a:r>
                    </a:p>
                  </a:txBody>
                  <a:tcPr anchor="ctr"/>
                </a:tc>
                <a:tc>
                  <a:txBody>
                    <a:bodyPr/>
                    <a:lstStyle/>
                    <a:p>
                      <a:r>
                        <a:rPr lang="en-US" sz="1400" dirty="0"/>
                        <a:t>5.1 mm</a:t>
                      </a:r>
                    </a:p>
                  </a:txBody>
                  <a:tcPr anchor="ctr"/>
                </a:tc>
                <a:tc>
                  <a:txBody>
                    <a:bodyPr/>
                    <a:lstStyle/>
                    <a:p>
                      <a:r>
                        <a:rPr lang="en-US" sz="1400" dirty="0"/>
                        <a:t>11.5 </a:t>
                      </a:r>
                      <a:r>
                        <a:rPr lang="en-US" sz="1400" dirty="0" err="1"/>
                        <a:t>sigmas</a:t>
                      </a:r>
                      <a:endParaRPr lang="en-US" sz="1400" dirty="0"/>
                    </a:p>
                  </a:txBody>
                  <a:tcPr anchor="ctr"/>
                </a:tc>
                <a:extLst>
                  <a:ext uri="{0D108BD9-81ED-4DB2-BD59-A6C34878D82A}">
                    <a16:rowId xmlns="" xmlns:a16="http://schemas.microsoft.com/office/drawing/2014/main" val="10000"/>
                  </a:ext>
                </a:extLst>
              </a:tr>
            </a:tbl>
          </a:graphicData>
        </a:graphic>
      </p:graphicFrame>
      <p:graphicFrame>
        <p:nvGraphicFramePr>
          <p:cNvPr id="18" name="Content Placeholder 6"/>
          <p:cNvGraphicFramePr>
            <a:graphicFrameLocks/>
          </p:cNvGraphicFramePr>
          <p:nvPr>
            <p:extLst>
              <p:ext uri="{D42A27DB-BD31-4B8C-83A1-F6EECF244321}">
                <p14:modId xmlns="" xmlns:p14="http://schemas.microsoft.com/office/powerpoint/2010/main" val="2927917655"/>
              </p:ext>
            </p:extLst>
          </p:nvPr>
        </p:nvGraphicFramePr>
        <p:xfrm>
          <a:off x="228598" y="3824803"/>
          <a:ext cx="4247635" cy="370840"/>
        </p:xfrm>
        <a:graphic>
          <a:graphicData uri="http://schemas.openxmlformats.org/drawingml/2006/table">
            <a:tbl>
              <a:tblPr firstRow="1" bandRow="1">
                <a:tableStyleId>{D7AC3CCA-C797-4891-BE02-D94E43425B78}</a:tableStyleId>
              </a:tblPr>
              <a:tblGrid>
                <a:gridCol w="1913239">
                  <a:extLst>
                    <a:ext uri="{9D8B030D-6E8A-4147-A177-3AD203B41FA5}">
                      <a16:colId xmlns="" xmlns:a16="http://schemas.microsoft.com/office/drawing/2014/main" val="20000"/>
                    </a:ext>
                  </a:extLst>
                </a:gridCol>
                <a:gridCol w="1095632">
                  <a:extLst>
                    <a:ext uri="{9D8B030D-6E8A-4147-A177-3AD203B41FA5}">
                      <a16:colId xmlns="" xmlns:a16="http://schemas.microsoft.com/office/drawing/2014/main" val="20001"/>
                    </a:ext>
                  </a:extLst>
                </a:gridCol>
                <a:gridCol w="1238764">
                  <a:extLst>
                    <a:ext uri="{9D8B030D-6E8A-4147-A177-3AD203B41FA5}">
                      <a16:colId xmlns="" xmlns:a16="http://schemas.microsoft.com/office/drawing/2014/main" val="20002"/>
                    </a:ext>
                  </a:extLst>
                </a:gridCol>
              </a:tblGrid>
              <a:tr h="370840">
                <a:tc>
                  <a:txBody>
                    <a:bodyPr/>
                    <a:lstStyle/>
                    <a:p>
                      <a:r>
                        <a:rPr lang="en-US" sz="1400" dirty="0"/>
                        <a:t>Clearance (Y):</a:t>
                      </a:r>
                    </a:p>
                  </a:txBody>
                  <a:tcPr anchor="ctr"/>
                </a:tc>
                <a:tc>
                  <a:txBody>
                    <a:bodyPr/>
                    <a:lstStyle/>
                    <a:p>
                      <a:r>
                        <a:rPr lang="en-US" sz="1400" dirty="0"/>
                        <a:t>5.5 mm</a:t>
                      </a:r>
                    </a:p>
                  </a:txBody>
                  <a:tcPr anchor="ctr"/>
                </a:tc>
                <a:tc>
                  <a:txBody>
                    <a:bodyPr/>
                    <a:lstStyle/>
                    <a:p>
                      <a:r>
                        <a:rPr lang="en-US" sz="1400" dirty="0"/>
                        <a:t>171 </a:t>
                      </a:r>
                      <a:r>
                        <a:rPr lang="en-US" sz="1400" dirty="0" err="1"/>
                        <a:t>sigmas</a:t>
                      </a:r>
                      <a:endParaRPr lang="en-US" sz="1400" dirty="0"/>
                    </a:p>
                  </a:txBody>
                  <a:tcPr anchor="ctr"/>
                </a:tc>
                <a:extLst>
                  <a:ext uri="{0D108BD9-81ED-4DB2-BD59-A6C34878D82A}">
                    <a16:rowId xmlns="" xmlns:a16="http://schemas.microsoft.com/office/drawing/2014/main" val="10000"/>
                  </a:ext>
                </a:extLst>
              </a:tr>
            </a:tbl>
          </a:graphicData>
        </a:graphic>
      </p:graphicFrame>
      <p:pic>
        <p:nvPicPr>
          <p:cNvPr id="23" name="Picture 2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599" y="1636437"/>
            <a:ext cx="4247633" cy="1929133"/>
          </a:xfrm>
          <a:prstGeom prst="rect">
            <a:avLst/>
          </a:prstGeom>
        </p:spPr>
      </p:pic>
      <p:pic>
        <p:nvPicPr>
          <p:cNvPr id="24" name="Picture 2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67762" y="1636437"/>
            <a:ext cx="4247633" cy="1929133"/>
          </a:xfrm>
          <a:prstGeom prst="rect">
            <a:avLst/>
          </a:prstGeom>
        </p:spPr>
      </p:pic>
      <p:pic>
        <p:nvPicPr>
          <p:cNvPr id="25" name="Picture 2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67763" y="4318506"/>
            <a:ext cx="4247633" cy="1932355"/>
          </a:xfrm>
          <a:prstGeom prst="rect">
            <a:avLst/>
          </a:prstGeom>
        </p:spPr>
      </p:pic>
      <p:pic>
        <p:nvPicPr>
          <p:cNvPr id="26" name="Picture 2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28599" y="4318506"/>
            <a:ext cx="4247633" cy="1932355"/>
          </a:xfrm>
          <a:prstGeom prst="rect">
            <a:avLst/>
          </a:prstGeom>
        </p:spPr>
      </p:pic>
    </p:spTree>
    <p:extLst>
      <p:ext uri="{BB962C8B-B14F-4D97-AF65-F5344CB8AC3E}">
        <p14:creationId xmlns="" xmlns:p14="http://schemas.microsoft.com/office/powerpoint/2010/main" val="1929754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 protons</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a:p>
        </p:txBody>
      </p:sp>
      <p:graphicFrame>
        <p:nvGraphicFramePr>
          <p:cNvPr id="15" name="Content Placeholder 6"/>
          <p:cNvGraphicFramePr>
            <a:graphicFrameLocks noGrp="1"/>
          </p:cNvGraphicFramePr>
          <p:nvPr>
            <p:ph idx="1"/>
            <p:extLst>
              <p:ext uri="{D42A27DB-BD31-4B8C-83A1-F6EECF244321}">
                <p14:modId xmlns="" xmlns:p14="http://schemas.microsoft.com/office/powerpoint/2010/main" val="1507471531"/>
              </p:ext>
            </p:extLst>
          </p:nvPr>
        </p:nvGraphicFramePr>
        <p:xfrm>
          <a:off x="228599" y="1141842"/>
          <a:ext cx="4247635" cy="370840"/>
        </p:xfrm>
        <a:graphic>
          <a:graphicData uri="http://schemas.openxmlformats.org/drawingml/2006/table">
            <a:tbl>
              <a:tblPr firstRow="1" bandRow="1">
                <a:tableStyleId>{D7AC3CCA-C797-4891-BE02-D94E43425B78}</a:tableStyleId>
              </a:tblPr>
              <a:tblGrid>
                <a:gridCol w="1081217">
                  <a:extLst>
                    <a:ext uri="{9D8B030D-6E8A-4147-A177-3AD203B41FA5}">
                      <a16:colId xmlns="" xmlns:a16="http://schemas.microsoft.com/office/drawing/2014/main" val="20000"/>
                    </a:ext>
                  </a:extLst>
                </a:gridCol>
                <a:gridCol w="963827">
                  <a:extLst>
                    <a:ext uri="{9D8B030D-6E8A-4147-A177-3AD203B41FA5}">
                      <a16:colId xmlns="" xmlns:a16="http://schemas.microsoft.com/office/drawing/2014/main" val="20001"/>
                    </a:ext>
                  </a:extLst>
                </a:gridCol>
                <a:gridCol w="963827">
                  <a:extLst>
                    <a:ext uri="{9D8B030D-6E8A-4147-A177-3AD203B41FA5}">
                      <a16:colId xmlns="" xmlns:a16="http://schemas.microsoft.com/office/drawing/2014/main" val="20002"/>
                    </a:ext>
                  </a:extLst>
                </a:gridCol>
                <a:gridCol w="1238764">
                  <a:extLst>
                    <a:ext uri="{9D8B030D-6E8A-4147-A177-3AD203B41FA5}">
                      <a16:colId xmlns="" xmlns:a16="http://schemas.microsoft.com/office/drawing/2014/main" val="20003"/>
                    </a:ext>
                  </a:extLst>
                </a:gridCol>
              </a:tblGrid>
              <a:tr h="370840">
                <a:tc>
                  <a:txBody>
                    <a:bodyPr/>
                    <a:lstStyle/>
                    <a:p>
                      <a:r>
                        <a:rPr lang="en-US" sz="1400" dirty="0"/>
                        <a:t>Emittance</a:t>
                      </a:r>
                    </a:p>
                  </a:txBody>
                  <a:tcPr anchor="ctr"/>
                </a:tc>
                <a:tc>
                  <a:txBody>
                    <a:bodyPr/>
                    <a:lstStyle/>
                    <a:p>
                      <a:r>
                        <a:rPr lang="en-US" sz="1400" dirty="0"/>
                        <a:t>40 um</a:t>
                      </a:r>
                    </a:p>
                  </a:txBody>
                  <a:tcPr anchor="ctr"/>
                </a:tc>
                <a:tc>
                  <a:txBody>
                    <a:bodyPr/>
                    <a:lstStyle/>
                    <a:p>
                      <a:r>
                        <a:rPr lang="en-US" sz="1400" dirty="0"/>
                        <a:t>Kicker</a:t>
                      </a:r>
                    </a:p>
                  </a:txBody>
                  <a:tcPr anchor="ctr"/>
                </a:tc>
                <a:tc>
                  <a:txBody>
                    <a:bodyPr/>
                    <a:lstStyle/>
                    <a:p>
                      <a:r>
                        <a:rPr lang="en-US" sz="1400" dirty="0"/>
                        <a:t>74 G</a:t>
                      </a:r>
                    </a:p>
                  </a:txBody>
                  <a:tcPr anchor="ctr"/>
                </a:tc>
                <a:extLst>
                  <a:ext uri="{0D108BD9-81ED-4DB2-BD59-A6C34878D82A}">
                    <a16:rowId xmlns="" xmlns:a16="http://schemas.microsoft.com/office/drawing/2014/main" val="10000"/>
                  </a:ext>
                </a:extLst>
              </a:tr>
            </a:tbl>
          </a:graphicData>
        </a:graphic>
      </p:graphicFrame>
      <p:graphicFrame>
        <p:nvGraphicFramePr>
          <p:cNvPr id="16" name="Content Placeholder 6"/>
          <p:cNvGraphicFramePr>
            <a:graphicFrameLocks/>
          </p:cNvGraphicFramePr>
          <p:nvPr>
            <p:extLst>
              <p:ext uri="{D42A27DB-BD31-4B8C-83A1-F6EECF244321}">
                <p14:modId xmlns="" xmlns:p14="http://schemas.microsoft.com/office/powerpoint/2010/main" val="737491652"/>
              </p:ext>
            </p:extLst>
          </p:nvPr>
        </p:nvGraphicFramePr>
        <p:xfrm>
          <a:off x="4572000" y="1141842"/>
          <a:ext cx="4247635" cy="370840"/>
        </p:xfrm>
        <a:graphic>
          <a:graphicData uri="http://schemas.openxmlformats.org/drawingml/2006/table">
            <a:tbl>
              <a:tblPr firstRow="1" bandRow="1">
                <a:tableStyleId>{D7AC3CCA-C797-4891-BE02-D94E43425B78}</a:tableStyleId>
              </a:tblPr>
              <a:tblGrid>
                <a:gridCol w="1081217">
                  <a:extLst>
                    <a:ext uri="{9D8B030D-6E8A-4147-A177-3AD203B41FA5}">
                      <a16:colId xmlns="" xmlns:a16="http://schemas.microsoft.com/office/drawing/2014/main" val="20000"/>
                    </a:ext>
                  </a:extLst>
                </a:gridCol>
                <a:gridCol w="963827">
                  <a:extLst>
                    <a:ext uri="{9D8B030D-6E8A-4147-A177-3AD203B41FA5}">
                      <a16:colId xmlns="" xmlns:a16="http://schemas.microsoft.com/office/drawing/2014/main" val="20001"/>
                    </a:ext>
                  </a:extLst>
                </a:gridCol>
                <a:gridCol w="963827">
                  <a:extLst>
                    <a:ext uri="{9D8B030D-6E8A-4147-A177-3AD203B41FA5}">
                      <a16:colId xmlns="" xmlns:a16="http://schemas.microsoft.com/office/drawing/2014/main" val="20002"/>
                    </a:ext>
                  </a:extLst>
                </a:gridCol>
                <a:gridCol w="1238764">
                  <a:extLst>
                    <a:ext uri="{9D8B030D-6E8A-4147-A177-3AD203B41FA5}">
                      <a16:colId xmlns="" xmlns:a16="http://schemas.microsoft.com/office/drawing/2014/main" val="20003"/>
                    </a:ext>
                  </a:extLst>
                </a:gridCol>
              </a:tblGrid>
              <a:tr h="370840">
                <a:tc>
                  <a:txBody>
                    <a:bodyPr/>
                    <a:lstStyle/>
                    <a:p>
                      <a:r>
                        <a:rPr lang="en-US" sz="1400" dirty="0"/>
                        <a:t>Emittance</a:t>
                      </a:r>
                    </a:p>
                  </a:txBody>
                  <a:tcPr anchor="ctr"/>
                </a:tc>
                <a:tc>
                  <a:txBody>
                    <a:bodyPr/>
                    <a:lstStyle/>
                    <a:p>
                      <a:r>
                        <a:rPr lang="en-US" sz="1400" dirty="0"/>
                        <a:t>40 um</a:t>
                      </a:r>
                    </a:p>
                  </a:txBody>
                  <a:tcPr anchor="ctr"/>
                </a:tc>
                <a:tc>
                  <a:txBody>
                    <a:bodyPr/>
                    <a:lstStyle/>
                    <a:p>
                      <a:r>
                        <a:rPr lang="en-US" sz="1400" dirty="0"/>
                        <a:t>Kicker</a:t>
                      </a:r>
                    </a:p>
                  </a:txBody>
                  <a:tcPr anchor="ctr"/>
                </a:tc>
                <a:tc>
                  <a:txBody>
                    <a:bodyPr/>
                    <a:lstStyle/>
                    <a:p>
                      <a:r>
                        <a:rPr lang="en-US" sz="1400" dirty="0"/>
                        <a:t>73 G</a:t>
                      </a:r>
                    </a:p>
                  </a:txBody>
                  <a:tcPr anchor="ctr"/>
                </a:tc>
                <a:extLst>
                  <a:ext uri="{0D108BD9-81ED-4DB2-BD59-A6C34878D82A}">
                    <a16:rowId xmlns="" xmlns:a16="http://schemas.microsoft.com/office/drawing/2014/main" val="10000"/>
                  </a:ext>
                </a:extLst>
              </a:tr>
            </a:tbl>
          </a:graphicData>
        </a:graphic>
      </p:graphicFrame>
      <p:graphicFrame>
        <p:nvGraphicFramePr>
          <p:cNvPr id="17" name="Content Placeholder 6"/>
          <p:cNvGraphicFramePr>
            <a:graphicFrameLocks/>
          </p:cNvGraphicFramePr>
          <p:nvPr>
            <p:extLst>
              <p:ext uri="{D42A27DB-BD31-4B8C-83A1-F6EECF244321}">
                <p14:modId xmlns="" xmlns:p14="http://schemas.microsoft.com/office/powerpoint/2010/main" val="1412456086"/>
              </p:ext>
            </p:extLst>
          </p:nvPr>
        </p:nvGraphicFramePr>
        <p:xfrm>
          <a:off x="228600" y="3643051"/>
          <a:ext cx="4247635" cy="370840"/>
        </p:xfrm>
        <a:graphic>
          <a:graphicData uri="http://schemas.openxmlformats.org/drawingml/2006/table">
            <a:tbl>
              <a:tblPr firstRow="1" bandRow="1">
                <a:tableStyleId>{D7AC3CCA-C797-4891-BE02-D94E43425B78}</a:tableStyleId>
              </a:tblPr>
              <a:tblGrid>
                <a:gridCol w="1081217">
                  <a:extLst>
                    <a:ext uri="{9D8B030D-6E8A-4147-A177-3AD203B41FA5}">
                      <a16:colId xmlns="" xmlns:a16="http://schemas.microsoft.com/office/drawing/2014/main" val="20000"/>
                    </a:ext>
                  </a:extLst>
                </a:gridCol>
                <a:gridCol w="963827">
                  <a:extLst>
                    <a:ext uri="{9D8B030D-6E8A-4147-A177-3AD203B41FA5}">
                      <a16:colId xmlns="" xmlns:a16="http://schemas.microsoft.com/office/drawing/2014/main" val="20001"/>
                    </a:ext>
                  </a:extLst>
                </a:gridCol>
                <a:gridCol w="963827">
                  <a:extLst>
                    <a:ext uri="{9D8B030D-6E8A-4147-A177-3AD203B41FA5}">
                      <a16:colId xmlns="" xmlns:a16="http://schemas.microsoft.com/office/drawing/2014/main" val="20002"/>
                    </a:ext>
                  </a:extLst>
                </a:gridCol>
                <a:gridCol w="1238764">
                  <a:extLst>
                    <a:ext uri="{9D8B030D-6E8A-4147-A177-3AD203B41FA5}">
                      <a16:colId xmlns="" xmlns:a16="http://schemas.microsoft.com/office/drawing/2014/main" val="20003"/>
                    </a:ext>
                  </a:extLst>
                </a:gridCol>
              </a:tblGrid>
              <a:tr h="370840">
                <a:tc>
                  <a:txBody>
                    <a:bodyPr/>
                    <a:lstStyle/>
                    <a:p>
                      <a:r>
                        <a:rPr lang="en-US" sz="1400" dirty="0"/>
                        <a:t>Emittance</a:t>
                      </a:r>
                    </a:p>
                  </a:txBody>
                  <a:tcPr anchor="ctr"/>
                </a:tc>
                <a:tc>
                  <a:txBody>
                    <a:bodyPr/>
                    <a:lstStyle/>
                    <a:p>
                      <a:r>
                        <a:rPr lang="en-US" sz="1400" dirty="0"/>
                        <a:t>20 um</a:t>
                      </a:r>
                    </a:p>
                  </a:txBody>
                  <a:tcPr anchor="ctr"/>
                </a:tc>
                <a:tc>
                  <a:txBody>
                    <a:bodyPr/>
                    <a:lstStyle/>
                    <a:p>
                      <a:r>
                        <a:rPr lang="en-US" sz="1400" dirty="0"/>
                        <a:t>Kicker</a:t>
                      </a:r>
                    </a:p>
                  </a:txBody>
                  <a:tcPr anchor="ctr"/>
                </a:tc>
                <a:tc>
                  <a:txBody>
                    <a:bodyPr/>
                    <a:lstStyle/>
                    <a:p>
                      <a:r>
                        <a:rPr lang="en-US" sz="1400" dirty="0"/>
                        <a:t>52 G</a:t>
                      </a:r>
                    </a:p>
                  </a:txBody>
                  <a:tcPr anchor="ctr"/>
                </a:tc>
                <a:extLst>
                  <a:ext uri="{0D108BD9-81ED-4DB2-BD59-A6C34878D82A}">
                    <a16:rowId xmlns="" xmlns:a16="http://schemas.microsoft.com/office/drawing/2014/main" val="10000"/>
                  </a:ext>
                </a:extLst>
              </a:tr>
            </a:tbl>
          </a:graphicData>
        </a:graphic>
      </p:graphicFrame>
      <p:graphicFrame>
        <p:nvGraphicFramePr>
          <p:cNvPr id="18" name="Content Placeholder 6"/>
          <p:cNvGraphicFramePr>
            <a:graphicFrameLocks/>
          </p:cNvGraphicFramePr>
          <p:nvPr>
            <p:extLst>
              <p:ext uri="{D42A27DB-BD31-4B8C-83A1-F6EECF244321}">
                <p14:modId xmlns="" xmlns:p14="http://schemas.microsoft.com/office/powerpoint/2010/main" val="1230280175"/>
              </p:ext>
            </p:extLst>
          </p:nvPr>
        </p:nvGraphicFramePr>
        <p:xfrm>
          <a:off x="4572000" y="3643051"/>
          <a:ext cx="4247635" cy="370840"/>
        </p:xfrm>
        <a:graphic>
          <a:graphicData uri="http://schemas.openxmlformats.org/drawingml/2006/table">
            <a:tbl>
              <a:tblPr firstRow="1" bandRow="1">
                <a:tableStyleId>{D7AC3CCA-C797-4891-BE02-D94E43425B78}</a:tableStyleId>
              </a:tblPr>
              <a:tblGrid>
                <a:gridCol w="1081217">
                  <a:extLst>
                    <a:ext uri="{9D8B030D-6E8A-4147-A177-3AD203B41FA5}">
                      <a16:colId xmlns="" xmlns:a16="http://schemas.microsoft.com/office/drawing/2014/main" val="20000"/>
                    </a:ext>
                  </a:extLst>
                </a:gridCol>
                <a:gridCol w="963827">
                  <a:extLst>
                    <a:ext uri="{9D8B030D-6E8A-4147-A177-3AD203B41FA5}">
                      <a16:colId xmlns="" xmlns:a16="http://schemas.microsoft.com/office/drawing/2014/main" val="20001"/>
                    </a:ext>
                  </a:extLst>
                </a:gridCol>
                <a:gridCol w="963827">
                  <a:extLst>
                    <a:ext uri="{9D8B030D-6E8A-4147-A177-3AD203B41FA5}">
                      <a16:colId xmlns="" xmlns:a16="http://schemas.microsoft.com/office/drawing/2014/main" val="20002"/>
                    </a:ext>
                  </a:extLst>
                </a:gridCol>
                <a:gridCol w="1238764">
                  <a:extLst>
                    <a:ext uri="{9D8B030D-6E8A-4147-A177-3AD203B41FA5}">
                      <a16:colId xmlns="" xmlns:a16="http://schemas.microsoft.com/office/drawing/2014/main" val="20003"/>
                    </a:ext>
                  </a:extLst>
                </a:gridCol>
              </a:tblGrid>
              <a:tr h="370840">
                <a:tc>
                  <a:txBody>
                    <a:bodyPr/>
                    <a:lstStyle/>
                    <a:p>
                      <a:r>
                        <a:rPr lang="en-US" sz="1400" dirty="0"/>
                        <a:t>Emittance</a:t>
                      </a:r>
                    </a:p>
                  </a:txBody>
                  <a:tcPr anchor="ctr"/>
                </a:tc>
                <a:tc>
                  <a:txBody>
                    <a:bodyPr/>
                    <a:lstStyle/>
                    <a:p>
                      <a:r>
                        <a:rPr lang="en-US" sz="1400" dirty="0"/>
                        <a:t>15 um</a:t>
                      </a:r>
                    </a:p>
                  </a:txBody>
                  <a:tcPr anchor="ctr"/>
                </a:tc>
                <a:tc>
                  <a:txBody>
                    <a:bodyPr/>
                    <a:lstStyle/>
                    <a:p>
                      <a:r>
                        <a:rPr lang="en-US" sz="1400" dirty="0"/>
                        <a:t>Kicker</a:t>
                      </a:r>
                    </a:p>
                  </a:txBody>
                  <a:tcPr anchor="ctr"/>
                </a:tc>
                <a:tc>
                  <a:txBody>
                    <a:bodyPr/>
                    <a:lstStyle/>
                    <a:p>
                      <a:r>
                        <a:rPr lang="en-US" sz="1400" dirty="0"/>
                        <a:t>64 G</a:t>
                      </a:r>
                    </a:p>
                  </a:txBody>
                  <a:tcPr anchor="ctr"/>
                </a:tc>
                <a:extLst>
                  <a:ext uri="{0D108BD9-81ED-4DB2-BD59-A6C34878D82A}">
                    <a16:rowId xmlns="" xmlns:a16="http://schemas.microsoft.com/office/drawing/2014/main" val="10000"/>
                  </a:ext>
                </a:extLst>
              </a:tr>
            </a:tbl>
          </a:graphicData>
        </a:graphic>
      </p:graphicFrame>
      <p:pic>
        <p:nvPicPr>
          <p:cNvPr id="23" name="Picture 2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599" y="1621266"/>
            <a:ext cx="4247635" cy="1932674"/>
          </a:xfrm>
          <a:prstGeom prst="rect">
            <a:avLst/>
          </a:prstGeom>
        </p:spPr>
      </p:pic>
      <p:pic>
        <p:nvPicPr>
          <p:cNvPr id="24" name="Picture 2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72000" y="1622997"/>
            <a:ext cx="4247635" cy="1931065"/>
          </a:xfrm>
          <a:prstGeom prst="rect">
            <a:avLst/>
          </a:prstGeom>
        </p:spPr>
      </p:pic>
      <p:pic>
        <p:nvPicPr>
          <p:cNvPr id="25" name="Picture 2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28601" y="4102880"/>
            <a:ext cx="4247634" cy="1934286"/>
          </a:xfrm>
          <a:prstGeom prst="rect">
            <a:avLst/>
          </a:prstGeom>
        </p:spPr>
      </p:pic>
      <p:pic>
        <p:nvPicPr>
          <p:cNvPr id="26" name="Picture 2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0" y="4108032"/>
            <a:ext cx="4247635" cy="1929134"/>
          </a:xfrm>
          <a:prstGeom prst="rect">
            <a:avLst/>
          </a:prstGeom>
        </p:spPr>
      </p:pic>
    </p:spTree>
    <p:extLst>
      <p:ext uri="{BB962C8B-B14F-4D97-AF65-F5344CB8AC3E}">
        <p14:creationId xmlns="" xmlns:p14="http://schemas.microsoft.com/office/powerpoint/2010/main" val="769088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Introduction and common description of IOTA</a:t>
            </a:r>
          </a:p>
          <a:p>
            <a:r>
              <a:rPr lang="en-US" dirty="0"/>
              <a:t>Configurations for planned experiments </a:t>
            </a:r>
          </a:p>
          <a:p>
            <a:r>
              <a:rPr lang="en-US" dirty="0"/>
              <a:t>Injection scheme</a:t>
            </a:r>
          </a:p>
          <a:p>
            <a:r>
              <a:rPr lang="en-US" dirty="0"/>
              <a:t>Conclusion</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 xmlns:p14="http://schemas.microsoft.com/office/powerpoint/2010/main" val="22004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Reversal injection of electrons</a:t>
            </a:r>
          </a:p>
        </p:txBody>
      </p:sp>
      <p:sp>
        <p:nvSpPr>
          <p:cNvPr id="3" name="Content Placeholder 2"/>
          <p:cNvSpPr>
            <a:spLocks noGrp="1"/>
          </p:cNvSpPr>
          <p:nvPr>
            <p:ph idx="1"/>
          </p:nvPr>
        </p:nvSpPr>
        <p:spPr>
          <a:xfrm>
            <a:off x="228600" y="1043047"/>
            <a:ext cx="8672513" cy="3233410"/>
          </a:xfrm>
        </p:spPr>
        <p:txBody>
          <a:bodyPr/>
          <a:lstStyle/>
          <a:p>
            <a:r>
              <a:rPr lang="en-US" dirty="0"/>
              <a:t>During experiments with protons it will be helpful to have short electron bunches circulating in opposite direction to precisely tune lattice parameters.</a:t>
            </a:r>
          </a:p>
          <a:p>
            <a:pPr lvl="1"/>
            <a:r>
              <a:rPr lang="en-US" dirty="0"/>
              <a:t>Less problems with electrostatic pickups</a:t>
            </a:r>
          </a:p>
          <a:p>
            <a:pPr lvl="1"/>
            <a:r>
              <a:rPr lang="en-US" dirty="0"/>
              <a:t>Possible to use synchrotron light </a:t>
            </a:r>
          </a:p>
          <a:p>
            <a:r>
              <a:rPr lang="en-US" dirty="0"/>
              <a:t>Realization:</a:t>
            </a:r>
          </a:p>
          <a:p>
            <a:pPr lvl="1"/>
            <a:r>
              <a:rPr lang="en-US" dirty="0"/>
              <a:t>From FAST</a:t>
            </a:r>
          </a:p>
          <a:p>
            <a:pPr lvl="1"/>
            <a:r>
              <a:rPr lang="en-US" dirty="0"/>
              <a:t>LPWA </a:t>
            </a:r>
            <a:r>
              <a:rPr lang="en-US" dirty="0" smtClean="0"/>
              <a:t>based</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20</a:t>
            </a:fld>
            <a:endParaRPr lang="en-US" altLang="en-US"/>
          </a:p>
        </p:txBody>
      </p:sp>
      <p:pic>
        <p:nvPicPr>
          <p:cNvPr id="10" name="Picture 9"/>
          <p:cNvPicPr>
            <a:picLocks noChangeAspect="1"/>
          </p:cNvPicPr>
          <p:nvPr/>
        </p:nvPicPr>
        <p:blipFill>
          <a:blip r:embed="rId2"/>
          <a:stretch>
            <a:fillRect/>
          </a:stretch>
        </p:blipFill>
        <p:spPr>
          <a:xfrm>
            <a:off x="3855563" y="3031023"/>
            <a:ext cx="5059837" cy="2964986"/>
          </a:xfrm>
          <a:prstGeom prst="rect">
            <a:avLst/>
          </a:prstGeom>
        </p:spPr>
      </p:pic>
      <p:sp>
        <p:nvSpPr>
          <p:cNvPr id="11" name="Arrow: Right 10"/>
          <p:cNvSpPr/>
          <p:nvPr/>
        </p:nvSpPr>
        <p:spPr>
          <a:xfrm>
            <a:off x="3087148" y="3791824"/>
            <a:ext cx="55367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228599" y="4276456"/>
            <a:ext cx="3412222" cy="2086637"/>
          </a:xfrm>
          <a:prstGeom prst="rect">
            <a:avLst/>
          </a:prstGeom>
        </p:spPr>
        <p:txBody>
          <a:bodyPr lIns="0" tIns="0" rIns="0" bIns="0"/>
          <a:lstStyle/>
          <a:p>
            <a:pPr algn="just">
              <a:spcBef>
                <a:spcPct val="20000"/>
              </a:spcBef>
            </a:pPr>
            <a:r>
              <a:rPr lang="en-US" sz="1850" dirty="0" smtClean="0">
                <a:solidFill>
                  <a:srgbClr val="404040"/>
                </a:solidFill>
                <a:latin typeface="Helvetica"/>
                <a:ea typeface="Geneva" charset="0"/>
                <a:cs typeface="ＭＳ Ｐゴシック" charset="0"/>
              </a:rPr>
              <a:t>	Active ongoing collaboration is established with A.A. </a:t>
            </a:r>
            <a:r>
              <a:rPr lang="en-US" sz="1850" dirty="0" err="1" smtClean="0">
                <a:solidFill>
                  <a:srgbClr val="404040"/>
                </a:solidFill>
                <a:latin typeface="Helvetica"/>
                <a:ea typeface="Geneva" charset="0"/>
                <a:cs typeface="ＭＳ Ｐゴシック" charset="0"/>
              </a:rPr>
              <a:t>Sahai</a:t>
            </a:r>
            <a:r>
              <a:rPr lang="en-US" sz="1850" dirty="0" smtClean="0">
                <a:solidFill>
                  <a:srgbClr val="404040"/>
                </a:solidFill>
                <a:latin typeface="Helvetica"/>
                <a:ea typeface="Geneva" charset="0"/>
                <a:cs typeface="ＭＳ Ｐゴシック" charset="0"/>
              </a:rPr>
              <a:t> and A. </a:t>
            </a:r>
            <a:r>
              <a:rPr lang="en-US" sz="1850" dirty="0" err="1" smtClean="0">
                <a:solidFill>
                  <a:srgbClr val="404040"/>
                </a:solidFill>
                <a:latin typeface="Helvetica"/>
                <a:ea typeface="Geneva" charset="0"/>
                <a:cs typeface="ＭＳ Ｐゴシック" charset="0"/>
              </a:rPr>
              <a:t>Seryi</a:t>
            </a:r>
            <a:r>
              <a:rPr lang="en-US" sz="1850" dirty="0" smtClean="0">
                <a:solidFill>
                  <a:srgbClr val="404040"/>
                </a:solidFill>
                <a:latin typeface="Helvetica"/>
                <a:ea typeface="Geneva" charset="0"/>
                <a:cs typeface="ＭＳ Ｐゴシック" charset="0"/>
              </a:rPr>
              <a:t> from Oxford aimed at PIC simulations of LPWA to find suitable parameters of laser and plasma</a:t>
            </a:r>
          </a:p>
          <a:p>
            <a:pPr lvl="3">
              <a:buFont typeface="Arial" pitchFamily="34" charset="0"/>
              <a:buChar char="•"/>
            </a:pPr>
            <a:endParaRPr lang="ru-RU" sz="1850" dirty="0">
              <a:solidFill>
                <a:srgbClr val="002060"/>
              </a:solidFill>
            </a:endParaRPr>
          </a:p>
        </p:txBody>
      </p:sp>
    </p:spTree>
    <p:extLst>
      <p:ext uri="{BB962C8B-B14F-4D97-AF65-F5344CB8AC3E}">
        <p14:creationId xmlns="" xmlns:p14="http://schemas.microsoft.com/office/powerpoint/2010/main" val="2355208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linear space charge compensation for 1NL</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23" name="Picture 22"/>
          <p:cNvPicPr>
            <a:picLocks noChangeAspect="1"/>
          </p:cNvPicPr>
          <p:nvPr/>
        </p:nvPicPr>
        <p:blipFill>
          <a:blip r:embed="rId2"/>
          <a:stretch>
            <a:fillRect/>
          </a:stretch>
        </p:blipFill>
        <p:spPr>
          <a:xfrm>
            <a:off x="4025054" y="1334825"/>
            <a:ext cx="4890347" cy="1335674"/>
          </a:xfrm>
          <a:prstGeom prst="rect">
            <a:avLst/>
          </a:prstGeom>
        </p:spPr>
      </p:pic>
      <p:pic>
        <p:nvPicPr>
          <p:cNvPr id="24" name="Picture 23"/>
          <p:cNvPicPr>
            <a:picLocks noChangeAspect="1"/>
          </p:cNvPicPr>
          <p:nvPr/>
        </p:nvPicPr>
        <p:blipFill>
          <a:blip r:embed="rId3"/>
          <a:stretch>
            <a:fillRect/>
          </a:stretch>
        </p:blipFill>
        <p:spPr>
          <a:xfrm>
            <a:off x="4025054" y="4598314"/>
            <a:ext cx="4890347" cy="1335674"/>
          </a:xfrm>
          <a:prstGeom prst="rect">
            <a:avLst/>
          </a:prstGeom>
        </p:spPr>
      </p:pic>
      <p:pic>
        <p:nvPicPr>
          <p:cNvPr id="25" name="Picture 24"/>
          <p:cNvPicPr>
            <a:picLocks noChangeAspect="1"/>
          </p:cNvPicPr>
          <p:nvPr/>
        </p:nvPicPr>
        <p:blipFill>
          <a:blip r:embed="rId4"/>
          <a:stretch>
            <a:fillRect/>
          </a:stretch>
        </p:blipFill>
        <p:spPr>
          <a:xfrm>
            <a:off x="4025054" y="2963384"/>
            <a:ext cx="4890347" cy="1335674"/>
          </a:xfrm>
          <a:prstGeom prst="rect">
            <a:avLst/>
          </a:prstGeom>
        </p:spPr>
      </p:pic>
      <p:sp>
        <p:nvSpPr>
          <p:cNvPr id="9" name="Content Placeholder 2"/>
          <p:cNvSpPr>
            <a:spLocks noGrp="1"/>
          </p:cNvSpPr>
          <p:nvPr>
            <p:ph idx="1"/>
          </p:nvPr>
        </p:nvSpPr>
        <p:spPr>
          <a:xfrm>
            <a:off x="228601" y="1043046"/>
            <a:ext cx="3636389" cy="4890941"/>
          </a:xfrm>
        </p:spPr>
        <p:txBody>
          <a:bodyPr/>
          <a:lstStyle/>
          <a:p>
            <a:pPr algn="just"/>
            <a:r>
              <a:rPr lang="en-US" sz="2000" dirty="0" smtClean="0"/>
              <a:t>Algorithm was developed to find self-consistent solutions in presence of linear space charge forces and at the same time preserving necessary form of T-insert transport matrix. </a:t>
            </a:r>
          </a:p>
          <a:p>
            <a:pPr algn="just"/>
            <a:r>
              <a:rPr lang="en-US" sz="2000" dirty="0" smtClean="0"/>
              <a:t>Plots illustrate lattice functions across one path through IOTA for the same initial conditions but space charge forces being “on” and “off”</a:t>
            </a:r>
          </a:p>
          <a:p>
            <a:pPr lvl="1" algn="just"/>
            <a:r>
              <a:rPr lang="en-US" sz="1800" dirty="0" smtClean="0"/>
              <a:t>NL magnet at t=0.3</a:t>
            </a:r>
          </a:p>
          <a:p>
            <a:pPr lvl="1" algn="just"/>
            <a:r>
              <a:rPr lang="en-US" sz="1800" dirty="0" smtClean="0"/>
              <a:t>SC tune depression: -0.4</a:t>
            </a:r>
          </a:p>
        </p:txBody>
      </p:sp>
      <p:sp>
        <p:nvSpPr>
          <p:cNvPr id="10" name="Down Arrow 9"/>
          <p:cNvSpPr/>
          <p:nvPr/>
        </p:nvSpPr>
        <p:spPr>
          <a:xfrm>
            <a:off x="4119513" y="846974"/>
            <a:ext cx="301658" cy="44870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11" name="Down Arrow 10"/>
          <p:cNvSpPr/>
          <p:nvPr/>
        </p:nvSpPr>
        <p:spPr>
          <a:xfrm>
            <a:off x="8519475" y="846974"/>
            <a:ext cx="301658" cy="44870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36308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magnet</a:t>
            </a:r>
          </a:p>
        </p:txBody>
      </p:sp>
      <p:sp>
        <p:nvSpPr>
          <p:cNvPr id="3" name="Content Placeholder 2"/>
          <p:cNvSpPr>
            <a:spLocks noGrp="1"/>
          </p:cNvSpPr>
          <p:nvPr>
            <p:ph idx="1"/>
          </p:nvPr>
        </p:nvSpPr>
        <p:spPr>
          <a:xfrm>
            <a:off x="228600" y="1182848"/>
            <a:ext cx="8672513" cy="4848065"/>
          </a:xfrm>
        </p:spPr>
        <p:txBody>
          <a:bodyPr/>
          <a:lstStyle/>
          <a:p>
            <a:r>
              <a:rPr lang="en-US" dirty="0"/>
              <a:t>Magnet arrived on site</a:t>
            </a:r>
          </a:p>
          <a:p>
            <a:pPr lvl="1"/>
            <a:r>
              <a:rPr lang="en-US" dirty="0"/>
              <a:t>Will be referenced and then installed to the final position in the ring</a:t>
            </a:r>
          </a:p>
          <a:p>
            <a:endParaRPr lang="en-US" dirty="0"/>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22</a:t>
            </a:fld>
            <a:endParaRPr lang="en-US" altLang="en-US"/>
          </a:p>
        </p:txBody>
      </p:sp>
      <p:pic>
        <p:nvPicPr>
          <p:cNvPr id="7" name="Picture 6"/>
          <p:cNvPicPr>
            <a:picLocks noChangeAspect="1"/>
          </p:cNvPicPr>
          <p:nvPr/>
        </p:nvPicPr>
        <p:blipFill>
          <a:blip r:embed="rId2"/>
          <a:stretch>
            <a:fillRect/>
          </a:stretch>
        </p:blipFill>
        <p:spPr>
          <a:xfrm>
            <a:off x="4653369" y="2814102"/>
            <a:ext cx="4113125" cy="3052821"/>
          </a:xfrm>
          <a:prstGeom prst="rect">
            <a:avLst/>
          </a:prstGeom>
        </p:spPr>
      </p:pic>
      <p:pic>
        <p:nvPicPr>
          <p:cNvPr id="8" name="Picture 7"/>
          <p:cNvPicPr>
            <a:picLocks noChangeAspect="1"/>
          </p:cNvPicPr>
          <p:nvPr/>
        </p:nvPicPr>
        <p:blipFill>
          <a:blip r:embed="rId3"/>
          <a:stretch>
            <a:fillRect/>
          </a:stretch>
        </p:blipFill>
        <p:spPr>
          <a:xfrm>
            <a:off x="403509" y="2814102"/>
            <a:ext cx="4074951" cy="3024868"/>
          </a:xfrm>
          <a:prstGeom prst="rect">
            <a:avLst/>
          </a:prstGeom>
        </p:spPr>
      </p:pic>
    </p:spTree>
    <p:extLst>
      <p:ext uri="{BB962C8B-B14F-4D97-AF65-F5344CB8AC3E}">
        <p14:creationId xmlns="" xmlns:p14="http://schemas.microsoft.com/office/powerpoint/2010/main" val="2372144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228600" y="1293567"/>
            <a:ext cx="8672513" cy="4343146"/>
          </a:xfrm>
        </p:spPr>
        <p:txBody>
          <a:bodyPr/>
          <a:lstStyle/>
          <a:p>
            <a:r>
              <a:rPr lang="en-US" sz="3200" dirty="0" smtClean="0"/>
              <a:t>The design of IOTA ring is flexible and balanced</a:t>
            </a:r>
          </a:p>
          <a:p>
            <a:r>
              <a:rPr lang="en-US" sz="3200" dirty="0" smtClean="0"/>
              <a:t>All major aspects of the ring design are finalized and allow operation of the first phase experiments</a:t>
            </a:r>
          </a:p>
          <a:p>
            <a:r>
              <a:rPr lang="en-US" sz="3200" dirty="0" smtClean="0"/>
              <a:t>Nonlinear dynamics is under intense studying</a:t>
            </a:r>
          </a:p>
          <a:p>
            <a:r>
              <a:rPr lang="en-US" sz="3200" dirty="0" smtClean="0"/>
              <a:t>You are very welcome to propose additional experiments!</a:t>
            </a:r>
            <a:endParaRPr lang="en-US" sz="3200" dirty="0"/>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23</a:t>
            </a:fld>
            <a:endParaRPr lang="en-US" altLang="en-US"/>
          </a:p>
        </p:txBody>
      </p:sp>
    </p:spTree>
    <p:extLst>
      <p:ext uri="{BB962C8B-B14F-4D97-AF65-F5344CB8AC3E}">
        <p14:creationId xmlns="" xmlns:p14="http://schemas.microsoft.com/office/powerpoint/2010/main" val="31683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err="1">
                <a:latin typeface="Helvetica" panose="020B0604020202020204" pitchFamily="34" charset="0"/>
                <a:ea typeface="Geneva" pitchFamily="121" charset="-128"/>
              </a:rPr>
              <a:t>Intorduction</a:t>
            </a:r>
            <a:endParaRPr lang="en-US" altLang="en-US" dirty="0">
              <a:latin typeface="Helvetica" panose="020B0604020202020204" pitchFamily="34" charset="0"/>
              <a:ea typeface="Geneva" pitchFamily="121" charset="-128"/>
            </a:endParaRP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IOTA will be a unique machine dedicated to accelerator physics research, capable of working with electrons and protons. Currently six experiments are worked out in details, five of which will be operated with both protons and electrons:</a:t>
            </a:r>
          </a:p>
          <a:p>
            <a:pPr lvl="1"/>
            <a:r>
              <a:rPr lang="en-US" altLang="en-US" dirty="0">
                <a:latin typeface="Helvetica" panose="020B0604020202020204" pitchFamily="34" charset="0"/>
                <a:ea typeface="Geneva" pitchFamily="121" charset="-128"/>
              </a:rPr>
              <a:t>One nonlinear magnet (1NL)</a:t>
            </a:r>
          </a:p>
          <a:p>
            <a:pPr lvl="1"/>
            <a:r>
              <a:rPr lang="en-US" altLang="en-US" dirty="0">
                <a:latin typeface="Helvetica" panose="020B0604020202020204" pitchFamily="34" charset="0"/>
                <a:ea typeface="Geneva" pitchFamily="121" charset="-128"/>
              </a:rPr>
              <a:t>String of </a:t>
            </a:r>
            <a:r>
              <a:rPr lang="en-US" altLang="en-US" dirty="0" err="1">
                <a:latin typeface="Helvetica" panose="020B0604020202020204" pitchFamily="34" charset="0"/>
                <a:ea typeface="Geneva" pitchFamily="121" charset="-128"/>
              </a:rPr>
              <a:t>octupoles</a:t>
            </a:r>
            <a:r>
              <a:rPr lang="en-US" altLang="en-US" dirty="0">
                <a:latin typeface="Helvetica" panose="020B0604020202020204" pitchFamily="34" charset="0"/>
                <a:ea typeface="Geneva" pitchFamily="121" charset="-128"/>
              </a:rPr>
              <a:t> with profiled gradients (same lattice as 1NL)</a:t>
            </a:r>
          </a:p>
          <a:p>
            <a:pPr lvl="1"/>
            <a:r>
              <a:rPr lang="en-US" altLang="en-US" dirty="0">
                <a:latin typeface="Helvetica" panose="020B0604020202020204" pitchFamily="34" charset="0"/>
                <a:ea typeface="Geneva" pitchFamily="121" charset="-128"/>
              </a:rPr>
              <a:t>Two nonlinear magnets (2NL)</a:t>
            </a:r>
          </a:p>
          <a:p>
            <a:pPr lvl="1"/>
            <a:r>
              <a:rPr lang="en-US" altLang="en-US" dirty="0">
                <a:latin typeface="Helvetica" panose="020B0604020202020204" pitchFamily="34" charset="0"/>
                <a:ea typeface="Geneva" pitchFamily="121" charset="-128"/>
              </a:rPr>
              <a:t>Electron lens (EL)</a:t>
            </a:r>
          </a:p>
          <a:p>
            <a:pPr lvl="1"/>
            <a:r>
              <a:rPr lang="en-US" altLang="en-US" dirty="0">
                <a:latin typeface="Helvetica" panose="020B0604020202020204" pitchFamily="34" charset="0"/>
                <a:ea typeface="Geneva" pitchFamily="121" charset="-128"/>
              </a:rPr>
              <a:t>McMillan lens (MM)</a:t>
            </a:r>
          </a:p>
          <a:p>
            <a:pPr lvl="1"/>
            <a:r>
              <a:rPr lang="en-US" altLang="en-US" dirty="0">
                <a:latin typeface="Helvetica" panose="020B0604020202020204" pitchFamily="34" charset="0"/>
                <a:ea typeface="Geneva" pitchFamily="121" charset="-128"/>
              </a:rPr>
              <a:t>Optical stochastic cooling (OSC, with electrons only)</a:t>
            </a:r>
          </a:p>
        </p:txBody>
      </p:sp>
      <p:sp>
        <p:nvSpPr>
          <p:cNvPr id="24579"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6/5/2017</a:t>
            </a:fld>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a:defRPr/>
            </a:pPr>
            <a:r>
              <a:rPr lang="en-US" altLang="en-US" sz="1200" dirty="0" err="1">
                <a:latin typeface="Helvetica" panose="020B0604020202020204" pitchFamily="34" charset="0"/>
              </a:rPr>
              <a:t>Aleksandr</a:t>
            </a:r>
            <a:r>
              <a:rPr lang="en-US" altLang="en-US" sz="1200" dirty="0">
                <a:latin typeface="Helvetica" panose="020B0604020202020204" pitchFamily="34" charset="0"/>
              </a:rPr>
              <a:t> Romanov |</a:t>
            </a:r>
            <a:r>
              <a:rPr lang="en-US" sz="1200" dirty="0"/>
              <a:t> </a:t>
            </a:r>
            <a:r>
              <a:rPr lang="en-US" altLang="en-US" sz="1200" dirty="0">
                <a:latin typeface="Helvetica" panose="020B0604020202020204" pitchFamily="34" charset="0"/>
              </a:rPr>
              <a:t>IOTA Optics Update: Flexibility for Experiments</a:t>
            </a:r>
            <a:endParaRPr lang="en-US" sz="1200" b="1" dirty="0"/>
          </a:p>
        </p:txBody>
      </p:sp>
      <p:sp>
        <p:nvSpPr>
          <p:cNvPr id="2458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IOTA layout</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1026" name="Picture 2" descr="H:\Dropbox\Al6ka\work FNAL\IOTA\latticeDesign\iota_v83\6dsim\IOTA_sketch.png"/>
          <p:cNvPicPr>
            <a:picLocks noChangeAspect="1" noChangeArrowheads="1"/>
          </p:cNvPicPr>
          <p:nvPr/>
        </p:nvPicPr>
        <p:blipFill>
          <a:blip r:embed="rId2"/>
          <a:srcRect/>
          <a:stretch>
            <a:fillRect/>
          </a:stretch>
        </p:blipFill>
        <p:spPr bwMode="auto">
          <a:xfrm>
            <a:off x="446314" y="1097496"/>
            <a:ext cx="8244914" cy="4686674"/>
          </a:xfrm>
          <a:prstGeom prst="rect">
            <a:avLst/>
          </a:prstGeom>
          <a:noFill/>
        </p:spPr>
      </p:pic>
    </p:spTree>
    <p:extLst>
      <p:ext uri="{BB962C8B-B14F-4D97-AF65-F5344CB8AC3E}">
        <p14:creationId xmlns="" xmlns:p14="http://schemas.microsoft.com/office/powerpoint/2010/main" val="307291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IOTA naming convention</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9" name="Content Placeholder 8"/>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1055064"/>
            <a:ext cx="8672513" cy="4963772"/>
          </a:xfrm>
        </p:spPr>
      </p:pic>
    </p:spTree>
    <p:extLst>
      <p:ext uri="{BB962C8B-B14F-4D97-AF65-F5344CB8AC3E}">
        <p14:creationId xmlns="" xmlns:p14="http://schemas.microsoft.com/office/powerpoint/2010/main" val="3929484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260204905"/>
              </p:ext>
            </p:extLst>
          </p:nvPr>
        </p:nvGraphicFramePr>
        <p:xfrm>
          <a:off x="228600" y="1318561"/>
          <a:ext cx="8672514" cy="4572000"/>
        </p:xfrm>
        <a:graphic>
          <a:graphicData uri="http://schemas.openxmlformats.org/drawingml/2006/table">
            <a:tbl>
              <a:tblPr firstRow="1" bandRow="1">
                <a:tableStyleId>{D7AC3CCA-C797-4891-BE02-D94E43425B78}</a:tableStyleId>
              </a:tblPr>
              <a:tblGrid>
                <a:gridCol w="5295378">
                  <a:extLst>
                    <a:ext uri="{9D8B030D-6E8A-4147-A177-3AD203B41FA5}">
                      <a16:colId xmlns="" xmlns:a16="http://schemas.microsoft.com/office/drawing/2014/main" val="20000"/>
                    </a:ext>
                  </a:extLst>
                </a:gridCol>
                <a:gridCol w="3377136">
                  <a:extLst>
                    <a:ext uri="{9D8B030D-6E8A-4147-A177-3AD203B41FA5}">
                      <a16:colId xmlns="" xmlns:a16="http://schemas.microsoft.com/office/drawing/2014/main" val="20001"/>
                    </a:ext>
                  </a:extLst>
                </a:gridCol>
              </a:tblGrid>
              <a:tr h="370840">
                <a:tc>
                  <a:txBody>
                    <a:bodyPr/>
                    <a:lstStyle/>
                    <a:p>
                      <a:r>
                        <a:rPr lang="en-US" sz="2400" b="0" smtClean="0"/>
                        <a:t>Momentum </a:t>
                      </a:r>
                      <a:endParaRPr lang="en-US" sz="2400" b="0" dirty="0"/>
                    </a:p>
                  </a:txBody>
                  <a:tcPr/>
                </a:tc>
                <a:tc>
                  <a:txBody>
                    <a:bodyPr/>
                    <a:lstStyle/>
                    <a:p>
                      <a:r>
                        <a:rPr lang="en-US" sz="2400" b="0" dirty="0"/>
                        <a:t>&lt; 200 MeV</a:t>
                      </a:r>
                    </a:p>
                  </a:txBody>
                  <a:tcPr/>
                </a:tc>
                <a:extLst>
                  <a:ext uri="{0D108BD9-81ED-4DB2-BD59-A6C34878D82A}">
                    <a16:rowId xmlns="" xmlns:a16="http://schemas.microsoft.com/office/drawing/2014/main" val="10000"/>
                  </a:ext>
                </a:extLst>
              </a:tr>
              <a:tr h="370840">
                <a:tc>
                  <a:txBody>
                    <a:bodyPr/>
                    <a:lstStyle/>
                    <a:p>
                      <a:r>
                        <a:rPr lang="en-US" sz="2400" b="0" dirty="0"/>
                        <a:t>Perimeter</a:t>
                      </a:r>
                    </a:p>
                  </a:txBody>
                  <a:tcPr/>
                </a:tc>
                <a:tc>
                  <a:txBody>
                    <a:bodyPr/>
                    <a:lstStyle/>
                    <a:p>
                      <a:r>
                        <a:rPr lang="en-US" sz="2400" b="0" dirty="0"/>
                        <a:t>40 m</a:t>
                      </a:r>
                    </a:p>
                  </a:txBody>
                  <a:tcPr/>
                </a:tc>
                <a:extLst>
                  <a:ext uri="{0D108BD9-81ED-4DB2-BD59-A6C34878D82A}">
                    <a16:rowId xmlns="" xmlns:a16="http://schemas.microsoft.com/office/drawing/2014/main" val="10001"/>
                  </a:ext>
                </a:extLst>
              </a:tr>
              <a:tr h="370840">
                <a:tc>
                  <a:txBody>
                    <a:bodyPr/>
                    <a:lstStyle/>
                    <a:p>
                      <a:r>
                        <a:rPr lang="en-US" sz="2400" b="0" dirty="0"/>
                        <a:t>RF voltage</a:t>
                      </a:r>
                    </a:p>
                  </a:txBody>
                  <a:tcPr/>
                </a:tc>
                <a:tc>
                  <a:txBody>
                    <a:bodyPr/>
                    <a:lstStyle/>
                    <a:p>
                      <a:r>
                        <a:rPr lang="en-US" sz="2400" b="0" dirty="0"/>
                        <a:t>&lt;1 kV</a:t>
                      </a:r>
                    </a:p>
                  </a:txBody>
                  <a:tcPr/>
                </a:tc>
                <a:extLst>
                  <a:ext uri="{0D108BD9-81ED-4DB2-BD59-A6C34878D82A}">
                    <a16:rowId xmlns="" xmlns:a16="http://schemas.microsoft.com/office/drawing/2014/main" val="10002"/>
                  </a:ext>
                </a:extLst>
              </a:tr>
              <a:tr h="370840">
                <a:tc>
                  <a:txBody>
                    <a:bodyPr/>
                    <a:lstStyle/>
                    <a:p>
                      <a:r>
                        <a:rPr lang="en-US" sz="2400" b="0" dirty="0"/>
                        <a:t>RF frequency</a:t>
                      </a:r>
                    </a:p>
                  </a:txBody>
                  <a:tcPr/>
                </a:tc>
                <a:tc>
                  <a:txBody>
                    <a:bodyPr/>
                    <a:lstStyle/>
                    <a:p>
                      <a:r>
                        <a:rPr lang="en-US" sz="2400" b="0" dirty="0"/>
                        <a:t>30 MHz &amp; 7.5 MHz</a:t>
                      </a:r>
                    </a:p>
                  </a:txBody>
                  <a:tcPr/>
                </a:tc>
                <a:extLst>
                  <a:ext uri="{0D108BD9-81ED-4DB2-BD59-A6C34878D82A}">
                    <a16:rowId xmlns="" xmlns:a16="http://schemas.microsoft.com/office/drawing/2014/main" val="10003"/>
                  </a:ext>
                </a:extLst>
              </a:tr>
              <a:tr h="370840">
                <a:tc>
                  <a:txBody>
                    <a:bodyPr/>
                    <a:lstStyle/>
                    <a:p>
                      <a:r>
                        <a:rPr lang="en-US" sz="2400" b="0" dirty="0"/>
                        <a:t>3 Experimental gaps</a:t>
                      </a:r>
                      <a:r>
                        <a:rPr lang="en-US" sz="2400" b="0" baseline="0" dirty="0"/>
                        <a:t> </a:t>
                      </a:r>
                      <a:endParaRPr lang="en-US" sz="2400" b="0" dirty="0"/>
                    </a:p>
                  </a:txBody>
                  <a:tcPr/>
                </a:tc>
                <a:tc>
                  <a:txBody>
                    <a:bodyPr/>
                    <a:lstStyle/>
                    <a:p>
                      <a:r>
                        <a:rPr lang="en-US" sz="2400" b="0" dirty="0"/>
                        <a:t>2x180 cm, 1x150 cm</a:t>
                      </a:r>
                    </a:p>
                  </a:txBody>
                  <a:tcPr/>
                </a:tc>
                <a:extLst>
                  <a:ext uri="{0D108BD9-81ED-4DB2-BD59-A6C34878D82A}">
                    <a16:rowId xmlns="" xmlns:a16="http://schemas.microsoft.com/office/drawing/2014/main" val="10004"/>
                  </a:ext>
                </a:extLst>
              </a:tr>
              <a:tr h="370840">
                <a:tc>
                  <a:txBody>
                    <a:bodyPr/>
                    <a:lstStyle/>
                    <a:p>
                      <a:r>
                        <a:rPr lang="en-US" sz="2400" b="0" dirty="0"/>
                        <a:t>Main vacuum</a:t>
                      </a:r>
                      <a:r>
                        <a:rPr lang="en-US" sz="2400" b="0" baseline="0" dirty="0"/>
                        <a:t> chamber aperture (R)</a:t>
                      </a:r>
                      <a:endParaRPr lang="en-US" sz="2400" b="0" dirty="0"/>
                    </a:p>
                  </a:txBody>
                  <a:tcPr/>
                </a:tc>
                <a:tc>
                  <a:txBody>
                    <a:bodyPr/>
                    <a:lstStyle/>
                    <a:p>
                      <a:r>
                        <a:rPr lang="en-US" sz="2400" b="0" dirty="0"/>
                        <a:t>25 mm</a:t>
                      </a:r>
                    </a:p>
                  </a:txBody>
                  <a:tcPr/>
                </a:tc>
                <a:extLst>
                  <a:ext uri="{0D108BD9-81ED-4DB2-BD59-A6C34878D82A}">
                    <a16:rowId xmlns="" xmlns:a16="http://schemas.microsoft.com/office/drawing/2014/main" val="10005"/>
                  </a:ext>
                </a:extLst>
              </a:tr>
              <a:tr h="370840">
                <a:tc>
                  <a:txBody>
                    <a:bodyPr/>
                    <a:lstStyle/>
                    <a:p>
                      <a:r>
                        <a:rPr lang="en-US" sz="2400" b="0" dirty="0" err="1"/>
                        <a:t>Lambertson</a:t>
                      </a:r>
                      <a:r>
                        <a:rPr lang="en-US" sz="2400" b="0" baseline="0" dirty="0"/>
                        <a:t> and kickers aperture (R)</a:t>
                      </a:r>
                      <a:endParaRPr lang="en-US" sz="2400" b="0" dirty="0"/>
                    </a:p>
                  </a:txBody>
                  <a:tcPr/>
                </a:tc>
                <a:tc>
                  <a:txBody>
                    <a:bodyPr/>
                    <a:lstStyle/>
                    <a:p>
                      <a:r>
                        <a:rPr lang="en-US" sz="2400" b="0" dirty="0"/>
                        <a:t>20 mm</a:t>
                      </a:r>
                    </a:p>
                  </a:txBody>
                  <a:tcPr/>
                </a:tc>
                <a:extLst>
                  <a:ext uri="{0D108BD9-81ED-4DB2-BD59-A6C34878D82A}">
                    <a16:rowId xmlns="" xmlns:a16="http://schemas.microsoft.com/office/drawing/2014/main" val="10006"/>
                  </a:ext>
                </a:extLst>
              </a:tr>
              <a:tr h="370840">
                <a:tc>
                  <a:txBody>
                    <a:bodyPr/>
                    <a:lstStyle/>
                    <a:p>
                      <a:r>
                        <a:rPr lang="en-US" sz="2400" b="0" dirty="0"/>
                        <a:t>Electrons</a:t>
                      </a:r>
                    </a:p>
                  </a:txBody>
                  <a:tcPr/>
                </a:tc>
                <a:tc>
                  <a:txBody>
                    <a:bodyPr/>
                    <a:lstStyle/>
                    <a:p>
                      <a:r>
                        <a:rPr lang="en-US" sz="2400" b="0" i="0" u="none" strike="noStrike" kern="1200" dirty="0">
                          <a:solidFill>
                            <a:schemeClr val="dk1"/>
                          </a:solidFill>
                          <a:latin typeface="+mn-lt"/>
                          <a:ea typeface="+mn-ea"/>
                          <a:cs typeface="+mn-cs"/>
                        </a:rPr>
                        <a:t>10</a:t>
                      </a:r>
                      <a:r>
                        <a:rPr lang="en-US" sz="2400" b="1" i="0" u="none" strike="noStrike" kern="1200" baseline="30000" dirty="0">
                          <a:solidFill>
                            <a:schemeClr val="dk1"/>
                          </a:solidFill>
                          <a:latin typeface="+mn-lt"/>
                          <a:ea typeface="+mn-ea"/>
                          <a:cs typeface="+mn-cs"/>
                        </a:rPr>
                        <a:t>9 </a:t>
                      </a:r>
                      <a:r>
                        <a:rPr lang="en-US" sz="2400" b="0" baseline="0" dirty="0"/>
                        <a:t>e, 5 mA</a:t>
                      </a:r>
                      <a:endParaRPr lang="en-US" sz="2400" b="0" dirty="0"/>
                    </a:p>
                  </a:txBody>
                  <a:tcPr/>
                </a:tc>
                <a:extLst>
                  <a:ext uri="{0D108BD9-81ED-4DB2-BD59-A6C34878D82A}">
                    <a16:rowId xmlns="" xmlns:a16="http://schemas.microsoft.com/office/drawing/2014/main" val="10007"/>
                  </a:ext>
                </a:extLst>
              </a:tr>
              <a:tr h="370840">
                <a:tc>
                  <a:txBody>
                    <a:bodyPr/>
                    <a:lstStyle/>
                    <a:p>
                      <a:r>
                        <a:rPr lang="en-US" sz="2400" b="0" dirty="0"/>
                        <a:t>Protons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latin typeface="+mn-lt"/>
                          <a:ea typeface="+mn-ea"/>
                          <a:cs typeface="+mn-cs"/>
                        </a:rPr>
                        <a:t>10</a:t>
                      </a:r>
                      <a:r>
                        <a:rPr lang="en-US" sz="2400" b="1" i="0" u="none" strike="noStrike" kern="1200" baseline="30000" dirty="0">
                          <a:solidFill>
                            <a:schemeClr val="dk1"/>
                          </a:solidFill>
                          <a:latin typeface="+mn-lt"/>
                          <a:ea typeface="+mn-ea"/>
                          <a:cs typeface="+mn-cs"/>
                        </a:rPr>
                        <a:t>11 </a:t>
                      </a:r>
                      <a:r>
                        <a:rPr lang="en-US" sz="2400" b="0" i="0" u="none" strike="noStrike" kern="1200" baseline="0" dirty="0">
                          <a:solidFill>
                            <a:schemeClr val="dk1"/>
                          </a:solidFill>
                          <a:latin typeface="+mn-lt"/>
                          <a:ea typeface="+mn-ea"/>
                          <a:cs typeface="+mn-cs"/>
                        </a:rPr>
                        <a:t>p</a:t>
                      </a:r>
                      <a:r>
                        <a:rPr lang="en-US" sz="2400" b="0" baseline="0" dirty="0"/>
                        <a:t>, 35 mA</a:t>
                      </a:r>
                      <a:endParaRPr lang="en-US" sz="2400" b="0" dirty="0"/>
                    </a:p>
                  </a:txBody>
                  <a:tcPr/>
                </a:tc>
                <a:extLst>
                  <a:ext uri="{0D108BD9-81ED-4DB2-BD59-A6C34878D82A}">
                    <a16:rowId xmlns="" xmlns:a16="http://schemas.microsoft.com/office/drawing/2014/main" val="10008"/>
                  </a:ext>
                </a:extLst>
              </a:tr>
              <a:tr h="370840">
                <a:tc>
                  <a:txBody>
                    <a:bodyPr/>
                    <a:lstStyle/>
                    <a:p>
                      <a:r>
                        <a:rPr lang="en-US" sz="2400" b="0" dirty="0"/>
                        <a:t>Vacuum</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t>6x</a:t>
                      </a:r>
                      <a:r>
                        <a:rPr lang="en-US" sz="2400" b="0" i="0" u="none" strike="noStrike" kern="1200" dirty="0">
                          <a:solidFill>
                            <a:schemeClr val="dk1"/>
                          </a:solidFill>
                          <a:latin typeface="+mn-lt"/>
                          <a:ea typeface="+mn-ea"/>
                          <a:cs typeface="+mn-cs"/>
                        </a:rPr>
                        <a:t>10</a:t>
                      </a:r>
                      <a:r>
                        <a:rPr lang="en-US" sz="2400" b="1" i="0" u="none" strike="noStrike" kern="1200" baseline="30000" dirty="0">
                          <a:solidFill>
                            <a:schemeClr val="dk1"/>
                          </a:solidFill>
                          <a:latin typeface="+mn-lt"/>
                          <a:ea typeface="+mn-ea"/>
                          <a:cs typeface="+mn-cs"/>
                        </a:rPr>
                        <a:t>-10</a:t>
                      </a:r>
                      <a:r>
                        <a:rPr lang="en-US" sz="2400" b="0" baseline="0" dirty="0"/>
                        <a:t> </a:t>
                      </a:r>
                      <a:r>
                        <a:rPr lang="en-US" sz="2400" b="0" baseline="0" dirty="0" err="1"/>
                        <a:t>torr</a:t>
                      </a:r>
                      <a:endParaRPr lang="en-US" sz="2400" b="0" dirty="0"/>
                    </a:p>
                  </a:txBody>
                  <a:tcPr/>
                </a:tc>
                <a:extLst>
                  <a:ext uri="{0D108BD9-81ED-4DB2-BD59-A6C34878D82A}">
                    <a16:rowId xmlns="" xmlns:a16="http://schemas.microsoft.com/office/drawing/2014/main" val="10009"/>
                  </a:ext>
                </a:extLst>
              </a:tr>
            </a:tbl>
          </a:graphicData>
        </a:graphic>
      </p:graphicFrame>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spTree>
    <p:extLst>
      <p:ext uri="{BB962C8B-B14F-4D97-AF65-F5344CB8AC3E}">
        <p14:creationId xmlns="" xmlns:p14="http://schemas.microsoft.com/office/powerpoint/2010/main" val="250681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components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722455739"/>
              </p:ext>
            </p:extLst>
          </p:nvPr>
        </p:nvGraphicFramePr>
        <p:xfrm>
          <a:off x="228600" y="1042988"/>
          <a:ext cx="8454081" cy="5191760"/>
        </p:xfrm>
        <a:graphic>
          <a:graphicData uri="http://schemas.openxmlformats.org/drawingml/2006/table">
            <a:tbl>
              <a:tblPr firstRow="1" bandRow="1">
                <a:tableStyleId>{D7AC3CCA-C797-4891-BE02-D94E43425B78}</a:tableStyleId>
              </a:tblPr>
              <a:tblGrid>
                <a:gridCol w="1166684">
                  <a:extLst>
                    <a:ext uri="{9D8B030D-6E8A-4147-A177-3AD203B41FA5}">
                      <a16:colId xmlns="" xmlns:a16="http://schemas.microsoft.com/office/drawing/2014/main" val="20000"/>
                    </a:ext>
                  </a:extLst>
                </a:gridCol>
                <a:gridCol w="1166684">
                  <a:extLst>
                    <a:ext uri="{9D8B030D-6E8A-4147-A177-3AD203B41FA5}">
                      <a16:colId xmlns="" xmlns:a16="http://schemas.microsoft.com/office/drawing/2014/main" val="20001"/>
                    </a:ext>
                  </a:extLst>
                </a:gridCol>
                <a:gridCol w="2347783">
                  <a:extLst>
                    <a:ext uri="{9D8B030D-6E8A-4147-A177-3AD203B41FA5}">
                      <a16:colId xmlns="" xmlns:a16="http://schemas.microsoft.com/office/drawing/2014/main" val="20002"/>
                    </a:ext>
                  </a:extLst>
                </a:gridCol>
                <a:gridCol w="3772930">
                  <a:extLst>
                    <a:ext uri="{9D8B030D-6E8A-4147-A177-3AD203B41FA5}">
                      <a16:colId xmlns="" xmlns:a16="http://schemas.microsoft.com/office/drawing/2014/main" val="20003"/>
                    </a:ext>
                  </a:extLst>
                </a:gridCol>
              </a:tblGrid>
              <a:tr h="370840">
                <a:tc gridSpan="2">
                  <a:txBody>
                    <a:bodyPr/>
                    <a:lstStyle/>
                    <a:p>
                      <a:r>
                        <a:rPr lang="en-US" b="0" dirty="0" err="1"/>
                        <a:t>Lambertson</a:t>
                      </a:r>
                      <a:r>
                        <a:rPr lang="en-US" b="0" dirty="0"/>
                        <a:t> magnet</a:t>
                      </a:r>
                    </a:p>
                  </a:txBody>
                  <a:tcPr/>
                </a:tc>
                <a:tc hMerge="1">
                  <a:txBody>
                    <a:bodyPr/>
                    <a:lstStyle/>
                    <a:p>
                      <a:endParaRPr lang="en-US"/>
                    </a:p>
                  </a:txBody>
                  <a:tcPr/>
                </a:tc>
                <a:tc>
                  <a:txBody>
                    <a:bodyPr/>
                    <a:lstStyle/>
                    <a:p>
                      <a:r>
                        <a:rPr lang="en-US" b="0" dirty="0"/>
                        <a:t>1</a:t>
                      </a:r>
                    </a:p>
                  </a:txBody>
                  <a:tcPr/>
                </a:tc>
                <a:tc>
                  <a:txBody>
                    <a:bodyPr/>
                    <a:lstStyle/>
                    <a:p>
                      <a:r>
                        <a:rPr lang="en-US" sz="1600" b="0" dirty="0"/>
                        <a:t>Horizontal,</a:t>
                      </a:r>
                      <a:r>
                        <a:rPr lang="en-US" sz="1600" b="0" baseline="0" dirty="0"/>
                        <a:t> i</a:t>
                      </a:r>
                      <a:r>
                        <a:rPr lang="en-US" sz="1600" b="0" dirty="0"/>
                        <a:t>njection in vertical plane</a:t>
                      </a:r>
                    </a:p>
                  </a:txBody>
                  <a:tcPr/>
                </a:tc>
                <a:extLst>
                  <a:ext uri="{0D108BD9-81ED-4DB2-BD59-A6C34878D82A}">
                    <a16:rowId xmlns="" xmlns:a16="http://schemas.microsoft.com/office/drawing/2014/main" val="10000"/>
                  </a:ext>
                </a:extLst>
              </a:tr>
              <a:tr h="370840">
                <a:tc gridSpan="2">
                  <a:txBody>
                    <a:bodyPr/>
                    <a:lstStyle/>
                    <a:p>
                      <a:r>
                        <a:rPr lang="en-US" b="0" dirty="0"/>
                        <a:t>Kickers</a:t>
                      </a:r>
                    </a:p>
                  </a:txBody>
                  <a:tcPr/>
                </a:tc>
                <a:tc hMerge="1">
                  <a:txBody>
                    <a:bodyPr/>
                    <a:lstStyle/>
                    <a:p>
                      <a:endParaRPr lang="en-US"/>
                    </a:p>
                  </a:txBody>
                  <a:tcPr/>
                </a:tc>
                <a:tc>
                  <a:txBody>
                    <a:bodyPr/>
                    <a:lstStyle/>
                    <a:p>
                      <a:r>
                        <a:rPr lang="en-US" b="0" dirty="0"/>
                        <a:t>1</a:t>
                      </a:r>
                      <a:r>
                        <a:rPr lang="en-US" b="0" baseline="0" dirty="0"/>
                        <a:t> hor. &amp; 1 vert.</a:t>
                      </a:r>
                      <a:endParaRPr lang="en-US" b="0" dirty="0"/>
                    </a:p>
                  </a:txBody>
                  <a:tcPr/>
                </a:tc>
                <a:tc>
                  <a:txBody>
                    <a:bodyPr/>
                    <a:lstStyle/>
                    <a:p>
                      <a:r>
                        <a:rPr lang="en-US" sz="1600" b="0" dirty="0"/>
                        <a:t>Horizontal for studies only</a:t>
                      </a:r>
                    </a:p>
                  </a:txBody>
                  <a:tcPr/>
                </a:tc>
                <a:extLst>
                  <a:ext uri="{0D108BD9-81ED-4DB2-BD59-A6C34878D82A}">
                    <a16:rowId xmlns="" xmlns:a16="http://schemas.microsoft.com/office/drawing/2014/main" val="10001"/>
                  </a:ext>
                </a:extLst>
              </a:tr>
              <a:tr h="370840">
                <a:tc gridSpan="2">
                  <a:txBody>
                    <a:bodyPr/>
                    <a:lstStyle/>
                    <a:p>
                      <a:r>
                        <a:rPr lang="en-US" b="0" dirty="0"/>
                        <a:t>Main dipoles</a:t>
                      </a:r>
                    </a:p>
                  </a:txBody>
                  <a:tcPr/>
                </a:tc>
                <a:tc hMerge="1">
                  <a:txBody>
                    <a:bodyPr/>
                    <a:lstStyle/>
                    <a:p>
                      <a:endParaRPr lang="en-US"/>
                    </a:p>
                  </a:txBody>
                  <a:tcPr/>
                </a:tc>
                <a:tc>
                  <a:txBody>
                    <a:bodyPr/>
                    <a:lstStyle/>
                    <a:p>
                      <a:r>
                        <a:rPr lang="en-US" b="0" dirty="0"/>
                        <a:t>4x60 </a:t>
                      </a:r>
                      <a:r>
                        <a:rPr lang="en-US" b="0" dirty="0" err="1"/>
                        <a:t>deg</a:t>
                      </a:r>
                      <a:r>
                        <a:rPr lang="en-US" b="0" baseline="0" dirty="0"/>
                        <a:t> &amp; 4x30 </a:t>
                      </a:r>
                      <a:r>
                        <a:rPr lang="en-US" b="0" baseline="0" dirty="0" err="1"/>
                        <a:t>deg</a:t>
                      </a:r>
                      <a:endParaRPr lang="en-US" b="0" dirty="0"/>
                    </a:p>
                  </a:txBody>
                  <a:tcPr/>
                </a:tc>
                <a:tc>
                  <a:txBody>
                    <a:bodyPr/>
                    <a:lstStyle/>
                    <a:p>
                      <a:r>
                        <a:rPr lang="en-US" sz="1600" b="0" dirty="0"/>
                        <a:t>Powered in series with </a:t>
                      </a:r>
                      <a:r>
                        <a:rPr lang="en-US" sz="1600" b="0" dirty="0" err="1"/>
                        <a:t>Lambertson</a:t>
                      </a:r>
                      <a:endParaRPr lang="en-US" sz="1600" b="0" dirty="0"/>
                    </a:p>
                  </a:txBody>
                  <a:tcPr/>
                </a:tc>
                <a:extLst>
                  <a:ext uri="{0D108BD9-81ED-4DB2-BD59-A6C34878D82A}">
                    <a16:rowId xmlns="" xmlns:a16="http://schemas.microsoft.com/office/drawing/2014/main" val="10002"/>
                  </a:ext>
                </a:extLst>
              </a:tr>
              <a:tr h="370840">
                <a:tc gridSpan="2">
                  <a:txBody>
                    <a:bodyPr/>
                    <a:lstStyle/>
                    <a:p>
                      <a:r>
                        <a:rPr lang="en-US" b="0" dirty="0"/>
                        <a:t>Quads</a:t>
                      </a:r>
                    </a:p>
                  </a:txBody>
                  <a:tcPr/>
                </a:tc>
                <a:tc hMerge="1">
                  <a:txBody>
                    <a:bodyPr/>
                    <a:lstStyle/>
                    <a:p>
                      <a:endParaRPr lang="en-US"/>
                    </a:p>
                  </a:txBody>
                  <a:tcPr/>
                </a:tc>
                <a:tc>
                  <a:txBody>
                    <a:bodyPr/>
                    <a:lstStyle/>
                    <a:p>
                      <a:r>
                        <a:rPr lang="en-US" b="0" dirty="0"/>
                        <a:t>39</a:t>
                      </a:r>
                    </a:p>
                  </a:txBody>
                  <a:tcPr/>
                </a:tc>
                <a:tc>
                  <a:txBody>
                    <a:bodyPr/>
                    <a:lstStyle/>
                    <a:p>
                      <a:r>
                        <a:rPr lang="en-US" sz="1600" b="0" dirty="0"/>
                        <a:t>Powered in pairs with</a:t>
                      </a:r>
                      <a:r>
                        <a:rPr lang="en-US" sz="1600" b="0" baseline="0" dirty="0"/>
                        <a:t> individual shunts</a:t>
                      </a:r>
                      <a:endParaRPr lang="en-US" sz="1600" b="0" dirty="0"/>
                    </a:p>
                  </a:txBody>
                  <a:tcPr/>
                </a:tc>
                <a:extLst>
                  <a:ext uri="{0D108BD9-81ED-4DB2-BD59-A6C34878D82A}">
                    <a16:rowId xmlns="" xmlns:a16="http://schemas.microsoft.com/office/drawing/2014/main" val="10003"/>
                  </a:ext>
                </a:extLst>
              </a:tr>
              <a:tr h="370840">
                <a:tc rowSpan="4">
                  <a:txBody>
                    <a:bodyPr/>
                    <a:lstStyle/>
                    <a:p>
                      <a:pPr algn="ctr"/>
                      <a:r>
                        <a:rPr lang="en-US" b="0" dirty="0"/>
                        <a:t>Trims</a:t>
                      </a:r>
                    </a:p>
                  </a:txBody>
                  <a:tcPr anchor="ctr"/>
                </a:tc>
                <a:tc>
                  <a:txBody>
                    <a:bodyPr/>
                    <a:lstStyle/>
                    <a:p>
                      <a:r>
                        <a:rPr lang="en-US" b="0" dirty="0"/>
                        <a:t>Hor.</a:t>
                      </a:r>
                    </a:p>
                  </a:txBody>
                  <a:tcPr/>
                </a:tc>
                <a:tc>
                  <a:txBody>
                    <a:bodyPr/>
                    <a:lstStyle/>
                    <a:p>
                      <a:r>
                        <a:rPr lang="en-US" b="0" dirty="0"/>
                        <a:t>8</a:t>
                      </a:r>
                    </a:p>
                  </a:txBody>
                  <a:tcPr/>
                </a:tc>
                <a:tc>
                  <a:txBody>
                    <a:bodyPr/>
                    <a:lstStyle/>
                    <a:p>
                      <a:r>
                        <a:rPr lang="en-US" b="0" dirty="0"/>
                        <a:t>In main dipoles</a:t>
                      </a:r>
                    </a:p>
                  </a:txBody>
                  <a:tcPr/>
                </a:tc>
                <a:extLst>
                  <a:ext uri="{0D108BD9-81ED-4DB2-BD59-A6C34878D82A}">
                    <a16:rowId xmlns="" xmlns:a16="http://schemas.microsoft.com/office/drawing/2014/main" val="10004"/>
                  </a:ext>
                </a:extLst>
              </a:tr>
              <a:tr h="370840">
                <a:tc vMerge="1">
                  <a:txBody>
                    <a:bodyPr/>
                    <a:lstStyle/>
                    <a:p>
                      <a:endParaRPr lang="en-US"/>
                    </a:p>
                  </a:txBody>
                  <a:tcPr/>
                </a:tc>
                <a:tc>
                  <a:txBody>
                    <a:bodyPr/>
                    <a:lstStyle/>
                    <a:p>
                      <a:r>
                        <a:rPr lang="en-US" b="0" dirty="0"/>
                        <a:t>Vert.</a:t>
                      </a:r>
                    </a:p>
                  </a:txBody>
                  <a:tcPr/>
                </a:tc>
                <a:tc>
                  <a:txBody>
                    <a:bodyPr/>
                    <a:lstStyle/>
                    <a:p>
                      <a:r>
                        <a:rPr lang="en-US" b="0" dirty="0"/>
                        <a:t>2</a:t>
                      </a:r>
                    </a:p>
                  </a:txBody>
                  <a:tcPr/>
                </a:tc>
                <a:tc>
                  <a:txBody>
                    <a:bodyPr/>
                    <a:lstStyle/>
                    <a:p>
                      <a:pPr algn="l"/>
                      <a:r>
                        <a:rPr lang="en-US" b="0" dirty="0"/>
                        <a:t>For injection bump</a:t>
                      </a:r>
                    </a:p>
                  </a:txBody>
                  <a:tcPr anchor="ctr"/>
                </a:tc>
                <a:extLst>
                  <a:ext uri="{0D108BD9-81ED-4DB2-BD59-A6C34878D82A}">
                    <a16:rowId xmlns="" xmlns:a16="http://schemas.microsoft.com/office/drawing/2014/main" val="10005"/>
                  </a:ext>
                </a:extLst>
              </a:tr>
              <a:tr h="370840">
                <a:tc vMerge="1">
                  <a:txBody>
                    <a:bodyPr/>
                    <a:lstStyle/>
                    <a:p>
                      <a:endParaRPr lang="en-US" b="0" dirty="0"/>
                    </a:p>
                  </a:txBody>
                  <a:tcPr/>
                </a:tc>
                <a:tc>
                  <a:txBody>
                    <a:bodyPr/>
                    <a:lstStyle/>
                    <a:p>
                      <a:r>
                        <a:rPr lang="en-US" b="0" dirty="0"/>
                        <a:t>Hor.</a:t>
                      </a:r>
                    </a:p>
                  </a:txBody>
                  <a:tcPr/>
                </a:tc>
                <a:tc>
                  <a:txBody>
                    <a:bodyPr/>
                    <a:lstStyle/>
                    <a:p>
                      <a:r>
                        <a:rPr lang="en-US" b="0" dirty="0"/>
                        <a:t>20</a:t>
                      </a:r>
                    </a:p>
                  </a:txBody>
                  <a:tcPr/>
                </a:tc>
                <a:tc rowSpan="3">
                  <a:txBody>
                    <a:bodyPr/>
                    <a:lstStyle/>
                    <a:p>
                      <a:pPr algn="ctr"/>
                      <a:r>
                        <a:rPr lang="en-US" b="0" dirty="0"/>
                        <a:t>Combined correctors</a:t>
                      </a:r>
                    </a:p>
                  </a:txBody>
                  <a:tcPr anchor="ctr"/>
                </a:tc>
                <a:extLst>
                  <a:ext uri="{0D108BD9-81ED-4DB2-BD59-A6C34878D82A}">
                    <a16:rowId xmlns="" xmlns:a16="http://schemas.microsoft.com/office/drawing/2014/main" val="10006"/>
                  </a:ext>
                </a:extLst>
              </a:tr>
              <a:tr h="370840">
                <a:tc vMerge="1">
                  <a:txBody>
                    <a:bodyPr/>
                    <a:lstStyle/>
                    <a:p>
                      <a:endParaRPr lang="en-US" b="0" dirty="0"/>
                    </a:p>
                  </a:txBody>
                  <a:tcPr/>
                </a:tc>
                <a:tc>
                  <a:txBody>
                    <a:bodyPr/>
                    <a:lstStyle/>
                    <a:p>
                      <a:r>
                        <a:rPr lang="en-US" b="0" dirty="0"/>
                        <a:t>Vert.</a:t>
                      </a:r>
                    </a:p>
                  </a:txBody>
                  <a:tcPr/>
                </a:tc>
                <a:tc>
                  <a:txBody>
                    <a:bodyPr/>
                    <a:lstStyle/>
                    <a:p>
                      <a:r>
                        <a:rPr lang="en-US" b="0" dirty="0"/>
                        <a:t>20 </a:t>
                      </a:r>
                    </a:p>
                  </a:txBody>
                  <a:tcPr/>
                </a:tc>
                <a:tc vMerge="1">
                  <a:txBody>
                    <a:bodyPr/>
                    <a:lstStyle/>
                    <a:p>
                      <a:endParaRPr lang="en-US" b="0" dirty="0"/>
                    </a:p>
                  </a:txBody>
                  <a:tcPr/>
                </a:tc>
                <a:extLst>
                  <a:ext uri="{0D108BD9-81ED-4DB2-BD59-A6C34878D82A}">
                    <a16:rowId xmlns="" xmlns:a16="http://schemas.microsoft.com/office/drawing/2014/main" val="10007"/>
                  </a:ext>
                </a:extLst>
              </a:tr>
              <a:tr h="370840">
                <a:tc gridSpan="2">
                  <a:txBody>
                    <a:bodyPr/>
                    <a:lstStyle/>
                    <a:p>
                      <a:r>
                        <a:rPr lang="en-US" b="0" dirty="0"/>
                        <a:t>Skew-quads</a:t>
                      </a:r>
                    </a:p>
                  </a:txBody>
                  <a:tcPr/>
                </a:tc>
                <a:tc hMerge="1">
                  <a:txBody>
                    <a:bodyPr/>
                    <a:lstStyle/>
                    <a:p>
                      <a:endParaRPr lang="en-US"/>
                    </a:p>
                  </a:txBody>
                  <a:tcPr/>
                </a:tc>
                <a:tc>
                  <a:txBody>
                    <a:bodyPr/>
                    <a:lstStyle/>
                    <a:p>
                      <a:r>
                        <a:rPr lang="en-US" b="0" dirty="0"/>
                        <a:t>20</a:t>
                      </a:r>
                    </a:p>
                  </a:txBody>
                  <a:tcPr/>
                </a:tc>
                <a:tc vMerge="1">
                  <a:txBody>
                    <a:bodyPr/>
                    <a:lstStyle/>
                    <a:p>
                      <a:endParaRPr lang="en-US" b="0" dirty="0"/>
                    </a:p>
                  </a:txBody>
                  <a:tcPr/>
                </a:tc>
                <a:extLst>
                  <a:ext uri="{0D108BD9-81ED-4DB2-BD59-A6C34878D82A}">
                    <a16:rowId xmlns="" xmlns:a16="http://schemas.microsoft.com/office/drawing/2014/main" val="10008"/>
                  </a:ext>
                </a:extLst>
              </a:tr>
              <a:tr h="370840">
                <a:tc gridSpan="2">
                  <a:txBody>
                    <a:bodyPr/>
                    <a:lstStyle/>
                    <a:p>
                      <a:r>
                        <a:rPr lang="en-US" b="0" dirty="0"/>
                        <a:t>Pickups</a:t>
                      </a:r>
                    </a:p>
                  </a:txBody>
                  <a:tcPr/>
                </a:tc>
                <a:tc hMerge="1">
                  <a:txBody>
                    <a:bodyPr/>
                    <a:lstStyle/>
                    <a:p>
                      <a:endParaRPr lang="en-US"/>
                    </a:p>
                  </a:txBody>
                  <a:tcPr/>
                </a:tc>
                <a:tc>
                  <a:txBody>
                    <a:bodyPr/>
                    <a:lstStyle/>
                    <a:p>
                      <a:r>
                        <a:rPr lang="en-US" b="0" dirty="0"/>
                        <a:t>21</a:t>
                      </a:r>
                    </a:p>
                  </a:txBody>
                  <a:tcPr/>
                </a:tc>
                <a:tc>
                  <a:txBody>
                    <a:bodyPr/>
                    <a:lstStyle/>
                    <a:p>
                      <a:r>
                        <a:rPr lang="en-US" b="0" dirty="0"/>
                        <a:t>Turn-by</a:t>
                      </a:r>
                      <a:r>
                        <a:rPr lang="en-US" b="0" baseline="0" dirty="0"/>
                        <a:t> turn position</a:t>
                      </a:r>
                      <a:endParaRPr lang="en-US" b="0" dirty="0"/>
                    </a:p>
                  </a:txBody>
                  <a:tcPr/>
                </a:tc>
                <a:extLst>
                  <a:ext uri="{0D108BD9-81ED-4DB2-BD59-A6C34878D82A}">
                    <a16:rowId xmlns="" xmlns:a16="http://schemas.microsoft.com/office/drawing/2014/main" val="10009"/>
                  </a:ext>
                </a:extLst>
              </a:tr>
              <a:tr h="370840">
                <a:tc gridSpan="2">
                  <a:txBody>
                    <a:bodyPr/>
                    <a:lstStyle/>
                    <a:p>
                      <a:r>
                        <a:rPr lang="en-US" b="0" dirty="0"/>
                        <a:t>Sync. light monitors</a:t>
                      </a:r>
                    </a:p>
                  </a:txBody>
                  <a:tcPr/>
                </a:tc>
                <a:tc hMerge="1">
                  <a:txBody>
                    <a:bodyPr/>
                    <a:lstStyle/>
                    <a:p>
                      <a:endParaRPr lang="en-US"/>
                    </a:p>
                  </a:txBody>
                  <a:tcPr/>
                </a:tc>
                <a:tc>
                  <a:txBody>
                    <a:bodyPr/>
                    <a:lstStyle/>
                    <a:p>
                      <a:r>
                        <a:rPr lang="en-US" b="0" dirty="0"/>
                        <a:t>8</a:t>
                      </a:r>
                    </a:p>
                  </a:txBody>
                  <a:tcPr/>
                </a:tc>
                <a:tc>
                  <a:txBody>
                    <a:bodyPr/>
                    <a:lstStyle/>
                    <a:p>
                      <a:r>
                        <a:rPr lang="en-US" b="0" dirty="0"/>
                        <a:t>Shape and position</a:t>
                      </a:r>
                    </a:p>
                  </a:txBody>
                  <a:tcPr/>
                </a:tc>
                <a:extLst>
                  <a:ext uri="{0D108BD9-81ED-4DB2-BD59-A6C34878D82A}">
                    <a16:rowId xmlns="" xmlns:a16="http://schemas.microsoft.com/office/drawing/2014/main" val="10010"/>
                  </a:ext>
                </a:extLst>
              </a:tr>
              <a:tr h="370840">
                <a:tc gridSpan="2">
                  <a:txBody>
                    <a:bodyPr/>
                    <a:lstStyle/>
                    <a:p>
                      <a:r>
                        <a:rPr lang="en-US" b="0" dirty="0"/>
                        <a:t>RF</a:t>
                      </a:r>
                    </a:p>
                  </a:txBody>
                  <a:tcPr/>
                </a:tc>
                <a:tc hMerge="1">
                  <a:txBody>
                    <a:bodyPr/>
                    <a:lstStyle/>
                    <a:p>
                      <a:endParaRPr lang="en-US"/>
                    </a:p>
                  </a:txBody>
                  <a:tcPr/>
                </a:tc>
                <a:tc>
                  <a:txBody>
                    <a:bodyPr/>
                    <a:lstStyle/>
                    <a:p>
                      <a:r>
                        <a:rPr lang="en-US" b="0" dirty="0"/>
                        <a:t>1</a:t>
                      </a:r>
                    </a:p>
                  </a:txBody>
                  <a:tcPr/>
                </a:tc>
                <a:tc>
                  <a:txBody>
                    <a:bodyPr/>
                    <a:lstStyle/>
                    <a:p>
                      <a:r>
                        <a:rPr lang="en-US" b="0" dirty="0"/>
                        <a:t>Dual frequency</a:t>
                      </a:r>
                    </a:p>
                  </a:txBody>
                  <a:tcPr/>
                </a:tc>
                <a:extLst>
                  <a:ext uri="{0D108BD9-81ED-4DB2-BD59-A6C34878D82A}">
                    <a16:rowId xmlns="" xmlns:a16="http://schemas.microsoft.com/office/drawing/2014/main" val="10011"/>
                  </a:ext>
                </a:extLst>
              </a:tr>
              <a:tr h="370840">
                <a:tc gridSpan="2">
                  <a:txBody>
                    <a:bodyPr/>
                    <a:lstStyle/>
                    <a:p>
                      <a:r>
                        <a:rPr lang="en-US" dirty="0"/>
                        <a:t>Solenoid</a:t>
                      </a:r>
                    </a:p>
                  </a:txBody>
                  <a:tcPr/>
                </a:tc>
                <a:tc hMerge="1">
                  <a:txBody>
                    <a:bodyPr/>
                    <a:lstStyle/>
                    <a:p>
                      <a:endParaRPr lang="en-US"/>
                    </a:p>
                  </a:txBody>
                  <a:tcPr/>
                </a:tc>
                <a:tc>
                  <a:txBody>
                    <a:bodyPr/>
                    <a:lstStyle/>
                    <a:p>
                      <a:r>
                        <a:rPr lang="en-US" b="0" dirty="0"/>
                        <a:t>1</a:t>
                      </a:r>
                    </a:p>
                  </a:txBody>
                  <a:tcPr/>
                </a:tc>
                <a:tc>
                  <a:txBody>
                    <a:bodyPr/>
                    <a:lstStyle/>
                    <a:p>
                      <a:r>
                        <a:rPr lang="en-US" b="0" dirty="0"/>
                        <a:t>For electron and</a:t>
                      </a:r>
                      <a:r>
                        <a:rPr lang="en-US" b="0" baseline="0" dirty="0"/>
                        <a:t> McMillan lenses</a:t>
                      </a:r>
                      <a:endParaRPr lang="en-US" b="0" dirty="0"/>
                    </a:p>
                  </a:txBody>
                  <a:tcPr/>
                </a:tc>
                <a:extLst>
                  <a:ext uri="{0D108BD9-81ED-4DB2-BD59-A6C34878D82A}">
                    <a16:rowId xmlns="" xmlns:a16="http://schemas.microsoft.com/office/drawing/2014/main" val="10012"/>
                  </a:ext>
                </a:extLst>
              </a:tr>
              <a:tr h="370840">
                <a:tc gridSpan="2">
                  <a:txBody>
                    <a:bodyPr/>
                    <a:lstStyle/>
                    <a:p>
                      <a:r>
                        <a:rPr lang="en-US" dirty="0" err="1"/>
                        <a:t>Sextupoles</a:t>
                      </a:r>
                      <a:endParaRPr lang="en-US" dirty="0"/>
                    </a:p>
                  </a:txBody>
                  <a:tcPr/>
                </a:tc>
                <a:tc hMerge="1">
                  <a:txBody>
                    <a:bodyPr/>
                    <a:lstStyle/>
                    <a:p>
                      <a:endParaRPr lang="en-US"/>
                    </a:p>
                  </a:txBody>
                  <a:tcPr/>
                </a:tc>
                <a:tc>
                  <a:txBody>
                    <a:bodyPr/>
                    <a:lstStyle/>
                    <a:p>
                      <a:r>
                        <a:rPr lang="en-US" b="0" dirty="0"/>
                        <a:t>12</a:t>
                      </a:r>
                    </a:p>
                  </a:txBody>
                  <a:tcPr/>
                </a:tc>
                <a:tc>
                  <a:txBody>
                    <a:bodyPr/>
                    <a:lstStyle/>
                    <a:p>
                      <a:r>
                        <a:rPr lang="en-US" b="0" dirty="0"/>
                        <a:t>In</a:t>
                      </a:r>
                      <a:r>
                        <a:rPr lang="en-US" b="0" baseline="0" dirty="0"/>
                        <a:t> six families</a:t>
                      </a:r>
                      <a:endParaRPr lang="en-US" b="0" dirty="0"/>
                    </a:p>
                  </a:txBody>
                  <a:tcPr/>
                </a:tc>
                <a:extLst>
                  <a:ext uri="{0D108BD9-81ED-4DB2-BD59-A6C34878D82A}">
                    <a16:rowId xmlns="" xmlns:a16="http://schemas.microsoft.com/office/drawing/2014/main" val="10013"/>
                  </a:ext>
                </a:extLst>
              </a:tr>
            </a:tbl>
          </a:graphicData>
        </a:graphic>
      </p:graphicFrame>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spTree>
    <p:extLst>
      <p:ext uri="{BB962C8B-B14F-4D97-AF65-F5344CB8AC3E}">
        <p14:creationId xmlns="" xmlns:p14="http://schemas.microsoft.com/office/powerpoint/2010/main" val="125219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for IOTA lattices</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8" name="Content Placeholder 2"/>
          <p:cNvSpPr>
            <a:spLocks noGrp="1"/>
          </p:cNvSpPr>
          <p:nvPr>
            <p:ph idx="1"/>
          </p:nvPr>
        </p:nvSpPr>
        <p:spPr>
          <a:xfrm>
            <a:off x="134224" y="1043046"/>
            <a:ext cx="8858774" cy="4987867"/>
          </a:xfrm>
        </p:spPr>
        <p:txBody>
          <a:bodyPr/>
          <a:lstStyle/>
          <a:p>
            <a:r>
              <a:rPr lang="en-US" sz="2300" dirty="0"/>
              <a:t>Specific requirements to the arc transport matrix, which can be formulated in terms of specific betas, dispersions and phase advances. </a:t>
            </a:r>
          </a:p>
          <a:p>
            <a:r>
              <a:rPr lang="en-US" sz="2300" dirty="0"/>
              <a:t>Mirror symmetry of power supplies</a:t>
            </a:r>
          </a:p>
          <a:p>
            <a:r>
              <a:rPr lang="en-US" sz="2300" dirty="0"/>
              <a:t>Betas should be matched to aperture limitations in the ring and in the experimental insertions</a:t>
            </a:r>
          </a:p>
          <a:p>
            <a:r>
              <a:rPr lang="en-US" sz="2300" dirty="0"/>
              <a:t>Pencil beam approach (requires larger momentum compaction)</a:t>
            </a:r>
          </a:p>
          <a:p>
            <a:r>
              <a:rPr lang="en-US" sz="2300" dirty="0"/>
              <a:t>Positive decrements (for electrons)</a:t>
            </a:r>
          </a:p>
          <a:p>
            <a:r>
              <a:rPr lang="en-US" sz="2300" dirty="0"/>
              <a:t>Proper positioning of </a:t>
            </a:r>
            <a:r>
              <a:rPr lang="en-US" sz="2300" dirty="0" err="1"/>
              <a:t>sextupoles</a:t>
            </a:r>
            <a:endParaRPr lang="en-US" sz="2300" dirty="0"/>
          </a:p>
          <a:p>
            <a:r>
              <a:rPr lang="en-US" sz="2300" dirty="0"/>
              <a:t>Small errors (after correction):</a:t>
            </a:r>
          </a:p>
          <a:p>
            <a:endParaRPr lang="en-US" sz="2300" dirty="0"/>
          </a:p>
          <a:p>
            <a:endParaRPr lang="en-US" sz="2300" dirty="0"/>
          </a:p>
        </p:txBody>
      </p:sp>
      <p:graphicFrame>
        <p:nvGraphicFramePr>
          <p:cNvPr id="9" name="Content Placeholder 6"/>
          <p:cNvGraphicFramePr>
            <a:graphicFrameLocks/>
          </p:cNvGraphicFramePr>
          <p:nvPr>
            <p:extLst>
              <p:ext uri="{D42A27DB-BD31-4B8C-83A1-F6EECF244321}">
                <p14:modId xmlns="" xmlns:p14="http://schemas.microsoft.com/office/powerpoint/2010/main" val="3450838024"/>
              </p:ext>
            </p:extLst>
          </p:nvPr>
        </p:nvGraphicFramePr>
        <p:xfrm>
          <a:off x="4942165" y="4244828"/>
          <a:ext cx="3807552" cy="1862358"/>
        </p:xfrm>
        <a:graphic>
          <a:graphicData uri="http://schemas.openxmlformats.org/drawingml/2006/table">
            <a:tbl>
              <a:tblPr firstRow="1" bandRow="1">
                <a:tableStyleId>{5940675A-B579-460E-94D1-54222C63F5DA}</a:tableStyleId>
              </a:tblPr>
              <a:tblGrid>
                <a:gridCol w="2820220">
                  <a:extLst>
                    <a:ext uri="{9D8B030D-6E8A-4147-A177-3AD203B41FA5}">
                      <a16:colId xmlns="" xmlns:a16="http://schemas.microsoft.com/office/drawing/2014/main" val="20000"/>
                    </a:ext>
                  </a:extLst>
                </a:gridCol>
                <a:gridCol w="987332">
                  <a:extLst>
                    <a:ext uri="{9D8B030D-6E8A-4147-A177-3AD203B41FA5}">
                      <a16:colId xmlns="" xmlns:a16="http://schemas.microsoft.com/office/drawing/2014/main" val="20001"/>
                    </a:ext>
                  </a:extLst>
                </a:gridCol>
              </a:tblGrid>
              <a:tr h="310393">
                <a:tc>
                  <a:txBody>
                    <a:bodyPr/>
                    <a:lstStyle/>
                    <a:p>
                      <a:r>
                        <a:rPr lang="en-US" sz="1300" dirty="0"/>
                        <a:t>Parameter</a:t>
                      </a:r>
                      <a:endParaRPr lang="en-US" sz="1300" b="0" dirty="0"/>
                    </a:p>
                  </a:txBody>
                  <a:tcPr/>
                </a:tc>
                <a:tc>
                  <a:txBody>
                    <a:bodyPr/>
                    <a:lstStyle/>
                    <a:p>
                      <a:r>
                        <a:rPr lang="en-US" sz="1300" u="none" strike="noStrike" kern="1200" baseline="0" dirty="0"/>
                        <a:t>Max error</a:t>
                      </a:r>
                      <a:endParaRPr lang="en-US" sz="1300" b="0" dirty="0"/>
                    </a:p>
                  </a:txBody>
                  <a:tcPr/>
                </a:tc>
                <a:extLst>
                  <a:ext uri="{0D108BD9-81ED-4DB2-BD59-A6C34878D82A}">
                    <a16:rowId xmlns="" xmlns:a16="http://schemas.microsoft.com/office/drawing/2014/main" val="10000"/>
                  </a:ext>
                </a:extLst>
              </a:tr>
              <a:tr h="310393">
                <a:tc>
                  <a:txBody>
                    <a:bodyPr/>
                    <a:lstStyle/>
                    <a:p>
                      <a:r>
                        <a:rPr lang="en-US" sz="1300" dirty="0"/>
                        <a:t>Betas at the insertion</a:t>
                      </a:r>
                      <a:endParaRPr lang="en-US" sz="1300" b="0" dirty="0"/>
                    </a:p>
                  </a:txBody>
                  <a:tcPr/>
                </a:tc>
                <a:tc>
                  <a:txBody>
                    <a:bodyPr/>
                    <a:lstStyle/>
                    <a:p>
                      <a:r>
                        <a:rPr lang="en-US" sz="1300" u="none" strike="noStrike" kern="1200" baseline="0" dirty="0"/>
                        <a:t>1%</a:t>
                      </a:r>
                      <a:endParaRPr lang="en-US" sz="1300" b="0" dirty="0"/>
                    </a:p>
                  </a:txBody>
                  <a:tcPr/>
                </a:tc>
                <a:extLst>
                  <a:ext uri="{0D108BD9-81ED-4DB2-BD59-A6C34878D82A}">
                    <a16:rowId xmlns="" xmlns:a16="http://schemas.microsoft.com/office/drawing/2014/main" val="10001"/>
                  </a:ext>
                </a:extLst>
              </a:tr>
              <a:tr h="310393">
                <a:tc>
                  <a:txBody>
                    <a:bodyPr/>
                    <a:lstStyle/>
                    <a:p>
                      <a:r>
                        <a:rPr lang="en-US" sz="1300" dirty="0"/>
                        <a:t>Beta beating</a:t>
                      </a:r>
                      <a:endParaRPr lang="en-US" sz="1300" b="0" dirty="0"/>
                    </a:p>
                  </a:txBody>
                  <a:tcPr/>
                </a:tc>
                <a:tc>
                  <a:txBody>
                    <a:bodyPr/>
                    <a:lstStyle/>
                    <a:p>
                      <a:r>
                        <a:rPr lang="en-US" sz="1300" u="none" strike="noStrike" kern="1200" baseline="0" dirty="0"/>
                        <a:t>3%</a:t>
                      </a:r>
                      <a:endParaRPr lang="en-US" sz="1300" b="0" dirty="0"/>
                    </a:p>
                  </a:txBody>
                  <a:tcPr/>
                </a:tc>
                <a:extLst>
                  <a:ext uri="{0D108BD9-81ED-4DB2-BD59-A6C34878D82A}">
                    <a16:rowId xmlns="" xmlns:a16="http://schemas.microsoft.com/office/drawing/2014/main" val="10002"/>
                  </a:ext>
                </a:extLst>
              </a:tr>
              <a:tr h="310393">
                <a:tc>
                  <a:txBody>
                    <a:bodyPr/>
                    <a:lstStyle/>
                    <a:p>
                      <a:r>
                        <a:rPr lang="en-US" sz="1300" dirty="0"/>
                        <a:t>Dispersion</a:t>
                      </a:r>
                      <a:endParaRPr lang="en-US" sz="1300" b="0" dirty="0"/>
                    </a:p>
                  </a:txBody>
                  <a:tcPr/>
                </a:tc>
                <a:tc>
                  <a:txBody>
                    <a:bodyPr/>
                    <a:lstStyle/>
                    <a:p>
                      <a:r>
                        <a:rPr lang="en-US" sz="1300" u="none" strike="noStrike" kern="1200" baseline="0" dirty="0"/>
                        <a:t>1 cm</a:t>
                      </a:r>
                      <a:endParaRPr lang="en-US" sz="1300" b="0" dirty="0"/>
                    </a:p>
                  </a:txBody>
                  <a:tcPr/>
                </a:tc>
                <a:extLst>
                  <a:ext uri="{0D108BD9-81ED-4DB2-BD59-A6C34878D82A}">
                    <a16:rowId xmlns="" xmlns:a16="http://schemas.microsoft.com/office/drawing/2014/main" val="10003"/>
                  </a:ext>
                </a:extLst>
              </a:tr>
              <a:tr h="310393">
                <a:tc>
                  <a:txBody>
                    <a:bodyPr/>
                    <a:lstStyle/>
                    <a:p>
                      <a:r>
                        <a:rPr lang="en-US" sz="1300" dirty="0"/>
                        <a:t>Closed orbit at insertion</a:t>
                      </a:r>
                      <a:endParaRPr lang="en-US" sz="1300" b="0" dirty="0"/>
                    </a:p>
                  </a:txBody>
                  <a:tcPr/>
                </a:tc>
                <a:tc>
                  <a:txBody>
                    <a:bodyPr/>
                    <a:lstStyle/>
                    <a:p>
                      <a:r>
                        <a:rPr lang="en-US" sz="1300" u="none" strike="noStrike" kern="1200" baseline="0" dirty="0"/>
                        <a:t>0.05 mm</a:t>
                      </a:r>
                      <a:endParaRPr lang="en-US" sz="1300" b="0" dirty="0"/>
                    </a:p>
                  </a:txBody>
                  <a:tcPr/>
                </a:tc>
                <a:extLst>
                  <a:ext uri="{0D108BD9-81ED-4DB2-BD59-A6C34878D82A}">
                    <a16:rowId xmlns="" xmlns:a16="http://schemas.microsoft.com/office/drawing/2014/main" val="10004"/>
                  </a:ext>
                </a:extLst>
              </a:tr>
              <a:tr h="310393">
                <a:tc>
                  <a:txBody>
                    <a:bodyPr/>
                    <a:lstStyle/>
                    <a:p>
                      <a:r>
                        <a:rPr lang="en-US" sz="1300" u="none" strike="noStrike" kern="1200" baseline="0" dirty="0"/>
                        <a:t>Phase advance between insertions</a:t>
                      </a:r>
                      <a:endParaRPr lang="en-US" sz="1300" b="0" dirty="0"/>
                    </a:p>
                  </a:txBody>
                  <a:tcPr/>
                </a:tc>
                <a:tc>
                  <a:txBody>
                    <a:bodyPr/>
                    <a:lstStyle/>
                    <a:p>
                      <a:r>
                        <a:rPr lang="en-US" sz="1300" u="none" strike="noStrike" kern="1200" baseline="0" dirty="0"/>
                        <a:t>0.001</a:t>
                      </a:r>
                      <a:endParaRPr lang="en-US" sz="1300" b="0" dirty="0"/>
                    </a:p>
                  </a:txBody>
                  <a:tcPr/>
                </a:tc>
                <a:extLst>
                  <a:ext uri="{0D108BD9-81ED-4DB2-BD59-A6C34878D82A}">
                    <a16:rowId xmlns="" xmlns:a16="http://schemas.microsoft.com/office/drawing/2014/main" val="10005"/>
                  </a:ext>
                </a:extLst>
              </a:tr>
            </a:tbl>
          </a:graphicData>
        </a:graphic>
      </p:graphicFrame>
      <p:sp>
        <p:nvSpPr>
          <p:cNvPr id="10" name="Left Brace 9"/>
          <p:cNvSpPr/>
          <p:nvPr/>
        </p:nvSpPr>
        <p:spPr>
          <a:xfrm>
            <a:off x="4563611" y="4244829"/>
            <a:ext cx="378553" cy="1862356"/>
          </a:xfrm>
          <a:prstGeom prst="leftBrace">
            <a:avLst>
              <a:gd name="adj1" fmla="val 67544"/>
              <a:gd name="adj2" fmla="val 3134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522081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configuration: one nonlinear magnet (1NL)</a:t>
            </a:r>
          </a:p>
        </p:txBody>
      </p:sp>
      <p:sp>
        <p:nvSpPr>
          <p:cNvPr id="4" name="Date Placeholder 3"/>
          <p:cNvSpPr>
            <a:spLocks noGrp="1"/>
          </p:cNvSpPr>
          <p:nvPr>
            <p:ph type="dt" sz="half" idx="10"/>
          </p:nvPr>
        </p:nvSpPr>
        <p:spPr/>
        <p:txBody>
          <a:bodyPr/>
          <a:lstStyle/>
          <a:p>
            <a:fld id="{50889BEA-2B91-403F-ADA4-053DEE04721E}" type="datetime1">
              <a:rPr lang="en-US" altLang="en-US" smtClean="0"/>
              <a:pPr/>
              <a:t>6/5/2017</a:t>
            </a:fld>
            <a:endParaRPr lang="en-US" altLang="en-US"/>
          </a:p>
        </p:txBody>
      </p:sp>
      <p:sp>
        <p:nvSpPr>
          <p:cNvPr id="5" name="Footer Placeholder 4"/>
          <p:cNvSpPr>
            <a:spLocks noGrp="1"/>
          </p:cNvSpPr>
          <p:nvPr>
            <p:ph type="ftr" sz="quarter" idx="11"/>
          </p:nvPr>
        </p:nvSpPr>
        <p:spPr/>
        <p:txBody>
          <a:bodyPr/>
          <a:lstStyle/>
          <a:p>
            <a:pPr>
              <a:defRPr/>
            </a:pPr>
            <a:r>
              <a:rPr lang="en-US" altLang="en-US" dirty="0" err="1">
                <a:latin typeface="Helvetica" panose="020B0604020202020204" pitchFamily="34" charset="0"/>
                <a:ea typeface="Geneva" pitchFamily="121" charset="-128"/>
              </a:rPr>
              <a:t>Aleksandr</a:t>
            </a:r>
            <a:r>
              <a:rPr lang="en-US" altLang="en-US" dirty="0">
                <a:latin typeface="Helvetica" panose="020B0604020202020204" pitchFamily="34" charset="0"/>
                <a:ea typeface="Geneva" pitchFamily="121" charset="-128"/>
              </a:rPr>
              <a:t> Romanov |</a:t>
            </a:r>
            <a:r>
              <a:rPr lang="en-US" dirty="0"/>
              <a:t> </a:t>
            </a:r>
            <a:r>
              <a:rPr lang="en-US" altLang="en-US" dirty="0">
                <a:latin typeface="Helvetica" panose="020B0604020202020204" pitchFamily="34" charset="0"/>
                <a:ea typeface="Geneva" pitchFamily="121" charset="-128"/>
              </a:rPr>
              <a:t>IOTA Optics Update: Flexibility for Experiments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9" name="Content Placeholder 8"/>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860735"/>
            <a:ext cx="8672513" cy="3659377"/>
          </a:xfrm>
        </p:spPr>
      </p:pic>
      <p:graphicFrame>
        <p:nvGraphicFramePr>
          <p:cNvPr id="11" name="Content Placeholder 6"/>
          <p:cNvGraphicFramePr>
            <a:graphicFrameLocks/>
          </p:cNvGraphicFramePr>
          <p:nvPr>
            <p:extLst>
              <p:ext uri="{D42A27DB-BD31-4B8C-83A1-F6EECF244321}">
                <p14:modId xmlns="" xmlns:p14="http://schemas.microsoft.com/office/powerpoint/2010/main" val="3817217119"/>
              </p:ext>
            </p:extLst>
          </p:nvPr>
        </p:nvGraphicFramePr>
        <p:xfrm>
          <a:off x="676275" y="4525889"/>
          <a:ext cx="3475595" cy="1463040"/>
        </p:xfrm>
        <a:graphic>
          <a:graphicData uri="http://schemas.openxmlformats.org/drawingml/2006/table">
            <a:tbl>
              <a:tblPr firstRow="1" bandRow="1">
                <a:tableStyleId>{D7AC3CCA-C797-4891-BE02-D94E43425B78}</a:tableStyleId>
              </a:tblPr>
              <a:tblGrid>
                <a:gridCol w="2012390">
                  <a:extLst>
                    <a:ext uri="{9D8B030D-6E8A-4147-A177-3AD203B41FA5}">
                      <a16:colId xmlns="" xmlns:a16="http://schemas.microsoft.com/office/drawing/2014/main" val="20000"/>
                    </a:ext>
                  </a:extLst>
                </a:gridCol>
                <a:gridCol w="1463205">
                  <a:extLst>
                    <a:ext uri="{9D8B030D-6E8A-4147-A177-3AD203B41FA5}">
                      <a16:colId xmlns="" xmlns:a16="http://schemas.microsoft.com/office/drawing/2014/main" val="20001"/>
                    </a:ext>
                  </a:extLst>
                </a:gridCol>
              </a:tblGrid>
              <a:tr h="254218">
                <a:tc>
                  <a:txBody>
                    <a:bodyPr/>
                    <a:lstStyle/>
                    <a:p>
                      <a:r>
                        <a:rPr lang="en-US" sz="1800" b="0" dirty="0"/>
                        <a:t>Momentum</a:t>
                      </a:r>
                    </a:p>
                  </a:txBody>
                  <a:tcPr/>
                </a:tc>
                <a:tc>
                  <a:txBody>
                    <a:bodyPr/>
                    <a:lstStyle/>
                    <a:p>
                      <a:r>
                        <a:rPr lang="en-US" sz="1800" b="0" dirty="0"/>
                        <a:t>150 MeV</a:t>
                      </a:r>
                    </a:p>
                  </a:txBody>
                  <a:tcPr/>
                </a:tc>
                <a:extLst>
                  <a:ext uri="{0D108BD9-81ED-4DB2-BD59-A6C34878D82A}">
                    <a16:rowId xmlns="" xmlns:a16="http://schemas.microsoft.com/office/drawing/2014/main" val="10000"/>
                  </a:ext>
                </a:extLst>
              </a:tr>
              <a:tr h="254218">
                <a:tc>
                  <a:txBody>
                    <a:bodyPr/>
                    <a:lstStyle/>
                    <a:p>
                      <a:r>
                        <a:rPr lang="en-US" sz="1800" b="0" dirty="0"/>
                        <a:t>Tunes, </a:t>
                      </a:r>
                      <a:r>
                        <a:rPr lang="en-US" sz="1800" b="0" dirty="0" err="1"/>
                        <a:t>x,y</a:t>
                      </a:r>
                      <a:endParaRPr lang="en-US" sz="1800" b="0" dirty="0"/>
                    </a:p>
                  </a:txBody>
                  <a:tcPr/>
                </a:tc>
                <a:tc>
                  <a:txBody>
                    <a:bodyPr/>
                    <a:lstStyle/>
                    <a:p>
                      <a:r>
                        <a:rPr lang="en-US" sz="1800" b="0" dirty="0"/>
                        <a:t>5.3,  5.3</a:t>
                      </a:r>
                    </a:p>
                  </a:txBody>
                  <a:tcPr/>
                </a:tc>
                <a:extLst>
                  <a:ext uri="{0D108BD9-81ED-4DB2-BD59-A6C34878D82A}">
                    <a16:rowId xmlns="" xmlns:a16="http://schemas.microsoft.com/office/drawing/2014/main" val="10001"/>
                  </a:ext>
                </a:extLst>
              </a:tr>
              <a:tr h="254218">
                <a:tc>
                  <a:txBody>
                    <a:bodyPr/>
                    <a:lstStyle/>
                    <a:p>
                      <a:r>
                        <a:rPr lang="en-US" sz="1800" dirty="0"/>
                        <a:t>Mom. comp.</a:t>
                      </a:r>
                    </a:p>
                  </a:txBody>
                  <a:tcPr/>
                </a:tc>
                <a:tc>
                  <a:txBody>
                    <a:bodyPr/>
                    <a:lstStyle/>
                    <a:p>
                      <a:r>
                        <a:rPr lang="en-US" sz="1800" dirty="0"/>
                        <a:t>0.072</a:t>
                      </a:r>
                    </a:p>
                  </a:txBody>
                  <a:tcPr/>
                </a:tc>
                <a:extLst>
                  <a:ext uri="{0D108BD9-81ED-4DB2-BD59-A6C34878D82A}">
                    <a16:rowId xmlns="" xmlns:a16="http://schemas.microsoft.com/office/drawing/2014/main" val="10002"/>
                  </a:ext>
                </a:extLst>
              </a:tr>
              <a:tr h="254218">
                <a:tc>
                  <a:txBody>
                    <a:bodyPr/>
                    <a:lstStyle/>
                    <a:p>
                      <a:r>
                        <a:rPr lang="en-US" sz="1800" dirty="0"/>
                        <a:t>Emittances,</a:t>
                      </a:r>
                      <a:r>
                        <a:rPr lang="en-US" sz="1800" baseline="0" dirty="0"/>
                        <a:t> </a:t>
                      </a:r>
                      <a:r>
                        <a:rPr lang="en-US" sz="1800" baseline="0" dirty="0" err="1"/>
                        <a:t>x,y</a:t>
                      </a:r>
                      <a:endParaRPr lang="en-US" sz="1800" dirty="0"/>
                    </a:p>
                  </a:txBody>
                  <a:tcPr/>
                </a:tc>
                <a:tc>
                  <a:txBody>
                    <a:bodyPr/>
                    <a:lstStyle/>
                    <a:p>
                      <a:r>
                        <a:rPr lang="en-US" sz="1800" dirty="0"/>
                        <a:t>3.4 E-6 cm</a:t>
                      </a:r>
                    </a:p>
                  </a:txBody>
                  <a:tcPr/>
                </a:tc>
                <a:extLst>
                  <a:ext uri="{0D108BD9-81ED-4DB2-BD59-A6C34878D82A}">
                    <a16:rowId xmlns="" xmlns:a16="http://schemas.microsoft.com/office/drawing/2014/main" val="10003"/>
                  </a:ext>
                </a:extLst>
              </a:tr>
            </a:tbl>
          </a:graphicData>
        </a:graphic>
      </p:graphicFrame>
      <p:graphicFrame>
        <p:nvGraphicFramePr>
          <p:cNvPr id="12" name="Content Placeholder 6"/>
          <p:cNvGraphicFramePr>
            <a:graphicFrameLocks/>
          </p:cNvGraphicFramePr>
          <p:nvPr>
            <p:extLst>
              <p:ext uri="{D42A27DB-BD31-4B8C-83A1-F6EECF244321}">
                <p14:modId xmlns="" xmlns:p14="http://schemas.microsoft.com/office/powerpoint/2010/main" val="179396809"/>
              </p:ext>
            </p:extLst>
          </p:nvPr>
        </p:nvGraphicFramePr>
        <p:xfrm>
          <a:off x="4415482" y="4525889"/>
          <a:ext cx="4250724" cy="1463040"/>
        </p:xfrm>
        <a:graphic>
          <a:graphicData uri="http://schemas.openxmlformats.org/drawingml/2006/table">
            <a:tbl>
              <a:tblPr firstRow="1" bandRow="1">
                <a:tableStyleId>{D7AC3CCA-C797-4891-BE02-D94E43425B78}</a:tableStyleId>
              </a:tblPr>
              <a:tblGrid>
                <a:gridCol w="2240691">
                  <a:extLst>
                    <a:ext uri="{9D8B030D-6E8A-4147-A177-3AD203B41FA5}">
                      <a16:colId xmlns="" xmlns:a16="http://schemas.microsoft.com/office/drawing/2014/main" val="20000"/>
                    </a:ext>
                  </a:extLst>
                </a:gridCol>
                <a:gridCol w="2010033">
                  <a:extLst>
                    <a:ext uri="{9D8B030D-6E8A-4147-A177-3AD203B41FA5}">
                      <a16:colId xmlns="" xmlns:a16="http://schemas.microsoft.com/office/drawing/2014/main" val="20001"/>
                    </a:ext>
                  </a:extLst>
                </a:gridCol>
              </a:tblGrid>
              <a:tr h="254218">
                <a:tc>
                  <a:txBody>
                    <a:bodyPr/>
                    <a:lstStyle/>
                    <a:p>
                      <a:r>
                        <a:rPr lang="en-US" sz="1800" b="0" dirty="0"/>
                        <a:t>Bunch</a:t>
                      </a:r>
                      <a:r>
                        <a:rPr lang="en-US" sz="1800" b="0" baseline="0" dirty="0"/>
                        <a:t> length @1kV</a:t>
                      </a:r>
                      <a:endParaRPr lang="en-US" sz="1800" b="0" dirty="0"/>
                    </a:p>
                  </a:txBody>
                  <a:tcPr/>
                </a:tc>
                <a:tc>
                  <a:txBody>
                    <a:bodyPr/>
                    <a:lstStyle/>
                    <a:p>
                      <a:r>
                        <a:rPr lang="en-US" sz="1800" b="0" dirty="0"/>
                        <a:t>11 cm</a:t>
                      </a:r>
                    </a:p>
                  </a:txBody>
                  <a:tcPr/>
                </a:tc>
                <a:extLst>
                  <a:ext uri="{0D108BD9-81ED-4DB2-BD59-A6C34878D82A}">
                    <a16:rowId xmlns="" xmlns:a16="http://schemas.microsoft.com/office/drawing/2014/main" val="10000"/>
                  </a:ext>
                </a:extLst>
              </a:tr>
              <a:tr h="254218">
                <a:tc>
                  <a:txBody>
                    <a:bodyPr/>
                    <a:lstStyle/>
                    <a:p>
                      <a:r>
                        <a:rPr lang="en-US" sz="1800" b="0" dirty="0"/>
                        <a:t>Energy spread</a:t>
                      </a:r>
                    </a:p>
                  </a:txBody>
                  <a:tcPr/>
                </a:tc>
                <a:tc>
                  <a:txBody>
                    <a:bodyPr/>
                    <a:lstStyle/>
                    <a:p>
                      <a:r>
                        <a:rPr lang="en-US" sz="1800" b="0" dirty="0"/>
                        <a:t>1.34 E-4</a:t>
                      </a:r>
                    </a:p>
                  </a:txBody>
                  <a:tcPr/>
                </a:tc>
                <a:extLst>
                  <a:ext uri="{0D108BD9-81ED-4DB2-BD59-A6C34878D82A}">
                    <a16:rowId xmlns="" xmlns:a16="http://schemas.microsoft.com/office/drawing/2014/main" val="10001"/>
                  </a:ext>
                </a:extLst>
              </a:tr>
              <a:tr h="254218">
                <a:tc>
                  <a:txBody>
                    <a:bodyPr/>
                    <a:lstStyle/>
                    <a:p>
                      <a:r>
                        <a:rPr lang="en-US" sz="1800" dirty="0"/>
                        <a:t>Sync. Tune @1kV</a:t>
                      </a:r>
                    </a:p>
                  </a:txBody>
                  <a:tcPr/>
                </a:tc>
                <a:tc>
                  <a:txBody>
                    <a:bodyPr/>
                    <a:lstStyle/>
                    <a:p>
                      <a:r>
                        <a:rPr lang="en-US" sz="1800" dirty="0"/>
                        <a:t>5.5 E-4</a:t>
                      </a:r>
                    </a:p>
                  </a:txBody>
                  <a:tcPr/>
                </a:tc>
                <a:extLst>
                  <a:ext uri="{0D108BD9-81ED-4DB2-BD59-A6C34878D82A}">
                    <a16:rowId xmlns="" xmlns:a16="http://schemas.microsoft.com/office/drawing/2014/main" val="10002"/>
                  </a:ext>
                </a:extLst>
              </a:tr>
              <a:tr h="254218">
                <a:tc>
                  <a:txBody>
                    <a:bodyPr/>
                    <a:lstStyle/>
                    <a:p>
                      <a:r>
                        <a:rPr lang="en-US" sz="1800" dirty="0"/>
                        <a:t>Damp. times (</a:t>
                      </a:r>
                      <a:r>
                        <a:rPr lang="en-US" sz="1800" dirty="0" err="1"/>
                        <a:t>x,y,s</a:t>
                      </a:r>
                      <a:r>
                        <a:rPr lang="en-US" sz="1800" dirty="0"/>
                        <a:t>)</a:t>
                      </a:r>
                    </a:p>
                  </a:txBody>
                  <a:tcPr/>
                </a:tc>
                <a:tc>
                  <a:txBody>
                    <a:bodyPr/>
                    <a:lstStyle/>
                    <a:p>
                      <a:r>
                        <a:rPr lang="en-US" sz="1800" dirty="0"/>
                        <a:t>(0.92,0.92,0.23)</a:t>
                      </a:r>
                      <a:r>
                        <a:rPr lang="en-US" sz="1800" baseline="0" dirty="0"/>
                        <a:t> s</a:t>
                      </a:r>
                      <a:endParaRPr lang="en-US" sz="1800" dirty="0"/>
                    </a:p>
                  </a:txBody>
                  <a:tcPr/>
                </a:tc>
                <a:extLst>
                  <a:ext uri="{0D108BD9-81ED-4DB2-BD59-A6C34878D82A}">
                    <a16:rowId xmlns="" xmlns:a16="http://schemas.microsoft.com/office/drawing/2014/main" val="10003"/>
                  </a:ext>
                </a:extLst>
              </a:tr>
            </a:tbl>
          </a:graphicData>
        </a:graphic>
      </p:graphicFrame>
      <p:sp>
        <p:nvSpPr>
          <p:cNvPr id="14" name="Down Arrow 13"/>
          <p:cNvSpPr/>
          <p:nvPr/>
        </p:nvSpPr>
        <p:spPr>
          <a:xfrm>
            <a:off x="1696995" y="1318054"/>
            <a:ext cx="247135" cy="89792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62604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18312</TotalTime>
  <Words>1350</Words>
  <Application>Microsoft Office PowerPoint</Application>
  <PresentationFormat>On-screen Show (4:3)</PresentationFormat>
  <Paragraphs>343</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FNAL_TemplateMac_060514</vt:lpstr>
      <vt:lpstr>Fermilab: Footer Only</vt:lpstr>
      <vt:lpstr>IOTA Optics Update: Flexibility for Experiments</vt:lpstr>
      <vt:lpstr>Overview</vt:lpstr>
      <vt:lpstr>Intorduction</vt:lpstr>
      <vt:lpstr>IOTA layout</vt:lpstr>
      <vt:lpstr>IOTA naming convention</vt:lpstr>
      <vt:lpstr>Parameters</vt:lpstr>
      <vt:lpstr>Main components</vt:lpstr>
      <vt:lpstr>Constraints for IOTA lattices</vt:lpstr>
      <vt:lpstr>Lattice configuration: one nonlinear magnet (1NL)</vt:lpstr>
      <vt:lpstr>Experiment configuration: two nonlinear magnets (2NL)</vt:lpstr>
      <vt:lpstr>Experiment configuration: electron lens (EL)</vt:lpstr>
      <vt:lpstr>Experiment configuration: MCMillan lens (MM)</vt:lpstr>
      <vt:lpstr>Experiment configuration: optical stochastic cooling (OSC)</vt:lpstr>
      <vt:lpstr>OSC: some details </vt:lpstr>
      <vt:lpstr>Example of orbit correction study for 1NL</vt:lpstr>
      <vt:lpstr>Lattice correction</vt:lpstr>
      <vt:lpstr>Injection</vt:lpstr>
      <vt:lpstr>Injection: electrons</vt:lpstr>
      <vt:lpstr>Injection: protons</vt:lpstr>
      <vt:lpstr>Reversal injection of electrons</vt:lpstr>
      <vt:lpstr>Example of linear space charge compensation for 1NL</vt:lpstr>
      <vt:lpstr>Nonlinear magnet</vt:lpstr>
      <vt:lpstr>Conclusion</vt:lpstr>
    </vt:vector>
  </TitlesOfParts>
  <Company>Sandbox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IOTA Optics Update: Flexibility for Experiments</dc:title>
  <dc:creator>Alexander L. Romanov x 13883N</dc:creator>
  <cp:lastModifiedBy>Al6ka</cp:lastModifiedBy>
  <cp:revision>73</cp:revision>
  <cp:lastPrinted>2014-01-20T19:40:21Z</cp:lastPrinted>
  <dcterms:created xsi:type="dcterms:W3CDTF">2016-06-09T21:29:32Z</dcterms:created>
  <dcterms:modified xsi:type="dcterms:W3CDTF">2017-06-06T04:37:45Z</dcterms:modified>
</cp:coreProperties>
</file>