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1" r:id="rId4"/>
  </p:sldMasterIdLst>
  <p:notesMasterIdLst>
    <p:notesMasterId r:id="rId17"/>
  </p:notesMasterIdLst>
  <p:handoutMasterIdLst>
    <p:handoutMasterId r:id="rId18"/>
  </p:handoutMasterIdLst>
  <p:sldIdLst>
    <p:sldId id="577" r:id="rId5"/>
    <p:sldId id="739" r:id="rId6"/>
    <p:sldId id="747" r:id="rId7"/>
    <p:sldId id="748" r:id="rId8"/>
    <p:sldId id="749" r:id="rId9"/>
    <p:sldId id="740" r:id="rId10"/>
    <p:sldId id="741" r:id="rId11"/>
    <p:sldId id="742" r:id="rId12"/>
    <p:sldId id="743" r:id="rId13"/>
    <p:sldId id="745" r:id="rId14"/>
    <p:sldId id="744" r:id="rId15"/>
    <p:sldId id="746" r:id="rId1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0000"/>
    <a:srgbClr val="FF9966"/>
    <a:srgbClr val="99CCFF"/>
    <a:srgbClr val="6699FF"/>
    <a:srgbClr val="9D3431"/>
    <a:srgbClr val="FFCC99"/>
    <a:srgbClr val="FFFFCC"/>
    <a:srgbClr val="008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6" autoAdjust="0"/>
    <p:restoredTop sz="94286" autoAdjust="0"/>
  </p:normalViewPr>
  <p:slideViewPr>
    <p:cSldViewPr snapToGrid="0">
      <p:cViewPr varScale="1">
        <p:scale>
          <a:sx n="96" d="100"/>
          <a:sy n="96" d="100"/>
        </p:scale>
        <p:origin x="112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6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Jlab</a:t>
            </a:r>
            <a:r>
              <a:rPr lang="en-US" dirty="0" smtClean="0"/>
              <a:t> LCLS-II Production Readiness Review, 10 January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16871" y="631004"/>
            <a:ext cx="8696266" cy="2246313"/>
          </a:xfrm>
        </p:spPr>
        <p:txBody>
          <a:bodyPr/>
          <a:lstStyle/>
          <a:p>
            <a:r>
              <a:rPr lang="en-US" sz="4000" dirty="0" smtClean="0"/>
              <a:t>CM Assembly Outside Clean Room</a:t>
            </a:r>
            <a:endParaRPr lang="en-US" sz="400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564" y="2877317"/>
            <a:ext cx="7989887" cy="2652522"/>
          </a:xfrm>
        </p:spPr>
        <p:txBody>
          <a:bodyPr/>
          <a:lstStyle/>
          <a:p>
            <a:r>
              <a:rPr lang="en-US" sz="1800" dirty="0" smtClean="0"/>
              <a:t>13 January 2017</a:t>
            </a:r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391" y="129091"/>
            <a:ext cx="9044609" cy="753033"/>
          </a:xfrm>
        </p:spPr>
        <p:txBody>
          <a:bodyPr/>
          <a:lstStyle/>
          <a:p>
            <a:pPr algn="ctr"/>
            <a:r>
              <a:rPr lang="en-US" dirty="0"/>
              <a:t>Push rod and manual actuator – major issues identified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 of 8 </a:t>
            </a:r>
            <a:r>
              <a:rPr lang="en-US" dirty="0" err="1" smtClean="0"/>
              <a:t>Jlab</a:t>
            </a:r>
            <a:r>
              <a:rPr lang="en-US" dirty="0" smtClean="0"/>
              <a:t> cavities </a:t>
            </a:r>
            <a:r>
              <a:rPr lang="en-US" dirty="0" err="1" smtClean="0"/>
              <a:t>untunable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5009123" cy="314326"/>
          </a:xfrm>
        </p:spPr>
        <p:txBody>
          <a:bodyPr/>
          <a:lstStyle/>
          <a:p>
            <a:r>
              <a:rPr lang="en-US" dirty="0"/>
              <a:t>LCLS-II pCM Workshop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4353" y="1538724"/>
            <a:ext cx="8814449" cy="4749020"/>
            <a:chOff x="144353" y="1538724"/>
            <a:chExt cx="8814449" cy="474902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53" y="1538724"/>
              <a:ext cx="8814449" cy="317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482233" y="2017014"/>
              <a:ext cx="2714593" cy="202648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497976" y="2555061"/>
              <a:ext cx="737572" cy="1003387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5113" y="4718084"/>
              <a:ext cx="855368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Manual actuator – rotation movement !!! </a:t>
              </a:r>
            </a:p>
            <a:p>
              <a:r>
                <a:rPr lang="en-US" sz="1600" b="1" dirty="0">
                  <a:solidFill>
                    <a:srgbClr val="FF0000"/>
                  </a:solidFill>
                </a:rPr>
                <a:t>XFEL design specifies linear movement for this component</a:t>
              </a:r>
            </a:p>
            <a:p>
              <a:endParaRPr lang="en-US" sz="1600" b="1" dirty="0">
                <a:solidFill>
                  <a:srgbClr val="FF0000"/>
                </a:solidFill>
              </a:endParaRPr>
            </a:p>
            <a:p>
              <a:r>
                <a:rPr lang="en-US" sz="1600" b="1" dirty="0">
                  <a:solidFill>
                    <a:srgbClr val="0000FF"/>
                  </a:solidFill>
                </a:rPr>
                <a:t>The PEEK plastic material is not robust enough to operate in cryogenic condition, under UHV loads and with stiff 150 um copper plated bellows.  Was not able to adjust the Q at  4 10^-7 on any couplers with PEEK links.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91489" y="1555737"/>
              <a:ext cx="35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</a:rPr>
                <a:t>Unreliable bayonet link used in rotation mode, under heavy loads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5960125" y="2140512"/>
              <a:ext cx="605928" cy="430045"/>
            </a:xfrm>
            <a:prstGeom prst="straightConnector1">
              <a:avLst/>
            </a:prstGeom>
            <a:ln w="38100">
              <a:solidFill>
                <a:srgbClr val="0000FF"/>
              </a:solidFill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300435" y="4043503"/>
              <a:ext cx="300941" cy="577052"/>
            </a:xfrm>
            <a:prstGeom prst="line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7268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Damaged plastic pieces in Warm Couplers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021021" cy="314326"/>
          </a:xfrm>
        </p:spPr>
        <p:txBody>
          <a:bodyPr/>
          <a:lstStyle/>
          <a:p>
            <a:r>
              <a:rPr lang="en-US" dirty="0" smtClean="0"/>
              <a:t>LCLS-II </a:t>
            </a:r>
            <a:r>
              <a:rPr lang="en-US" dirty="0" err="1" smtClean="0"/>
              <a:t>pCM</a:t>
            </a:r>
            <a:r>
              <a:rPr lang="en-US" dirty="0" smtClean="0"/>
              <a:t> Workshop, 13 </a:t>
            </a:r>
            <a:r>
              <a:rPr lang="en-US" dirty="0"/>
              <a:t>January 2017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778" y="2317984"/>
            <a:ext cx="5336838" cy="4000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05" y="1778234"/>
            <a:ext cx="5238945" cy="3929209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7759700" y="1778234"/>
            <a:ext cx="1231900" cy="329966"/>
          </a:xfrm>
          <a:prstGeom prst="borderCallout1">
            <a:avLst>
              <a:gd name="adj1" fmla="val 18750"/>
              <a:gd name="adj2" fmla="val -8333"/>
              <a:gd name="adj3" fmla="val 639462"/>
              <a:gd name="adj4" fmla="val 2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Damaged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245100" y="1778234"/>
            <a:ext cx="2298700" cy="2196866"/>
          </a:xfrm>
          <a:prstGeom prst="line">
            <a:avLst/>
          </a:prstGeom>
          <a:ln w="15875">
            <a:solidFill>
              <a:srgbClr val="C0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19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FPC Assembly at FNAL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 smtClean="0"/>
              <a:t>LCLS-II </a:t>
            </a:r>
            <a:r>
              <a:rPr lang="en-US" dirty="0" err="1" smtClean="0"/>
              <a:t>pCM</a:t>
            </a:r>
            <a:r>
              <a:rPr lang="en-US" dirty="0" smtClean="0"/>
              <a:t> Workshop, 13 </a:t>
            </a:r>
            <a:r>
              <a:rPr lang="en-US" dirty="0"/>
              <a:t>January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Major differences between FNAL and JLAB assembly</a:t>
            </a:r>
          </a:p>
          <a:p>
            <a:pPr marL="800100" lvl="1" indent="-342900"/>
            <a:r>
              <a:rPr lang="en-US" dirty="0" smtClean="0"/>
              <a:t>JLAB assembly done with string under vacuum requiring tooling to restrain cold end and warm end</a:t>
            </a:r>
          </a:p>
          <a:p>
            <a:pPr marL="800100" lvl="1" indent="-342900"/>
            <a:r>
              <a:rPr lang="en-US" dirty="0" smtClean="0"/>
              <a:t>FNAL backfilled string, similar to XFEL process</a:t>
            </a:r>
          </a:p>
          <a:p>
            <a:pPr marL="800100" lvl="1" indent="-342900"/>
            <a:r>
              <a:rPr lang="en-US" dirty="0" smtClean="0"/>
              <a:t>FNAL </a:t>
            </a:r>
            <a:r>
              <a:rPr lang="en-US" dirty="0" err="1" smtClean="0"/>
              <a:t>pCM</a:t>
            </a:r>
            <a:r>
              <a:rPr lang="en-US" dirty="0" smtClean="0"/>
              <a:t> does not use tuning knobs, uses motors</a:t>
            </a:r>
          </a:p>
          <a:p>
            <a:pPr marL="1033463" lvl="2" indent="-342900"/>
            <a:r>
              <a:rPr lang="en-US" dirty="0" smtClean="0"/>
              <a:t>No net torque applied to tuning link, so no problems were discovered</a:t>
            </a:r>
          </a:p>
          <a:p>
            <a:pPr marL="1033463" lvl="2" indent="-342900"/>
            <a:r>
              <a:rPr lang="en-US" dirty="0" smtClean="0"/>
              <a:t>Experience at FNAL- coupler system is much stiffer than ILC design due to increased plating thickness on 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Further investigation of tuning knob/link failure at JLAB is needed (KP opinion)</a:t>
            </a:r>
          </a:p>
          <a:p>
            <a:pPr marL="800100" lvl="1" indent="-342900"/>
            <a:r>
              <a:rPr lang="en-US" dirty="0" smtClean="0"/>
              <a:t>Redesign to a manual push/pull system with no applied torque to tuning link may be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800100" lvl="1" indent="-34290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71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 of Lessons Learned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Lessons Learned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Jlab</a:t>
            </a:r>
            <a:r>
              <a:rPr lang="en-US" dirty="0" smtClean="0"/>
              <a:t> Overview of assembly issues</a:t>
            </a:r>
          </a:p>
          <a:p>
            <a:pPr marL="800100" lvl="1" indent="-342900"/>
            <a:r>
              <a:rPr lang="en-US" dirty="0" smtClean="0"/>
              <a:t>Use the latest drawing, period.</a:t>
            </a:r>
          </a:p>
          <a:p>
            <a:pPr marL="800100" lvl="1" indent="-342900"/>
            <a:r>
              <a:rPr lang="en-US" dirty="0" smtClean="0"/>
              <a:t>If you bought parts before the latest drawing was released, modify them to the latest released drawing before 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FNAL</a:t>
            </a:r>
          </a:p>
          <a:p>
            <a:pPr marL="800100" lvl="1" indent="-342900"/>
            <a:r>
              <a:rPr lang="en-US" dirty="0" smtClean="0"/>
              <a:t>Magnetic leads length and soldering issues resolved</a:t>
            </a:r>
          </a:p>
          <a:p>
            <a:pPr marL="800100" lvl="1" indent="-342900"/>
            <a:r>
              <a:rPr lang="en-US" dirty="0" smtClean="0"/>
              <a:t>RF measurements/tooling refined</a:t>
            </a:r>
          </a:p>
          <a:p>
            <a:pPr marL="800100" lvl="1" indent="-342900"/>
            <a:r>
              <a:rPr lang="en-US" dirty="0" smtClean="0"/>
              <a:t>No major issues with electrical, flanges will be pre-assembled and checked</a:t>
            </a:r>
          </a:p>
          <a:p>
            <a:pPr marL="800100" lvl="1" indent="-342900"/>
            <a:r>
              <a:rPr lang="en-US" dirty="0" smtClean="0"/>
              <a:t>Magnetic shield design refined</a:t>
            </a:r>
          </a:p>
          <a:p>
            <a:pPr marL="800100" lvl="1" indent="-342900"/>
            <a:r>
              <a:rPr lang="en-US" dirty="0" smtClean="0"/>
              <a:t>W</a:t>
            </a:r>
            <a:r>
              <a:rPr lang="en-US" dirty="0" smtClean="0"/>
              <a:t>elding: change to socket welds on warmup/cooldown lines, orbital welds on 2 Phase lines</a:t>
            </a:r>
          </a:p>
          <a:p>
            <a:pPr marL="800100" lvl="1" indent="-342900"/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6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 of Lessons Learned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Lessons </a:t>
            </a:r>
            <a:r>
              <a:rPr lang="en-US" b="1" dirty="0" smtClean="0">
                <a:solidFill>
                  <a:srgbClr val="0000FF"/>
                </a:solidFill>
              </a:rPr>
              <a:t>Learned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FNAL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  <a:p>
            <a:pPr marL="800100" lvl="1" indent="-342900"/>
            <a:r>
              <a:rPr lang="en-US" dirty="0" smtClean="0"/>
              <a:t>Cavity tuners: bench tests,  magnetic hygiene, </a:t>
            </a:r>
            <a:r>
              <a:rPr lang="en-US" dirty="0" err="1" smtClean="0"/>
              <a:t>demag</a:t>
            </a:r>
            <a:r>
              <a:rPr lang="en-US" dirty="0" smtClean="0"/>
              <a:t> to be done as groups of 8</a:t>
            </a:r>
          </a:p>
          <a:p>
            <a:pPr marL="800100" lvl="1" indent="-342900"/>
            <a:r>
              <a:rPr lang="en-US" dirty="0" smtClean="0"/>
              <a:t>JT valves</a:t>
            </a:r>
          </a:p>
          <a:p>
            <a:pPr marL="1033463" lvl="2" indent="-342900"/>
            <a:r>
              <a:rPr lang="en-US" dirty="0" smtClean="0"/>
              <a:t>Welding process magnetized VV, successfully degaussed</a:t>
            </a:r>
          </a:p>
          <a:p>
            <a:pPr marL="1033463" lvl="2" indent="-342900"/>
            <a:r>
              <a:rPr lang="en-US" dirty="0" smtClean="0"/>
              <a:t>Grounding to be improved</a:t>
            </a:r>
          </a:p>
          <a:p>
            <a:pPr marL="800100" lvl="1" indent="-342900"/>
            <a:r>
              <a:rPr lang="en-US" dirty="0" smtClean="0"/>
              <a:t>Coupler warm end installation</a:t>
            </a:r>
          </a:p>
          <a:p>
            <a:pPr marL="1033463" lvl="2" indent="-342900"/>
            <a:r>
              <a:rPr lang="en-US" dirty="0" smtClean="0"/>
              <a:t>Went well</a:t>
            </a:r>
          </a:p>
          <a:p>
            <a:pPr marL="1033463" lvl="2" indent="-342900"/>
            <a:r>
              <a:rPr lang="en-US" dirty="0" smtClean="0"/>
              <a:t>Personnel were trained, more to be trained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9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 of </a:t>
            </a:r>
            <a:r>
              <a:rPr lang="en-US" sz="3200" dirty="0" smtClean="0"/>
              <a:t>Design Changes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800100" lvl="1" indent="-342900"/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342900" indent="-34290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47" y="1163804"/>
            <a:ext cx="7036904" cy="515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6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Summary of </a:t>
            </a:r>
            <a:r>
              <a:rPr lang="en-US" sz="3200" dirty="0" smtClean="0"/>
              <a:t>Design Changes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021021" cy="314326"/>
          </a:xfrm>
        </p:spPr>
        <p:txBody>
          <a:bodyPr/>
          <a:lstStyle/>
          <a:p>
            <a:r>
              <a:rPr lang="en-US" dirty="0" err="1"/>
              <a:t>Jlab</a:t>
            </a:r>
            <a:r>
              <a:rPr lang="en-US" dirty="0"/>
              <a:t> LCLS-II Production Readiness Review, 10 January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9132" y="1351722"/>
            <a:ext cx="8042861" cy="4663186"/>
          </a:xfrm>
        </p:spPr>
        <p:txBody>
          <a:bodyPr>
            <a:normAutofit fontScale="85000" lnSpcReduction="10000"/>
          </a:bodyPr>
          <a:lstStyle/>
          <a:p>
            <a:pPr marL="800100" lvl="1" indent="-342900"/>
            <a:endParaRPr lang="en-US" dirty="0" smtClean="0"/>
          </a:p>
          <a:p>
            <a:pPr marL="800100" lvl="1" indent="-342900"/>
            <a:r>
              <a:rPr lang="en-US" dirty="0" smtClean="0"/>
              <a:t>Couplers: Modified ILC design to modified XFEL</a:t>
            </a:r>
          </a:p>
          <a:p>
            <a:pPr marL="800100" lvl="1" indent="-342900"/>
            <a:r>
              <a:rPr lang="en-US" dirty="0" smtClean="0"/>
              <a:t>Bellows and spools: Kurt </a:t>
            </a:r>
            <a:r>
              <a:rPr lang="en-US" dirty="0" err="1" smtClean="0"/>
              <a:t>Lesker</a:t>
            </a:r>
            <a:r>
              <a:rPr lang="en-US" dirty="0" smtClean="0"/>
              <a:t> made, plated by Nomura</a:t>
            </a:r>
          </a:p>
          <a:p>
            <a:pPr marL="800100" lvl="1" indent="-342900"/>
            <a:r>
              <a:rPr lang="en-US" dirty="0" smtClean="0"/>
              <a:t>Cold mass upper: fully assembled at WXCX</a:t>
            </a:r>
          </a:p>
          <a:p>
            <a:pPr marL="800100" lvl="1" indent="-342900"/>
            <a:r>
              <a:rPr lang="en-US" dirty="0" smtClean="0"/>
              <a:t>Invar rod clamps: design improved, stronger, assembly clearance</a:t>
            </a:r>
          </a:p>
          <a:p>
            <a:pPr marL="800100" lvl="1" indent="-342900"/>
            <a:r>
              <a:rPr lang="en-US" dirty="0" smtClean="0"/>
              <a:t>Baffle added to 2 Phase line</a:t>
            </a:r>
          </a:p>
          <a:p>
            <a:pPr marL="800100" lvl="1" indent="-342900"/>
            <a:r>
              <a:rPr lang="en-US" dirty="0" smtClean="0"/>
              <a:t>FPC 50K thermal straps attached directly to line, better heat transfer</a:t>
            </a:r>
          </a:p>
          <a:p>
            <a:pPr marL="800100" lvl="1" indent="-342900"/>
            <a:r>
              <a:rPr lang="en-US" dirty="0" smtClean="0"/>
              <a:t>FPC 5K intercept modified to hold vacuum forces (JLAB request)</a:t>
            </a:r>
          </a:p>
          <a:p>
            <a:pPr marL="800100" lvl="1" indent="-342900"/>
            <a:r>
              <a:rPr lang="en-US" dirty="0" smtClean="0"/>
              <a:t>Magnet leads improved</a:t>
            </a:r>
          </a:p>
          <a:p>
            <a:pPr marL="800100" lvl="1" indent="-342900"/>
            <a:r>
              <a:rPr lang="en-US" dirty="0" smtClean="0"/>
              <a:t>Tuner split rings: added set screws for more solid fit</a:t>
            </a:r>
          </a:p>
          <a:p>
            <a:pPr marL="800100" lvl="1" indent="-342900"/>
            <a:r>
              <a:rPr lang="en-US" dirty="0" smtClean="0"/>
              <a:t>50K shields: AL6061 changed to AL1100</a:t>
            </a:r>
          </a:p>
          <a:p>
            <a:pPr marL="800100" lvl="1" indent="-342900"/>
            <a:r>
              <a:rPr lang="en-US" dirty="0" smtClean="0"/>
              <a:t>Instrumentation: reduced amount</a:t>
            </a:r>
          </a:p>
          <a:p>
            <a:pPr marL="800100" lvl="1" indent="-342900"/>
            <a:r>
              <a:rPr lang="en-US" dirty="0" smtClean="0"/>
              <a:t>JT fill line: proposed diameter change ½” to 1” (</a:t>
            </a:r>
            <a:r>
              <a:rPr lang="en-US" dirty="0" err="1" smtClean="0"/>
              <a:t>microphonics</a:t>
            </a:r>
            <a:r>
              <a:rPr lang="en-US" dirty="0" smtClean="0"/>
              <a:t>)</a:t>
            </a:r>
            <a:endParaRPr lang="en-US" dirty="0" smtClean="0"/>
          </a:p>
          <a:p>
            <a:pPr marL="800100" lvl="1" indent="-342900"/>
            <a:endParaRPr lang="en-US" dirty="0" smtClean="0"/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7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Magnetic Hygiene/ Demagnetization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021021" cy="314326"/>
          </a:xfrm>
        </p:spPr>
        <p:txBody>
          <a:bodyPr/>
          <a:lstStyle/>
          <a:p>
            <a:r>
              <a:rPr lang="en-US" dirty="0" smtClean="0"/>
              <a:t>LCLS-II </a:t>
            </a:r>
            <a:r>
              <a:rPr lang="en-US" dirty="0" err="1" smtClean="0"/>
              <a:t>pCM</a:t>
            </a:r>
            <a:r>
              <a:rPr lang="en-US" dirty="0" smtClean="0"/>
              <a:t> Workshop, 13 </a:t>
            </a:r>
            <a:r>
              <a:rPr lang="en-US" dirty="0"/>
              <a:t>January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15757" y="1667446"/>
            <a:ext cx="8775700" cy="531437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Magnetic hygiene covered everything.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Despite best intent, module re-magnetized during assembly.</a:t>
            </a:r>
          </a:p>
          <a:p>
            <a:pPr marL="800100" indent="-800100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Residual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increased with welding.  Observed in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realtime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JLab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after assembly using 65 amp program to less than 5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VV’s at both labs successfully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demagged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less than 50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though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JLab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had to wait for VV04 (1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production) to get there.  Likely due to final bake, WXCX did.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 cancellation does not appear to be needed at this time, but not sure what to expect at SLAC.  Need to work with them to address this Operational issue.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4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Magnetic Hygiene Program </a:t>
            </a:r>
            <a:r>
              <a:rPr lang="en-US" sz="3600" dirty="0" smtClean="0"/>
              <a:t>(cont.)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99447" y="1086545"/>
            <a:ext cx="5855842" cy="5380074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A4001D"/>
                </a:solidFill>
              </a:rPr>
              <a:t>Jlab</a:t>
            </a:r>
            <a:r>
              <a:rPr lang="en-US" b="1" dirty="0" smtClean="0">
                <a:solidFill>
                  <a:srgbClr val="A4001D"/>
                </a:solidFill>
              </a:rPr>
              <a:t> </a:t>
            </a:r>
            <a:r>
              <a:rPr lang="en-US" b="1" dirty="0" err="1" smtClean="0">
                <a:solidFill>
                  <a:srgbClr val="A4001D"/>
                </a:solidFill>
              </a:rPr>
              <a:t>Demag</a:t>
            </a:r>
            <a:endParaRPr lang="en-US" b="1" dirty="0">
              <a:solidFill>
                <a:srgbClr val="A4001D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Minion Pro"/>
              </a:rPr>
              <a:t>pCM</a:t>
            </a:r>
            <a:r>
              <a:rPr lang="en-US" dirty="0">
                <a:latin typeface="Minion Pro"/>
              </a:rPr>
              <a:t> was degaussed.  FNAL </a:t>
            </a:r>
            <a:r>
              <a:rPr lang="en-US" dirty="0" smtClean="0">
                <a:latin typeface="Minion Pro"/>
              </a:rPr>
              <a:t>visitors/advisors </a:t>
            </a:r>
            <a:r>
              <a:rPr lang="en-US" dirty="0">
                <a:latin typeface="Minion Pro"/>
              </a:rPr>
              <a:t>in attendance.</a:t>
            </a:r>
          </a:p>
          <a:p>
            <a:endParaRPr lang="en-US" dirty="0">
              <a:latin typeface="Minion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Minion Pro"/>
            </a:endParaRPr>
          </a:p>
          <a:p>
            <a:endParaRPr lang="en-US" dirty="0">
              <a:latin typeface="Minion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Minion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Minion Pro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lvl="1" indent="0">
              <a:spcBef>
                <a:spcPct val="0"/>
              </a:spcBef>
              <a:spcAft>
                <a:spcPts val="300"/>
              </a:spcAft>
              <a:buSzTx/>
              <a:buNone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0" lvl="1" indent="0">
              <a:spcBef>
                <a:spcPct val="0"/>
              </a:spcBef>
              <a:spcAft>
                <a:spcPts val="300"/>
              </a:spcAft>
              <a:buSzTx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342900" lvl="1" indent="-342900">
              <a:spcAft>
                <a:spcPts val="300"/>
              </a:spcAft>
              <a:buSzTx/>
            </a:pPr>
            <a:endParaRPr lang="en-US" sz="1600" dirty="0">
              <a:solidFill>
                <a:srgbClr val="000000"/>
              </a:solidFill>
            </a:endParaRPr>
          </a:p>
          <a:p>
            <a:pPr marL="0" lvl="1" indent="0">
              <a:spcAft>
                <a:spcPts val="300"/>
              </a:spcAft>
              <a:buSzTx/>
              <a:buNone/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447" y="3227224"/>
            <a:ext cx="2890594" cy="192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81643" y="5171979"/>
          <a:ext cx="870741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357"/>
                <a:gridCol w="731520"/>
                <a:gridCol w="828593"/>
                <a:gridCol w="967490"/>
                <a:gridCol w="967490"/>
                <a:gridCol w="967490"/>
                <a:gridCol w="967490"/>
                <a:gridCol w="967490"/>
                <a:gridCol w="967490"/>
              </a:tblGrid>
              <a:tr h="342900">
                <a:tc>
                  <a:txBody>
                    <a:bodyPr/>
                    <a:lstStyle/>
                    <a:p>
                      <a:r>
                        <a:rPr lang="en-US" dirty="0" smtClean="0"/>
                        <a:t>Fluxgate#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1303</a:t>
                      </a:r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Before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-9.96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-8.67</a:t>
                      </a:r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After 35 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-1.01</a:t>
                      </a:r>
                      <a:endParaRPr lang="en-US" dirty="0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After 65A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4.26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-3.45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-2.31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-1.21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8011" y="2409399"/>
            <a:ext cx="2447845" cy="273436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2067" y="3227224"/>
            <a:ext cx="2994789" cy="192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2067" y="1282919"/>
            <a:ext cx="2994789" cy="171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27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Demagnetization at SLAC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445471" y="6400800"/>
            <a:ext cx="4021021" cy="314326"/>
          </a:xfrm>
        </p:spPr>
        <p:txBody>
          <a:bodyPr/>
          <a:lstStyle/>
          <a:p>
            <a:r>
              <a:rPr lang="en-US" dirty="0" smtClean="0"/>
              <a:t>LCLS-II </a:t>
            </a:r>
            <a:r>
              <a:rPr lang="en-US" dirty="0" err="1" smtClean="0"/>
              <a:t>pCM</a:t>
            </a:r>
            <a:r>
              <a:rPr lang="en-US" dirty="0" smtClean="0"/>
              <a:t> Workshop, 13 </a:t>
            </a:r>
            <a:r>
              <a:rPr lang="en-US" dirty="0"/>
              <a:t>January 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8163"/>
            <a:ext cx="9144000" cy="4076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465" y="5284571"/>
            <a:ext cx="858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 trapping observed after quench is an Operational issue which will need to be addressed at SLAC.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27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2800" dirty="0"/>
              <a:t>LCLSII FPC Configuration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794548" y="6318254"/>
            <a:ext cx="318932" cy="539750"/>
          </a:xfrm>
        </p:spPr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143393" y="6457950"/>
            <a:ext cx="4704832" cy="314326"/>
          </a:xfrm>
        </p:spPr>
        <p:txBody>
          <a:bodyPr/>
          <a:lstStyle/>
          <a:p>
            <a:r>
              <a:rPr lang="en-US" dirty="0"/>
              <a:t>LCLS-II pCM Workshop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1224994"/>
            <a:ext cx="9144000" cy="5528582"/>
            <a:chOff x="0" y="1224994"/>
            <a:chExt cx="9144000" cy="5528582"/>
          </a:xfrm>
        </p:grpSpPr>
        <p:pic>
          <p:nvPicPr>
            <p:cNvPr id="8" name="Picture 2" descr="D:\LCLSII\LCLSII CM PRR 13 14 Sep 2016\coupler 26aug1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24994"/>
              <a:ext cx="9144000" cy="440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029608" y="1243101"/>
              <a:ext cx="2281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LCLSII FPC Waveguide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48135" y="4677623"/>
              <a:ext cx="2281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LCLSII FPC Warm Part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523" y="2062682"/>
              <a:ext cx="2281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LCLSII FPC Cold Part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9364" y="4445252"/>
              <a:ext cx="2950616" cy="1661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 FPC Instrumentation:</a:t>
              </a:r>
            </a:p>
            <a:p>
              <a:pPr marL="285750" indent="-285750">
                <a:buFontTx/>
                <a:buChar char="-"/>
              </a:pPr>
              <a:r>
                <a:rPr lang="en-US" sz="1200" dirty="0"/>
                <a:t>5 and 50K heat sinks</a:t>
              </a:r>
            </a:p>
            <a:p>
              <a:pPr marL="285750" indent="-285750">
                <a:buFontTx/>
                <a:buChar char="-"/>
              </a:pPr>
              <a:r>
                <a:rPr lang="en-US" sz="1200" dirty="0"/>
                <a:t>temperature sensors</a:t>
              </a:r>
            </a:p>
            <a:p>
              <a:pPr marL="285750" indent="-285750">
                <a:buFontTx/>
                <a:buChar char="-"/>
              </a:pPr>
              <a:r>
                <a:rPr lang="en-US" sz="1200" dirty="0"/>
                <a:t>Electron probes</a:t>
              </a:r>
            </a:p>
            <a:p>
              <a:pPr marL="285750" indent="-285750">
                <a:buFontTx/>
                <a:buChar char="-"/>
              </a:pPr>
              <a:r>
                <a:rPr lang="en-US" sz="1200" dirty="0"/>
                <a:t>Arc detectors in the warm part</a:t>
              </a:r>
            </a:p>
            <a:p>
              <a:pPr marL="285750" indent="-285750">
                <a:buFontTx/>
                <a:buChar char="-"/>
              </a:pPr>
              <a:r>
                <a:rPr lang="en-US" sz="1200" dirty="0"/>
                <a:t>Arc detector on FPC waveguide</a:t>
              </a:r>
            </a:p>
            <a:p>
              <a:pPr marL="285750" indent="-285750">
                <a:buFontTx/>
                <a:buChar char="-"/>
              </a:pPr>
              <a:r>
                <a:rPr lang="en-US" sz="1200" dirty="0"/>
                <a:t>One ionic pump  for 8 warm couplers</a:t>
              </a:r>
            </a:p>
            <a:p>
              <a:pPr marL="285750" indent="-285750">
                <a:buFontTx/>
                <a:buChar char="-"/>
              </a:pPr>
              <a:r>
                <a:rPr lang="en-US" sz="1200" dirty="0"/>
                <a:t>One vacuum gauge for 8 warm couplers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7064" y="5276248"/>
              <a:ext cx="286583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LCLSII FPC manual antenna actuator</a:t>
              </a:r>
            </a:p>
            <a:p>
              <a:pPr algn="ctr"/>
              <a:r>
                <a:rPr lang="en-US" dirty="0"/>
                <a:t>(rotation movement)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Remark</a:t>
              </a:r>
              <a:r>
                <a:rPr lang="en-US" dirty="0"/>
                <a:t> DESY XFEL use linear movement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863021"/>
      </p:ext>
    </p:extLst>
  </p:cSld>
  <p:clrMapOvr>
    <a:masterClrMapping/>
  </p:clrMapOvr>
</p:sld>
</file>

<file path=ppt/theme/theme1.xml><?xml version="1.0" encoding="utf-8"?>
<a:theme xmlns:a="http://schemas.openxmlformats.org/drawingml/2006/main" name="LastName_Title_DR201608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8A4933D0FB4B4CA82280B30CAF47E2" ma:contentTypeVersion="14" ma:contentTypeDescription="Create a new document." ma:contentTypeScope="" ma:versionID="7b68698eab841f6565c5c3885a08d4e9">
  <xsd:schema xmlns:xsd="http://www.w3.org/2001/XMLSchema" xmlns:xs="http://www.w3.org/2001/XMLSchema" xmlns:p="http://schemas.microsoft.com/office/2006/metadata/properties" xmlns:ns2="f15a050e-1ce7-4ed2-9890-60f9658c1ede" targetNamespace="http://schemas.microsoft.com/office/2006/metadata/properties" ma:root="true" ma:fieldsID="099edc80864fba8e7bdccaf9ddf53b95" ns2:_="">
    <xsd:import namespace="f15a050e-1ce7-4ed2-9890-60f9658c1ede"/>
    <xsd:element name="properties">
      <xsd:complexType>
        <xsd:sequence>
          <xsd:element name="documentManagement">
            <xsd:complexType>
              <xsd:all>
                <xsd:element ref="ns2:Breakout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a050e-1ce7-4ed2-9890-60f9658c1ede" elementFormDefault="qualified">
    <xsd:import namespace="http://schemas.microsoft.com/office/2006/documentManagement/types"/>
    <xsd:import namespace="http://schemas.microsoft.com/office/infopath/2007/PartnerControls"/>
    <xsd:element name="Breakout_x0020_Session" ma:index="8" nillable="true" ma:displayName="Breakout Session" ma:format="Dropdown" ma:internalName="Breakout_x0020_Session">
      <xsd:simpleType>
        <xsd:restriction base="dms:Choice">
          <xsd:enumeration value="Plenary"/>
          <xsd:enumeration value="1 - Accelerator Physics"/>
          <xsd:enumeration value="2 - Injector/Linac"/>
          <xsd:enumeration value="3 - RF Power Systems"/>
          <xsd:enumeration value="4&amp;5 - Undulator/XTES System"/>
          <xsd:enumeration value="6&amp;7 - Cryoplant/Cryomodules Systems"/>
          <xsd:enumeration value="8 - Controls/Safety Systems"/>
          <xsd:enumeration value="9 - Conventional Facilities and Infrastructure"/>
          <xsd:enumeration value="10 - Env., Safety &amp; Health"/>
          <xsd:enumeration value="11 - Cost and Schedule"/>
          <xsd:enumeration value="12 - Project Management"/>
          <xsd:enumeration value="Closeout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Breakout_x0020_Session xmlns="f15a050e-1ce7-4ed2-9890-60f9658c1ede">Template</Breakout_x0020_Session>
  </documentManagement>
</p:properties>
</file>

<file path=customXml/itemProps1.xml><?xml version="1.0" encoding="utf-8"?>
<ds:datastoreItem xmlns:ds="http://schemas.openxmlformats.org/officeDocument/2006/customXml" ds:itemID="{96AC9E9B-2714-4E54-AEB1-61E0F4B7D9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a050e-1ce7-4ed2-9890-60f9658c1e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B16AA-9221-46AE-B700-523442ABDABD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f15a050e-1ce7-4ed2-9890-60f9658c1ede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LastName_Title_DR201608</Template>
  <TotalTime>4332</TotalTime>
  <Words>709</Words>
  <Application>Microsoft Office PowerPoint</Application>
  <PresentationFormat>On-screen Show (4:3)</PresentationFormat>
  <Paragraphs>155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Minion Pro</vt:lpstr>
      <vt:lpstr>Symbol</vt:lpstr>
      <vt:lpstr>Times New Roman</vt:lpstr>
      <vt:lpstr>LastName_Title_DR201608</vt:lpstr>
      <vt:lpstr>CM Assembly Outside Clean Room</vt:lpstr>
      <vt:lpstr>Summary of Lessons Learned</vt:lpstr>
      <vt:lpstr>Summary of Lessons Learned</vt:lpstr>
      <vt:lpstr>Summary of Design Changes</vt:lpstr>
      <vt:lpstr>Summary of Design Changes</vt:lpstr>
      <vt:lpstr>Magnetic Hygiene/ Demagnetization</vt:lpstr>
      <vt:lpstr>Magnetic Hygiene Program (cont.)</vt:lpstr>
      <vt:lpstr>Demagnetization at SLAC</vt:lpstr>
      <vt:lpstr>LCLSII FPC Configuration</vt:lpstr>
      <vt:lpstr>Push rod and manual actuator – major issues identified  4 of 8 Jlab cavities untunable</vt:lpstr>
      <vt:lpstr>Damaged plastic pieces in Warm Couplers</vt:lpstr>
      <vt:lpstr>FPC Assembly at FNAL</vt:lpstr>
    </vt:vector>
  </TitlesOfParts>
  <Company>SLAC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Bob</dc:creator>
  <cp:lastModifiedBy>Kenneth S. Premo x2458 15370N</cp:lastModifiedBy>
  <cp:revision>147</cp:revision>
  <cp:lastPrinted>2009-07-27T17:31:51Z</cp:lastPrinted>
  <dcterms:created xsi:type="dcterms:W3CDTF">2016-07-26T16:16:01Z</dcterms:created>
  <dcterms:modified xsi:type="dcterms:W3CDTF">2017-01-13T14:40:10Z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0x010100B48A4933D0FB4B4CA82280B30CAF47E2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</Properties>
</file>