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82" r:id="rId2"/>
  </p:sldMasterIdLst>
  <p:notesMasterIdLst>
    <p:notesMasterId r:id="rId12"/>
  </p:notesMasterIdLst>
  <p:handoutMasterIdLst>
    <p:handoutMasterId r:id="rId13"/>
  </p:handoutMasterIdLst>
  <p:sldIdLst>
    <p:sldId id="288" r:id="rId3"/>
    <p:sldId id="260" r:id="rId4"/>
    <p:sldId id="261" r:id="rId5"/>
    <p:sldId id="266" r:id="rId6"/>
    <p:sldId id="294" r:id="rId7"/>
    <p:sldId id="295" r:id="rId8"/>
    <p:sldId id="296" r:id="rId9"/>
    <p:sldId id="297" r:id="rId10"/>
    <p:sldId id="298" r:id="rId11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A592A"/>
    <a:srgbClr val="D35420"/>
    <a:srgbClr val="BD1F24"/>
    <a:srgbClr val="808080"/>
    <a:srgbClr val="154D81"/>
    <a:srgbClr val="DF652C"/>
    <a:srgbClr val="E0692D"/>
    <a:srgbClr val="DF64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20"/>
    <p:restoredTop sz="94660"/>
  </p:normalViewPr>
  <p:slideViewPr>
    <p:cSldViewPr snapToGrid="0" snapToObjects="1">
      <p:cViewPr varScale="1">
        <p:scale>
          <a:sx n="87" d="100"/>
          <a:sy n="87" d="100"/>
        </p:scale>
        <p:origin x="966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charset="0"/>
              </a:defRPr>
            </a:lvl1pPr>
          </a:lstStyle>
          <a:p>
            <a:fld id="{393B6DFD-0E16-4F6A-B87C-5397575058FB}" type="datetimeFigureOut">
              <a:rPr lang="en-US"/>
              <a:pPr/>
              <a:t>1/11/2017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charset="0"/>
              </a:defRPr>
            </a:lvl1pPr>
          </a:lstStyle>
          <a:p>
            <a:fld id="{FD997A25-CFF4-45EB-8C60-3E8C1130386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08328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charset="0"/>
              </a:defRPr>
            </a:lvl1pPr>
          </a:lstStyle>
          <a:p>
            <a:fld id="{4D6DEB67-BF62-4451-B25A-89F3C55BB611}" type="datetimeFigureOut">
              <a:rPr lang="en-US"/>
              <a:pPr/>
              <a:t>1/11/2017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charset="0"/>
              </a:defRPr>
            </a:lvl1pPr>
          </a:lstStyle>
          <a:p>
            <a:fld id="{2456DA36-DF59-41E5-806E-A4D79AB0439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41837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E907BB-BEC6-4154-881C-F5D108F38E89}" type="slidenum">
              <a:rPr lang="en-US" altLang="en-US" smtClean="0"/>
              <a:pPr/>
              <a:t>5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254995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E907BB-BEC6-4154-881C-F5D108F38E89}" type="slidenum">
              <a:rPr lang="en-US" altLang="en-US" smtClean="0"/>
              <a:pPr/>
              <a:t>8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367117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E907BB-BEC6-4154-881C-F5D108F38E89}" type="slidenum">
              <a:rPr lang="en-US" altLang="en-US" smtClean="0"/>
              <a:pPr/>
              <a:t>9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130566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Blue-Seal_c100m56y0k23-Mark_SC_Horizontal.eps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91063" y="1371600"/>
            <a:ext cx="3644900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FermilabLogo_100c56m0y23k.eps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6450" y="1447800"/>
            <a:ext cx="290195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806450" y="3559283"/>
            <a:ext cx="7526338" cy="1139271"/>
          </a:xfrm>
          <a:prstGeom prst="rect">
            <a:avLst/>
          </a:prstGeom>
        </p:spPr>
        <p:txBody>
          <a:bodyPr wrap="square" lIns="0" tIns="0" rIns="0" bIns="0" anchor="t"/>
          <a:lstStyle>
            <a:lvl1pPr algn="l">
              <a:defRPr sz="3200" b="1" i="0" baseline="0">
                <a:solidFill>
                  <a:srgbClr val="154D81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806450" y="4841093"/>
            <a:ext cx="7526338" cy="14899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000">
                <a:solidFill>
                  <a:srgbClr val="154D81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350962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154D8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>
            <a:lvl1pPr>
              <a:defRPr/>
            </a:lvl1pPr>
          </a:lstStyle>
          <a:p>
            <a:fld id="{C9FDED8E-BCF1-4CC1-B5A9-6D347B7BD6B9}" type="datetime1">
              <a:rPr lang="en-US" smtClean="0"/>
              <a:t>1/11/2017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>
                <a:solidFill>
                  <a:srgbClr val="154D81"/>
                </a:solidFill>
              </a:defRPr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867086-59BE-433D-A3BD-EBC04F95C3F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9706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/>
          <p:cNvSpPr>
            <a:spLocks noGrp="1"/>
          </p:cNvSpPr>
          <p:nvPr>
            <p:ph type="body" sz="half" idx="12"/>
          </p:nvPr>
        </p:nvSpPr>
        <p:spPr>
          <a:xfrm>
            <a:off x="229365" y="4765101"/>
            <a:ext cx="425196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40404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4654550" y="4765101"/>
            <a:ext cx="426085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40404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7"/>
          </p:nvPr>
        </p:nvSpPr>
        <p:spPr>
          <a:xfrm>
            <a:off x="228601" y="1043694"/>
            <a:ext cx="4251324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8"/>
          </p:nvPr>
        </p:nvSpPr>
        <p:spPr>
          <a:xfrm>
            <a:off x="4654550" y="1043694"/>
            <a:ext cx="4260851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154D8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/>
            </a:lvl1pPr>
          </a:lstStyle>
          <a:p>
            <a:fld id="{E9FCECD6-4E7F-470E-9021-257AD883339C}" type="datetime1">
              <a:rPr lang="en-US" smtClean="0"/>
              <a:t>1/11/2017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fld id="{D7500EE4-7E1C-44E7-8AF9-640E6999984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0840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043693"/>
            <a:ext cx="3027894" cy="49942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40404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469958" y="1043694"/>
            <a:ext cx="5420360" cy="49942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154D8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fld id="{7B1195F4-2863-45CF-B4AF-A2924649856A}" type="datetime1">
              <a:rPr lang="en-US" smtClean="0"/>
              <a:t>1/11/2017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fld id="{F5D6A516-7B6A-490E-BEDF-2D2A0214EC9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827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73" y="1043694"/>
            <a:ext cx="8700851" cy="3695054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40404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40404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154D8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932B82A-8219-44FB-B3E0-B82442AC2E9A}" type="datetime1">
              <a:rPr lang="en-US" smtClean="0"/>
              <a:t>1/11/2017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5AD470-B823-42AD-8E54-A0EE6868D89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2024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55192"/>
            <a:ext cx="4206240" cy="425014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sz="half" idx="15"/>
          </p:nvPr>
        </p:nvSpPr>
        <p:spPr>
          <a:xfrm>
            <a:off x="4709161" y="355192"/>
            <a:ext cx="4206240" cy="425014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40404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9"/>
          </p:nvPr>
        </p:nvSpPr>
        <p:spPr>
          <a:xfrm>
            <a:off x="470916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40404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55D8971-CED9-462A-8A74-34CC95E9CFA2}" type="datetime1">
              <a:rPr lang="en-US" smtClean="0"/>
              <a:t>1/11/2017</a:t>
            </a:fld>
            <a:endParaRPr 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2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2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6C268C9-C287-4344-8953-38DC82A2783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6160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61950"/>
            <a:ext cx="8675688" cy="56689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4"/>
          </p:nvPr>
        </p:nvSpPr>
        <p:spPr>
          <a:xfrm>
            <a:off x="6445250" y="6515100"/>
            <a:ext cx="1076325" cy="241300"/>
          </a:xfrm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fld id="{C272B11C-2847-4259-90F9-2A8A2A239DF1}" type="datetime1">
              <a:rPr lang="en-US" smtClean="0"/>
              <a:t>1/11/2017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5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6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fld id="{2FAB96E0-4FFA-4BC8-8048-5C9BCBC5EA1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8014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361950"/>
            <a:ext cx="8700851" cy="4369742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40404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chemeClr val="accent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>
          <a:xfrm>
            <a:off x="6445250" y="6515100"/>
            <a:ext cx="1076325" cy="241300"/>
          </a:xfrm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fld id="{60883906-0851-446D-B7C0-7B760867FEBC}" type="datetime1">
              <a:rPr lang="en-US" smtClean="0"/>
              <a:t>1/11/2017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fld id="{6711D1D6-B590-483F-9D51-3054E1B7B40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5330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Without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154D8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45250" y="6515100"/>
            <a:ext cx="1076325" cy="241300"/>
          </a:xfrm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fld id="{3AA06824-315C-4068-AF3F-2211E2881301}" type="datetime1">
              <a:rPr lang="en-US" smtClean="0"/>
              <a:t>1/11/2017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fld id="{60FEBA75-A8C9-4808-BC34-1038C72B44C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463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5.emf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.emf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7">
            <a:alphaModFix amt="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3" descr="ContentSlide_HeaderFooter_012014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6459538" y="6515100"/>
            <a:ext cx="1076325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154D81"/>
                </a:solidFill>
                <a:latin typeface="Helvetica" charset="0"/>
              </a:defRPr>
            </a:lvl1pPr>
          </a:lstStyle>
          <a:p>
            <a:fld id="{16ED738D-834C-4B1D-AAE9-1C8F7C9BB7EC}" type="datetime1">
              <a:rPr lang="en-US" smtClean="0"/>
              <a:t>1/11/2017</a:t>
            </a:fld>
            <a:endParaRPr 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6450" y="6515100"/>
            <a:ext cx="5373688" cy="2413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154D81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8600" y="6515100"/>
            <a:ext cx="447675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154D81"/>
                </a:solidFill>
                <a:latin typeface="Helvetica" charset="0"/>
              </a:defRPr>
            </a:lvl1pPr>
          </a:lstStyle>
          <a:p>
            <a:fld id="{89E9D6F3-F022-4AB1-80E6-1AE57F7CA006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45" r:id="rId1"/>
    <p:sldLayoutId id="2147484046" r:id="rId2"/>
    <p:sldLayoutId id="2147484041" r:id="rId3"/>
    <p:sldLayoutId id="2147484042" r:id="rId4"/>
    <p:sldLayoutId id="2147484043" r:id="rId5"/>
  </p:sldLayoutIdLst>
  <p:hf hdr="0" ft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074184"/>
          </a:solidFill>
          <a:latin typeface="Helvetica"/>
          <a:ea typeface="ＭＳ Ｐゴシック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ＭＳ Ｐゴシック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ＭＳ Ｐゴシック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ＭＳ Ｐゴシック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ＭＳ Ｐゴシック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kern="1200">
          <a:solidFill>
            <a:srgbClr val="595959"/>
          </a:solidFill>
          <a:latin typeface="Helvetica"/>
          <a:ea typeface="ＭＳ Ｐゴシック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1600" kern="1200">
          <a:solidFill>
            <a:srgbClr val="595959"/>
          </a:solidFill>
          <a:latin typeface="Helvetica"/>
          <a:ea typeface="ＭＳ Ｐゴシック" charset="0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400" kern="1200">
          <a:solidFill>
            <a:srgbClr val="595959"/>
          </a:solidFill>
          <a:latin typeface="Helvetica"/>
          <a:ea typeface="ＭＳ Ｐゴシック" charset="0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1200" kern="1200">
          <a:solidFill>
            <a:srgbClr val="595959"/>
          </a:solidFill>
          <a:latin typeface="Helvetica"/>
          <a:ea typeface="ＭＳ Ｐゴシック" charset="0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1200" kern="1200">
          <a:solidFill>
            <a:srgbClr val="595959"/>
          </a:solidFill>
          <a:latin typeface="Helvetica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6">
            <a:alphaModFix amt="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6450013" y="6515100"/>
            <a:ext cx="107632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defTabSz="914400">
              <a:defRPr sz="900">
                <a:solidFill>
                  <a:srgbClr val="154D81"/>
                </a:solidFill>
                <a:latin typeface="Helvetica" charset="0"/>
              </a:defRPr>
            </a:lvl1pPr>
          </a:lstStyle>
          <a:p>
            <a:fld id="{2C741630-6E92-4C88-B5B7-A529E3703450}" type="datetime1">
              <a:rPr lang="en-US" smtClean="0"/>
              <a:t>1/11/2017</a:t>
            </a:fld>
            <a:endParaRPr lang="en-US"/>
          </a:p>
        </p:txBody>
      </p:sp>
      <p:sp>
        <p:nvSpPr>
          <p:cNvPr id="9219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806450" y="6515100"/>
            <a:ext cx="5373688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>
              <a:defRPr sz="900">
                <a:solidFill>
                  <a:srgbClr val="154D8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9220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>
              <a:defRPr sz="900">
                <a:solidFill>
                  <a:srgbClr val="154D81"/>
                </a:solidFill>
                <a:latin typeface="Helvetica" charset="0"/>
              </a:defRPr>
            </a:lvl1pPr>
          </a:lstStyle>
          <a:p>
            <a:fld id="{0490A55E-0BAE-4066-899A-8BAD989E8B88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7173" name="Picture 1" descr="ContentSlide_Footer_012014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44" r:id="rId1"/>
    <p:sldLayoutId id="2147484047" r:id="rId2"/>
    <p:sldLayoutId id="2147484048" r:id="rId3"/>
    <p:sldLayoutId id="2147484049" r:id="rId4"/>
  </p:sldLayoutIdLst>
  <p:hf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ＭＳ Ｐゴシック" charset="0"/>
          <a:cs typeface="ＭＳ Ｐゴシック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image" Target="../media/image21.JPG"/><Relationship Id="rId7" Type="http://schemas.openxmlformats.org/officeDocument/2006/relationships/image" Target="../media/image25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10" Type="http://schemas.openxmlformats.org/officeDocument/2006/relationships/image" Target="../media/image28.JPG"/><Relationship Id="rId4" Type="http://schemas.openxmlformats.org/officeDocument/2006/relationships/image" Target="../media/image22.JPG"/><Relationship Id="rId9" Type="http://schemas.openxmlformats.org/officeDocument/2006/relationships/image" Target="../media/image2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String Assembly Workflow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67086-59BE-433D-A3BD-EBC04F95C3F1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7" name="AutoShape 4"/>
          <p:cNvSpPr>
            <a:spLocks noChangeArrowheads="1"/>
          </p:cNvSpPr>
          <p:nvPr/>
        </p:nvSpPr>
        <p:spPr bwMode="auto">
          <a:xfrm>
            <a:off x="3124200" y="1763931"/>
            <a:ext cx="228600" cy="381000"/>
          </a:xfrm>
          <a:prstGeom prst="downArrow">
            <a:avLst>
              <a:gd name="adj1" fmla="val 50000"/>
              <a:gd name="adj2" fmla="val 41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2266950" y="1117600"/>
            <a:ext cx="1981200" cy="646331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800" dirty="0"/>
              <a:t>Receive dressed qualified Cavities</a:t>
            </a: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4354672" y="837498"/>
            <a:ext cx="3810000" cy="646331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800" dirty="0"/>
              <a:t>Receive/Clean peripheral parts/hardware</a:t>
            </a: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5037365" y="1863469"/>
            <a:ext cx="2057400" cy="1200329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800" dirty="0"/>
              <a:t>Assemble dressed Cavities to form a String in WS1</a:t>
            </a:r>
          </a:p>
        </p:txBody>
      </p:sp>
      <p:sp>
        <p:nvSpPr>
          <p:cNvPr id="11" name="AutoShape 9"/>
          <p:cNvSpPr>
            <a:spLocks noChangeArrowheads="1"/>
          </p:cNvSpPr>
          <p:nvPr/>
        </p:nvSpPr>
        <p:spPr bwMode="auto">
          <a:xfrm rot="16200000">
            <a:off x="4552950" y="3876037"/>
            <a:ext cx="228600" cy="4572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12" name="Line 21"/>
          <p:cNvSpPr>
            <a:spLocks noChangeShapeType="1"/>
          </p:cNvSpPr>
          <p:nvPr/>
        </p:nvSpPr>
        <p:spPr bwMode="auto">
          <a:xfrm flipH="1">
            <a:off x="2125980" y="1774817"/>
            <a:ext cx="495300" cy="4572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3" name="Picture 24" descr="Q:\TD_SCRF\Cryomodule2\Assembly Pictures\Cold Mass Assembly\DSC0433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3281" y="4594971"/>
            <a:ext cx="1950719" cy="1463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5" descr="Q:\TD_SCRF\Cryomodule2\Assembly Pictures\Cavity String Assembly\June 27 2011\6-27-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930" y="1355660"/>
            <a:ext cx="1924050" cy="144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6" descr="Q:\TD_SCRF\Cryomodule2\Assembly Pictures\Cavity String Assembly\June 28 2011\6-28-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3279" y="1553370"/>
            <a:ext cx="1950720" cy="1463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Flowchart: Decision 16"/>
          <p:cNvSpPr/>
          <p:nvPr/>
        </p:nvSpPr>
        <p:spPr>
          <a:xfrm>
            <a:off x="2457450" y="2164896"/>
            <a:ext cx="1650546" cy="101224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2747962" y="2378629"/>
            <a:ext cx="10695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HTS tested</a:t>
            </a:r>
          </a:p>
          <a:p>
            <a:r>
              <a:rPr lang="en-US" sz="1600" dirty="0"/>
              <a:t>with FPC</a:t>
            </a:r>
          </a:p>
        </p:txBody>
      </p:sp>
      <p:sp>
        <p:nvSpPr>
          <p:cNvPr id="19" name="AutoShape 4"/>
          <p:cNvSpPr>
            <a:spLocks noChangeArrowheads="1"/>
          </p:cNvSpPr>
          <p:nvPr/>
        </p:nvSpPr>
        <p:spPr bwMode="auto">
          <a:xfrm>
            <a:off x="3143250" y="3140528"/>
            <a:ext cx="228600" cy="381000"/>
          </a:xfrm>
          <a:prstGeom prst="downArrow">
            <a:avLst>
              <a:gd name="adj1" fmla="val 50000"/>
              <a:gd name="adj2" fmla="val 41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21" name="AutoShape 4"/>
          <p:cNvSpPr>
            <a:spLocks noChangeArrowheads="1"/>
          </p:cNvSpPr>
          <p:nvPr/>
        </p:nvSpPr>
        <p:spPr bwMode="auto">
          <a:xfrm rot="16200000">
            <a:off x="4397827" y="2248968"/>
            <a:ext cx="228601" cy="870857"/>
          </a:xfrm>
          <a:prstGeom prst="downArrow">
            <a:avLst>
              <a:gd name="adj1" fmla="val 50000"/>
              <a:gd name="adj2" fmla="val 41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2747962" y="3155623"/>
            <a:ext cx="4544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No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947431" y="2742944"/>
            <a:ext cx="4544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Yes</a:t>
            </a:r>
          </a:p>
        </p:txBody>
      </p:sp>
      <p:sp>
        <p:nvSpPr>
          <p:cNvPr id="24" name="Text Box 8"/>
          <p:cNvSpPr txBox="1">
            <a:spLocks noChangeArrowheads="1"/>
          </p:cNvSpPr>
          <p:nvPr/>
        </p:nvSpPr>
        <p:spPr bwMode="auto">
          <a:xfrm>
            <a:off x="2381250" y="3521528"/>
            <a:ext cx="2057400" cy="1200329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800" dirty="0"/>
              <a:t>Assemble cold end of FPC to the dressed cavity in WS0</a:t>
            </a:r>
          </a:p>
        </p:txBody>
      </p:sp>
      <p:pic>
        <p:nvPicPr>
          <p:cNvPr id="1026" name="Picture 2" descr="C:\Users\arkan\Desktop\TTC topical CEA, Nov 2014\DSC0409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930" y="3258817"/>
            <a:ext cx="1950720" cy="1463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Line 21"/>
          <p:cNvSpPr>
            <a:spLocks noChangeShapeType="1"/>
          </p:cNvSpPr>
          <p:nvPr/>
        </p:nvSpPr>
        <p:spPr bwMode="auto">
          <a:xfrm flipH="1">
            <a:off x="2125979" y="3605212"/>
            <a:ext cx="247649" cy="516479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" name="AutoShape 4"/>
          <p:cNvSpPr>
            <a:spLocks noChangeArrowheads="1"/>
          </p:cNvSpPr>
          <p:nvPr/>
        </p:nvSpPr>
        <p:spPr bwMode="auto">
          <a:xfrm rot="10800000">
            <a:off x="4718956" y="2896832"/>
            <a:ext cx="228600" cy="1093505"/>
          </a:xfrm>
          <a:prstGeom prst="downArrow">
            <a:avLst>
              <a:gd name="adj1" fmla="val 50000"/>
              <a:gd name="adj2" fmla="val 41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28" name="Line 21"/>
          <p:cNvSpPr>
            <a:spLocks noChangeShapeType="1"/>
          </p:cNvSpPr>
          <p:nvPr/>
        </p:nvSpPr>
        <p:spPr bwMode="auto">
          <a:xfrm flipV="1">
            <a:off x="6968560" y="1763930"/>
            <a:ext cx="224721" cy="99537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" name="Text Box 8"/>
          <p:cNvSpPr txBox="1">
            <a:spLocks noChangeArrowheads="1"/>
          </p:cNvSpPr>
          <p:nvPr/>
        </p:nvSpPr>
        <p:spPr bwMode="auto">
          <a:xfrm>
            <a:off x="5045757" y="3443585"/>
            <a:ext cx="2057400" cy="646331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800" dirty="0"/>
              <a:t>Leak Check &amp; Backfill</a:t>
            </a:r>
          </a:p>
        </p:txBody>
      </p:sp>
      <p:sp>
        <p:nvSpPr>
          <p:cNvPr id="30" name="Text Box 8"/>
          <p:cNvSpPr txBox="1">
            <a:spLocks noChangeArrowheads="1"/>
          </p:cNvSpPr>
          <p:nvPr/>
        </p:nvSpPr>
        <p:spPr bwMode="auto">
          <a:xfrm>
            <a:off x="5037365" y="4698497"/>
            <a:ext cx="2057400" cy="92333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800" dirty="0"/>
              <a:t>Roll the string out of the cleanroom to WS2</a:t>
            </a:r>
          </a:p>
        </p:txBody>
      </p:sp>
      <p:pic>
        <p:nvPicPr>
          <p:cNvPr id="1027" name="Picture 3" descr="C:\Users\arkan\Desktop\TTC topical CEA, Nov 2014\P100000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9312" y="3063798"/>
            <a:ext cx="1950720" cy="1463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Line 21"/>
          <p:cNvSpPr>
            <a:spLocks noChangeShapeType="1"/>
          </p:cNvSpPr>
          <p:nvPr/>
        </p:nvSpPr>
        <p:spPr bwMode="auto">
          <a:xfrm flipV="1">
            <a:off x="6920118" y="3330316"/>
            <a:ext cx="269194" cy="113268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" name="Line 21"/>
          <p:cNvSpPr>
            <a:spLocks noChangeShapeType="1"/>
          </p:cNvSpPr>
          <p:nvPr/>
        </p:nvSpPr>
        <p:spPr bwMode="auto">
          <a:xfrm flipH="1" flipV="1">
            <a:off x="7038931" y="5624993"/>
            <a:ext cx="154349" cy="171649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" name="AutoShape 4"/>
          <p:cNvSpPr>
            <a:spLocks noChangeArrowheads="1"/>
          </p:cNvSpPr>
          <p:nvPr/>
        </p:nvSpPr>
        <p:spPr bwMode="auto">
          <a:xfrm>
            <a:off x="6055179" y="1483829"/>
            <a:ext cx="228600" cy="381000"/>
          </a:xfrm>
          <a:prstGeom prst="downArrow">
            <a:avLst>
              <a:gd name="adj1" fmla="val 50000"/>
              <a:gd name="adj2" fmla="val 41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35" name="AutoShape 4"/>
          <p:cNvSpPr>
            <a:spLocks noChangeArrowheads="1"/>
          </p:cNvSpPr>
          <p:nvPr/>
        </p:nvSpPr>
        <p:spPr bwMode="auto">
          <a:xfrm>
            <a:off x="6055179" y="3068317"/>
            <a:ext cx="228600" cy="381000"/>
          </a:xfrm>
          <a:prstGeom prst="downArrow">
            <a:avLst>
              <a:gd name="adj1" fmla="val 50000"/>
              <a:gd name="adj2" fmla="val 41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36" name="AutoShape 4"/>
          <p:cNvSpPr>
            <a:spLocks noChangeArrowheads="1"/>
          </p:cNvSpPr>
          <p:nvPr/>
        </p:nvSpPr>
        <p:spPr bwMode="auto">
          <a:xfrm>
            <a:off x="6055179" y="4104635"/>
            <a:ext cx="228600" cy="593861"/>
          </a:xfrm>
          <a:prstGeom prst="downArrow">
            <a:avLst>
              <a:gd name="adj1" fmla="val 50000"/>
              <a:gd name="adj2" fmla="val 41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1705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Rail for Cavity String Assembly</a:t>
            </a: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85173A-D423-4AC9-BAEC-BE2B8E8D52A2}" type="slidenum">
              <a:rPr lang="en-US"/>
              <a:pPr>
                <a:defRPr/>
              </a:pPr>
              <a:t>2</a:t>
            </a:fld>
            <a:endParaRPr lang="en-US" dirty="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16388" name="Text Box 6"/>
          <p:cNvSpPr txBox="1">
            <a:spLocks noChangeArrowheads="1"/>
          </p:cNvSpPr>
          <p:nvPr/>
        </p:nvSpPr>
        <p:spPr bwMode="auto">
          <a:xfrm>
            <a:off x="457200" y="1295400"/>
            <a:ext cx="830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/>
              <a:t>Rail length: 3.65 m, 12 rails aligned to each other to 0.1 mm</a:t>
            </a:r>
          </a:p>
        </p:txBody>
      </p:sp>
      <p:pic>
        <p:nvPicPr>
          <p:cNvPr id="16389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828800"/>
            <a:ext cx="8751888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733800"/>
            <a:ext cx="4027714" cy="256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9" descr="Q:\TD_SCRF\Cryomodule2\Assembly Pictures\Cold Mass Assembly\DSC0433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8288" y="3733800"/>
            <a:ext cx="3338512" cy="2503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68212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1.3 GHz Cavity Support Posts Fixture</a:t>
            </a:r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E2EF25-8611-47C7-99B0-3AEA46F50131}" type="slidenum">
              <a:rPr lang="en-US"/>
              <a:pPr>
                <a:defRPr/>
              </a:pPr>
              <a:t>3</a:t>
            </a:fld>
            <a:endParaRPr lang="en-US" dirty="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17412" name="Text Box 10"/>
          <p:cNvSpPr txBox="1">
            <a:spLocks noChangeArrowheads="1"/>
          </p:cNvSpPr>
          <p:nvPr/>
        </p:nvSpPr>
        <p:spPr bwMode="auto">
          <a:xfrm>
            <a:off x="5728607" y="937286"/>
            <a:ext cx="2514600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dirty="0"/>
              <a:t>Cavity is supported through the alignment ring on the beam pipe flange at the coupler end </a:t>
            </a:r>
            <a:r>
              <a:rPr lang="en-US" sz="1400" i="1" dirty="0"/>
              <a:t>(use as-is for LCLS-II)</a:t>
            </a:r>
          </a:p>
        </p:txBody>
      </p:sp>
      <p:sp>
        <p:nvSpPr>
          <p:cNvPr id="17413" name="Text Box 12"/>
          <p:cNvSpPr txBox="1">
            <a:spLocks noChangeArrowheads="1"/>
          </p:cNvSpPr>
          <p:nvPr/>
        </p:nvSpPr>
        <p:spPr bwMode="auto">
          <a:xfrm>
            <a:off x="120650" y="891022"/>
            <a:ext cx="2728686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dirty="0"/>
              <a:t>Cavity is supported through the alignment ring on the beampipe flange at the field probe end </a:t>
            </a:r>
            <a:r>
              <a:rPr lang="en-US" sz="1400" i="1" dirty="0"/>
              <a:t>(modified plate to support the LCLS-II cavity through the tuner split ring)</a:t>
            </a:r>
          </a:p>
        </p:txBody>
      </p:sp>
      <p:sp>
        <p:nvSpPr>
          <p:cNvPr id="17414" name="Line 13"/>
          <p:cNvSpPr>
            <a:spLocks noChangeShapeType="1"/>
          </p:cNvSpPr>
          <p:nvPr/>
        </p:nvSpPr>
        <p:spPr bwMode="auto">
          <a:xfrm>
            <a:off x="2133600" y="2743200"/>
            <a:ext cx="990600" cy="2286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741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2209800"/>
            <a:ext cx="5838825" cy="397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6" name="Line 14"/>
          <p:cNvSpPr>
            <a:spLocks noChangeShapeType="1"/>
          </p:cNvSpPr>
          <p:nvPr/>
        </p:nvSpPr>
        <p:spPr bwMode="auto">
          <a:xfrm flipH="1" flipV="1">
            <a:off x="408214" y="2209800"/>
            <a:ext cx="810986" cy="7620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7" name="Line 11"/>
          <p:cNvSpPr>
            <a:spLocks noChangeShapeType="1"/>
          </p:cNvSpPr>
          <p:nvPr/>
        </p:nvSpPr>
        <p:spPr bwMode="auto">
          <a:xfrm flipV="1">
            <a:off x="3445328" y="1730829"/>
            <a:ext cx="2283278" cy="1072242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7418" name="Picture 11" descr="Q:\TD_SCRF\Cryomodule2\Assembly Pictures\Cavity String Assembly\June 27 2011\6-27-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1975" y="3505200"/>
            <a:ext cx="3403600" cy="255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54568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Cavity Alignment in the cleanroom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0ED6E1-3C4D-49B5-B5F9-573D2BD2E8AE}" type="slidenum">
              <a:rPr lang="en-US" smtClean="0"/>
              <a:pPr>
                <a:defRPr/>
              </a:pPr>
              <a:t>4</a:t>
            </a:fld>
            <a:endParaRPr lang="en-US" dirty="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22533" name="Text Box 5"/>
          <p:cNvSpPr txBox="1">
            <a:spLocks noChangeArrowheads="1"/>
          </p:cNvSpPr>
          <p:nvPr/>
        </p:nvSpPr>
        <p:spPr bwMode="auto">
          <a:xfrm flipH="1" flipV="1">
            <a:off x="4994275" y="4049565"/>
            <a:ext cx="45719" cy="45719"/>
          </a:xfrm>
          <a:prstGeom prst="rect">
            <a:avLst/>
          </a:prstGeom>
          <a:noFill/>
          <a:ln w="9525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1800" i="1" dirty="0"/>
          </a:p>
        </p:txBody>
      </p:sp>
      <p:pic>
        <p:nvPicPr>
          <p:cNvPr id="22534" name="Picture 6" descr="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40" y="1410159"/>
            <a:ext cx="1563267" cy="354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Picture 7" descr="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3308" y="825853"/>
            <a:ext cx="4582572" cy="2625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6" name="Text Box 8"/>
          <p:cNvSpPr txBox="1">
            <a:spLocks noChangeArrowheads="1"/>
          </p:cNvSpPr>
          <p:nvPr/>
        </p:nvSpPr>
        <p:spPr bwMode="auto">
          <a:xfrm>
            <a:off x="6227481" y="4229222"/>
            <a:ext cx="2754086" cy="1446550"/>
          </a:xfrm>
          <a:prstGeom prst="rect">
            <a:avLst/>
          </a:prstGeom>
          <a:noFill/>
          <a:ln w="9525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dirty="0">
                <a:solidFill>
                  <a:srgbClr val="FF0000"/>
                </a:solidFill>
              </a:rPr>
              <a:t>Rotational Alignment Fixture:</a:t>
            </a:r>
          </a:p>
          <a:p>
            <a:pPr>
              <a:spcBef>
                <a:spcPct val="50000"/>
              </a:spcBef>
            </a:pPr>
            <a:r>
              <a:rPr lang="en-US" sz="1600" dirty="0"/>
              <a:t>Coupler position: parallel to earth with respect to the cavity helium vessel 4 lugs</a:t>
            </a:r>
            <a:endParaRPr lang="en-US" sz="1600" i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625" y="3787347"/>
            <a:ext cx="3797870" cy="2848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4421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>
          <a:xfrm>
            <a:off x="357051" y="0"/>
            <a:ext cx="8001000" cy="762000"/>
          </a:xfrm>
        </p:spPr>
        <p:txBody>
          <a:bodyPr/>
          <a:lstStyle/>
          <a:p>
            <a:r>
              <a:rPr lang="en-US" altLang="en-US" sz="3200" dirty="0"/>
              <a:t>Cold End Coupler Assembly (WS0)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57051" y="1219200"/>
            <a:ext cx="4728755" cy="5257800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100" b="0" dirty="0"/>
              <a:t>Assemble pump/backfill/purge flex hose to cavity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100" b="0" dirty="0"/>
              <a:t>Leak check, RGA the dressed qualified cavity (received with beamline under vacuum)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100" b="0" dirty="0"/>
              <a:t>Backfill the cavity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100" b="0" dirty="0"/>
              <a:t>Leak check the coupler pair in the processing stand as delivered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100" b="0" dirty="0"/>
              <a:t>Backfill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100" b="0" dirty="0"/>
              <a:t>Remove a cold end coupler from the stand and/or storage manifold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100" b="0" dirty="0"/>
              <a:t>Assemble cold end coupler to the cavity using  particle free flange assembly (PFFA) procedures.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100" b="0" dirty="0"/>
              <a:t>Pump down, leak check, RGA</a:t>
            </a:r>
          </a:p>
          <a:p>
            <a:pPr marL="0" indent="0">
              <a:buFontTx/>
              <a:buNone/>
              <a:defRPr/>
            </a:pPr>
            <a:endParaRPr lang="en-US" sz="2100" dirty="0">
              <a:solidFill>
                <a:srgbClr val="FF0000"/>
              </a:solidFill>
            </a:endParaRPr>
          </a:p>
          <a:p>
            <a:pPr marL="0" indent="0">
              <a:buFontTx/>
              <a:buNone/>
              <a:defRPr/>
            </a:pPr>
            <a:endParaRPr lang="en-US" sz="2100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7930" y="2154375"/>
            <a:ext cx="3749225" cy="2811919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67086-59BE-433D-A3BD-EBC04F95C3F1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9675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76019" y="18467"/>
            <a:ext cx="8103570" cy="753033"/>
          </a:xfrm>
        </p:spPr>
        <p:txBody>
          <a:bodyPr/>
          <a:lstStyle/>
          <a:p>
            <a:r>
              <a:rPr lang="en-US" sz="3200" dirty="0"/>
              <a:t>pCM at WS0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46" y="805681"/>
            <a:ext cx="2584704" cy="19385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1446" y="805681"/>
            <a:ext cx="2584704" cy="193852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669" y="805681"/>
            <a:ext cx="2584704" cy="193852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46" y="2837442"/>
            <a:ext cx="2584704" cy="193852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669" y="2837442"/>
            <a:ext cx="2584704" cy="193852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1446" y="2837442"/>
            <a:ext cx="2584704" cy="193852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19" y="4869203"/>
            <a:ext cx="2584704" cy="193852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03" y="4869203"/>
            <a:ext cx="2584704" cy="193852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3387" y="4869203"/>
            <a:ext cx="2584704" cy="1938528"/>
          </a:xfrm>
          <a:prstGeom prst="rect">
            <a:avLst/>
          </a:prstGeom>
        </p:spPr>
      </p:pic>
      <p:sp>
        <p:nvSpPr>
          <p:cNvPr id="4" name="Right Arrow 3"/>
          <p:cNvSpPr/>
          <p:nvPr/>
        </p:nvSpPr>
        <p:spPr>
          <a:xfrm>
            <a:off x="2908128" y="1726693"/>
            <a:ext cx="186364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ight Arrow 18"/>
          <p:cNvSpPr/>
          <p:nvPr/>
        </p:nvSpPr>
        <p:spPr>
          <a:xfrm>
            <a:off x="5748727" y="1707614"/>
            <a:ext cx="186364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ight Arrow 19"/>
          <p:cNvSpPr/>
          <p:nvPr/>
        </p:nvSpPr>
        <p:spPr>
          <a:xfrm>
            <a:off x="2908128" y="3646712"/>
            <a:ext cx="186364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ight Arrow 20"/>
          <p:cNvSpPr/>
          <p:nvPr/>
        </p:nvSpPr>
        <p:spPr>
          <a:xfrm>
            <a:off x="5748727" y="3745608"/>
            <a:ext cx="186364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ight Arrow 21"/>
          <p:cNvSpPr/>
          <p:nvPr/>
        </p:nvSpPr>
        <p:spPr>
          <a:xfrm>
            <a:off x="2899638" y="5677249"/>
            <a:ext cx="186364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Arrow 22"/>
          <p:cNvSpPr/>
          <p:nvPr/>
        </p:nvSpPr>
        <p:spPr>
          <a:xfrm>
            <a:off x="5742180" y="5677249"/>
            <a:ext cx="186364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5400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 dirty="0"/>
              <a:t>String Assembly-I (WS1)</a:t>
            </a:r>
          </a:p>
        </p:txBody>
      </p:sp>
      <p:sp>
        <p:nvSpPr>
          <p:cNvPr id="25604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04925" y="1259724"/>
            <a:ext cx="4006967" cy="5061857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1800" dirty="0"/>
              <a:t>Align 8 cavities for string assembly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1800" b="0" dirty="0"/>
              <a:t>Gate Valve (GV1) to Cavity #1 Assembly: </a:t>
            </a:r>
            <a:endParaRPr lang="en-US" altLang="en-US" sz="1000" dirty="0">
              <a:solidFill>
                <a:srgbClr val="FF0000"/>
              </a:solidFill>
            </a:endParaRPr>
          </a:p>
          <a:p>
            <a:pPr lvl="1"/>
            <a:r>
              <a:rPr lang="en-US" altLang="en-US" sz="1600" b="0" dirty="0"/>
              <a:t>Check the particle free cleanliness of the GV and clean as needed</a:t>
            </a:r>
          </a:p>
          <a:p>
            <a:pPr lvl="1"/>
            <a:r>
              <a:rPr lang="en-US" altLang="en-US" sz="1600" b="0" dirty="0"/>
              <a:t>Sub-assembly of the GV peripherals</a:t>
            </a:r>
          </a:p>
          <a:p>
            <a:pPr lvl="1"/>
            <a:r>
              <a:rPr lang="en-US" altLang="en-US" sz="1600" b="0" dirty="0"/>
              <a:t>Installation to the cleanroom post and flex hose assembly</a:t>
            </a:r>
          </a:p>
          <a:p>
            <a:pPr lvl="1"/>
            <a:r>
              <a:rPr lang="en-US" altLang="en-US" sz="1600" b="0" dirty="0"/>
              <a:t>Alignment to the cavity beam line flange</a:t>
            </a:r>
          </a:p>
          <a:p>
            <a:pPr lvl="1"/>
            <a:r>
              <a:rPr lang="en-US" altLang="en-US" sz="1600" b="0" dirty="0"/>
              <a:t>Assemble the gate valve to the cavity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7179" y="807151"/>
            <a:ext cx="2584704" cy="19385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7179" y="2821388"/>
            <a:ext cx="2584704" cy="19385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7179" y="4835625"/>
            <a:ext cx="2584704" cy="1938528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67086-59BE-433D-A3BD-EBC04F95C3F1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8728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 dirty="0"/>
              <a:t>String Assembly-II (WS1)</a:t>
            </a:r>
          </a:p>
        </p:txBody>
      </p:sp>
      <p:sp>
        <p:nvSpPr>
          <p:cNvPr id="26628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81000" y="1404605"/>
            <a:ext cx="4343400" cy="4549914"/>
          </a:xfrm>
          <a:prstGeom prst="rect">
            <a:avLst/>
          </a:prstGeom>
        </p:spPr>
        <p:txBody>
          <a:bodyPr/>
          <a:lstStyle/>
          <a:p>
            <a:r>
              <a:rPr lang="en-US" altLang="en-US" sz="2000" b="0" dirty="0"/>
              <a:t>Cavity to Cavity Assembly with the interconnect bellows:</a:t>
            </a:r>
          </a:p>
          <a:p>
            <a:pPr lvl="1"/>
            <a:r>
              <a:rPr lang="en-US" altLang="en-US" sz="1700" b="0" dirty="0"/>
              <a:t>Assemble flex hose to the </a:t>
            </a:r>
            <a:r>
              <a:rPr lang="en-US" altLang="en-US" sz="1700" b="0" dirty="0" smtClean="0"/>
              <a:t>cavity </a:t>
            </a:r>
            <a:r>
              <a:rPr lang="en-US" altLang="en-US" sz="1700" b="0" dirty="0"/>
              <a:t>Pump down and Leak </a:t>
            </a:r>
            <a:r>
              <a:rPr lang="en-US" altLang="en-US" sz="1700" b="0" dirty="0" smtClean="0"/>
              <a:t>check</a:t>
            </a:r>
          </a:p>
          <a:p>
            <a:pPr lvl="1"/>
            <a:r>
              <a:rPr lang="en-US" altLang="en-US" sz="1700" b="0" dirty="0" smtClean="0"/>
              <a:t>Backfill</a:t>
            </a:r>
            <a:endParaRPr lang="en-US" altLang="en-US" sz="1700" b="0" dirty="0"/>
          </a:p>
          <a:p>
            <a:pPr lvl="1"/>
            <a:r>
              <a:rPr lang="en-US" altLang="en-US" sz="1700" b="0" dirty="0"/>
              <a:t>Align the interconnect bellows to the cavity field probe end beampipe flange</a:t>
            </a:r>
          </a:p>
          <a:p>
            <a:pPr lvl="1"/>
            <a:r>
              <a:rPr lang="en-US" altLang="en-US" sz="1700" b="0" dirty="0"/>
              <a:t>Assemble with PFFA</a:t>
            </a:r>
          </a:p>
          <a:p>
            <a:pPr lvl="1"/>
            <a:r>
              <a:rPr lang="en-US" altLang="en-US" sz="1700" b="0" dirty="0"/>
              <a:t>Align the bellows to the cavity coupler end beampipe flange</a:t>
            </a:r>
          </a:p>
          <a:p>
            <a:pPr lvl="1"/>
            <a:r>
              <a:rPr lang="en-US" altLang="en-US" sz="1700" b="0" dirty="0"/>
              <a:t>Assemble with PFFA</a:t>
            </a:r>
          </a:p>
          <a:p>
            <a:pPr marL="457200" lvl="1" indent="0">
              <a:buNone/>
            </a:pPr>
            <a:endParaRPr lang="en-US" altLang="en-US" sz="1700" b="0" dirty="0"/>
          </a:p>
          <a:p>
            <a:pPr lvl="1">
              <a:buFontTx/>
              <a:buNone/>
            </a:pPr>
            <a:endParaRPr lang="en-US" altLang="en-US" sz="1800" b="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448" y="882124"/>
            <a:ext cx="2584704" cy="193852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448" y="2869012"/>
            <a:ext cx="2584704" cy="19385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448" y="4855900"/>
            <a:ext cx="2584704" cy="1938528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67086-59BE-433D-A3BD-EBC04F95C3F1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6768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 dirty="0"/>
              <a:t>String Assembly-III (WS1)</a:t>
            </a:r>
          </a:p>
        </p:txBody>
      </p:sp>
      <p:sp>
        <p:nvSpPr>
          <p:cNvPr id="27651" name="Content Placeholder 2"/>
          <p:cNvSpPr>
            <a:spLocks noGrp="1"/>
          </p:cNvSpPr>
          <p:nvPr>
            <p:ph idx="4294967295"/>
          </p:nvPr>
        </p:nvSpPr>
        <p:spPr>
          <a:xfrm>
            <a:off x="84909" y="1295400"/>
            <a:ext cx="4648200" cy="51816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b="0" dirty="0"/>
              <a:t>BPM+Magnet Spool Tube+GV2 assembly and leak check </a:t>
            </a:r>
            <a:endParaRPr lang="en-US" altLang="en-US" dirty="0">
              <a:solidFill>
                <a:srgbClr val="FF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b="0" dirty="0"/>
              <a:t>BPM/Magnet </a:t>
            </a:r>
            <a:r>
              <a:rPr lang="en-US" altLang="en-US" dirty="0"/>
              <a:t>package </a:t>
            </a:r>
            <a:r>
              <a:rPr lang="en-US" altLang="en-US" b="0" dirty="0"/>
              <a:t>subassembly to the 8 cavities string </a:t>
            </a:r>
            <a:endParaRPr lang="en-US" altLang="en-US" dirty="0">
              <a:solidFill>
                <a:srgbClr val="FF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b="0" dirty="0"/>
              <a:t>Pump down the fully assembled cavity string, bag the bellows, leak check. Backfill </a:t>
            </a:r>
            <a:endParaRPr lang="en-US" altLang="en-US" dirty="0">
              <a:solidFill>
                <a:srgbClr val="FF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b="0" dirty="0"/>
              <a:t>Roll out of the cleanroom to WS2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2194" y="745662"/>
            <a:ext cx="2584704" cy="193852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2194" y="2848917"/>
            <a:ext cx="2584704" cy="19385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926618" y="4563554"/>
            <a:ext cx="1920240" cy="256032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67086-59BE-433D-A3BD-EBC04F95C3F1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72094"/>
      </p:ext>
    </p:extLst>
  </p:cSld>
  <p:clrMapOvr>
    <a:masterClrMapping/>
  </p:clrMapOvr>
</p:sld>
</file>

<file path=ppt/theme/theme1.xml><?xml version="1.0" encoding="utf-8"?>
<a:theme xmlns:a="http://schemas.openxmlformats.org/drawingml/2006/main" name="FermilabTemplatePC">
  <a:themeElements>
    <a:clrScheme name="Custom 2">
      <a:dk1>
        <a:srgbClr val="404040"/>
      </a:dk1>
      <a:lt1>
        <a:srgbClr val="FFFFFF"/>
      </a:lt1>
      <a:dk2>
        <a:srgbClr val="154D81"/>
      </a:dk2>
      <a:lt2>
        <a:srgbClr val="FFFFFF"/>
      </a:lt2>
      <a:accent1>
        <a:srgbClr val="82D2E6"/>
      </a:accent1>
      <a:accent2>
        <a:srgbClr val="1997B7"/>
      </a:accent2>
      <a:accent3>
        <a:srgbClr val="DA592A"/>
      </a:accent3>
      <a:accent4>
        <a:srgbClr val="BD1F24"/>
      </a:accent4>
      <a:accent5>
        <a:srgbClr val="519A24"/>
      </a:accent5>
      <a:accent6>
        <a:srgbClr val="40404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Fermilab: Footer Only">
  <a:themeElements>
    <a:clrScheme name="Fermilab">
      <a:dk1>
        <a:srgbClr val="074184"/>
      </a:dk1>
      <a:lt1>
        <a:srgbClr val="FFFFFF"/>
      </a:lt1>
      <a:dk2>
        <a:srgbClr val="074184"/>
      </a:dk2>
      <a:lt2>
        <a:srgbClr val="FFFCF3"/>
      </a:lt2>
      <a:accent1>
        <a:srgbClr val="70C3DC"/>
      </a:accent1>
      <a:accent2>
        <a:srgbClr val="E14825"/>
      </a:accent2>
      <a:accent3>
        <a:srgbClr val="399F3C"/>
      </a:accent3>
      <a:accent4>
        <a:srgbClr val="800F1B"/>
      </a:accent4>
      <a:accent5>
        <a:srgbClr val="1997B7"/>
      </a:accent5>
      <a:accent6>
        <a:srgbClr val="40404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FermilabTemplatePC</Template>
  <TotalTime>3451</TotalTime>
  <Words>403</Words>
  <Application>Microsoft Office PowerPoint</Application>
  <PresentationFormat>On-screen Show (4:3)</PresentationFormat>
  <Paragraphs>62</Paragraphs>
  <Slides>9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ＭＳ Ｐゴシック</vt:lpstr>
      <vt:lpstr>Arial</vt:lpstr>
      <vt:lpstr>Calibri</vt:lpstr>
      <vt:lpstr>Helvetica</vt:lpstr>
      <vt:lpstr>Times</vt:lpstr>
      <vt:lpstr>FermilabTemplatePC</vt:lpstr>
      <vt:lpstr>Fermilab: Footer Only</vt:lpstr>
      <vt:lpstr>String Assembly Workflow</vt:lpstr>
      <vt:lpstr>Rail for Cavity String Assembly</vt:lpstr>
      <vt:lpstr>1.3 GHz Cavity Support Posts Fixture</vt:lpstr>
      <vt:lpstr>Cavity Alignment in the cleanroom</vt:lpstr>
      <vt:lpstr>Cold End Coupler Assembly (WS0)</vt:lpstr>
      <vt:lpstr>pCM at WS0 </vt:lpstr>
      <vt:lpstr>String Assembly-I (WS1)</vt:lpstr>
      <vt:lpstr>String Assembly-II (WS1)</vt:lpstr>
      <vt:lpstr>String Assembly-III (WS1)</vt:lpstr>
    </vt:vector>
  </TitlesOfParts>
  <Company>Fermi National Accelerator Laboratory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Bipolar EP at Fermilab</dc:title>
  <dc:creator>Allan M. Rowe</dc:creator>
  <cp:lastModifiedBy>Tug Arkan x3782 11982N</cp:lastModifiedBy>
  <cp:revision>194</cp:revision>
  <cp:lastPrinted>2014-01-20T19:40:21Z</cp:lastPrinted>
  <dcterms:created xsi:type="dcterms:W3CDTF">2014-03-24T14:07:31Z</dcterms:created>
  <dcterms:modified xsi:type="dcterms:W3CDTF">2017-01-12T02:25:40Z</dcterms:modified>
</cp:coreProperties>
</file>