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8"/>
  </p:notesMasterIdLst>
  <p:handoutMasterIdLst>
    <p:handoutMasterId r:id="rId9"/>
  </p:handoutMasterIdLst>
  <p:sldIdLst>
    <p:sldId id="307" r:id="rId3"/>
    <p:sldId id="285" r:id="rId4"/>
    <p:sldId id="286" r:id="rId5"/>
    <p:sldId id="281" r:id="rId6"/>
    <p:sldId id="293" r:id="rId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sz="2400"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sz="2400"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sz="2400"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sz="2400"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92A"/>
    <a:srgbClr val="D35420"/>
    <a:srgbClr val="BD1F24"/>
    <a:srgbClr val="808080"/>
    <a:srgbClr val="154D81"/>
    <a:srgbClr val="DF652C"/>
    <a:srgbClr val="E0692D"/>
    <a:srgbClr val="DF6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snapToGrid="0" snapToObjects="1">
      <p:cViewPr varScale="1">
        <p:scale>
          <a:sx n="87" d="100"/>
          <a:sy n="87" d="100"/>
        </p:scale>
        <p:origin x="966" y="9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charset="0"/>
              </a:defRPr>
            </a:lvl1pPr>
          </a:lstStyle>
          <a:p>
            <a:fld id="{393B6DFD-0E16-4F6A-B87C-5397575058FB}" type="datetimeFigureOut">
              <a:rPr lang="en-US"/>
              <a:pPr/>
              <a:t>1/11/2017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charset="0"/>
              </a:defRPr>
            </a:lvl1pPr>
          </a:lstStyle>
          <a:p>
            <a:fld id="{FD997A25-CFF4-45EB-8C60-3E8C1130386A}" type="slidenum">
              <a:rPr lang="en-US"/>
              <a:pPr/>
              <a:t>‹#›</a:t>
            </a:fld>
            <a:endParaRPr lang="en-US"/>
          </a:p>
        </p:txBody>
      </p:sp>
    </p:spTree>
    <p:extLst>
      <p:ext uri="{BB962C8B-B14F-4D97-AF65-F5344CB8AC3E}">
        <p14:creationId xmlns:p14="http://schemas.microsoft.com/office/powerpoint/2010/main" val="26850832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charset="0"/>
              </a:defRPr>
            </a:lvl1pPr>
          </a:lstStyle>
          <a:p>
            <a:fld id="{4D6DEB67-BF62-4451-B25A-89F3C55BB611}" type="datetimeFigureOut">
              <a:rPr lang="en-US"/>
              <a:pPr/>
              <a:t>1/11/2017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charset="0"/>
              </a:defRPr>
            </a:lvl1pPr>
          </a:lstStyle>
          <a:p>
            <a:fld id="{2456DA36-DF59-41E5-806E-A4D79AB0439E}" type="slidenum">
              <a:rPr lang="en-US"/>
              <a:pPr/>
              <a:t>‹#›</a:t>
            </a:fld>
            <a:endParaRPr lang="en-US"/>
          </a:p>
        </p:txBody>
      </p:sp>
    </p:spTree>
    <p:extLst>
      <p:ext uri="{BB962C8B-B14F-4D97-AF65-F5344CB8AC3E}">
        <p14:creationId xmlns:p14="http://schemas.microsoft.com/office/powerpoint/2010/main" val="256941837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56DA36-DF59-41E5-806E-A4D79AB0439E}" type="slidenum">
              <a:rPr lang="en-US" smtClean="0"/>
              <a:pPr/>
              <a:t>3</a:t>
            </a:fld>
            <a:endParaRPr lang="en-US"/>
          </a:p>
        </p:txBody>
      </p:sp>
    </p:spTree>
    <p:extLst>
      <p:ext uri="{BB962C8B-B14F-4D97-AF65-F5344CB8AC3E}">
        <p14:creationId xmlns:p14="http://schemas.microsoft.com/office/powerpoint/2010/main" val="184545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6DA36-DF59-41E5-806E-A4D79AB0439E}" type="slidenum">
              <a:rPr lang="en-US" smtClean="0"/>
              <a:pPr/>
              <a:t>4</a:t>
            </a:fld>
            <a:endParaRPr lang="en-US"/>
          </a:p>
        </p:txBody>
      </p:sp>
    </p:spTree>
    <p:extLst>
      <p:ext uri="{BB962C8B-B14F-4D97-AF65-F5344CB8AC3E}">
        <p14:creationId xmlns:p14="http://schemas.microsoft.com/office/powerpoint/2010/main" val="2409849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6DA36-DF59-41E5-806E-A4D79AB0439E}" type="slidenum">
              <a:rPr lang="en-US" smtClean="0"/>
              <a:pPr/>
              <a:t>5</a:t>
            </a:fld>
            <a:endParaRPr lang="en-US"/>
          </a:p>
        </p:txBody>
      </p:sp>
    </p:spTree>
    <p:extLst>
      <p:ext uri="{BB962C8B-B14F-4D97-AF65-F5344CB8AC3E}">
        <p14:creationId xmlns:p14="http://schemas.microsoft.com/office/powerpoint/2010/main" val="963946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91063" y="13716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53509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fld id="{77FDCE12-2CDF-4471-A777-A76E523E303D}" type="datetime1">
              <a:rPr lang="en-US" smtClean="0"/>
              <a:t>1/11/2017</a:t>
            </a:fld>
            <a:endParaRPr 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lvl1pPr>
              <a:defRPr/>
            </a:lvl1pPr>
          </a:lstStyle>
          <a:p>
            <a:fld id="{1E867086-59BE-433D-A3BD-EBC04F95C3F1}" type="slidenum">
              <a:rPr lang="en-US"/>
              <a:pPr/>
              <a:t>‹#›</a:t>
            </a:fld>
            <a:endParaRPr lang="en-US"/>
          </a:p>
        </p:txBody>
      </p:sp>
    </p:spTree>
    <p:extLst>
      <p:ext uri="{BB962C8B-B14F-4D97-AF65-F5344CB8AC3E}">
        <p14:creationId xmlns:p14="http://schemas.microsoft.com/office/powerpoint/2010/main" val="267297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fld id="{C589492A-2A29-4224-BECF-F74A6A3607C5}" type="datetime1">
              <a:rPr lang="en-US" smtClean="0"/>
              <a:t>1/11/2017</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a:t>Presenter | Presentation Title</a:t>
            </a:r>
            <a:endParaRPr lang="en-US" b="1" dirty="0"/>
          </a:p>
        </p:txBody>
      </p:sp>
      <p:sp>
        <p:nvSpPr>
          <p:cNvPr id="9" name="Slide Number Placeholder 5"/>
          <p:cNvSpPr>
            <a:spLocks noGrp="1"/>
          </p:cNvSpPr>
          <p:nvPr>
            <p:ph type="sldNum" sz="quarter" idx="21"/>
          </p:nvPr>
        </p:nvSpPr>
        <p:spPr/>
        <p:txBody>
          <a:bodyPr/>
          <a:lstStyle>
            <a:lvl1pPr>
              <a:defRPr/>
            </a:lvl1pPr>
          </a:lstStyle>
          <a:p>
            <a:fld id="{D7500EE4-7E1C-44E7-8AF9-640E69999840}" type="slidenum">
              <a:rPr lang="en-US"/>
              <a:pPr/>
              <a:t>‹#›</a:t>
            </a:fld>
            <a:endParaRPr lang="en-US"/>
          </a:p>
        </p:txBody>
      </p:sp>
    </p:spTree>
    <p:extLst>
      <p:ext uri="{BB962C8B-B14F-4D97-AF65-F5344CB8AC3E}">
        <p14:creationId xmlns:p14="http://schemas.microsoft.com/office/powerpoint/2010/main" val="162008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fld id="{099FC2B7-27AD-4578-B667-0F74656EAF65}" type="datetime1">
              <a:rPr lang="en-US" smtClean="0"/>
              <a:t>1/11/2017</a:t>
            </a:fld>
            <a:endParaRPr lang="en-US"/>
          </a:p>
        </p:txBody>
      </p:sp>
      <p:sp>
        <p:nvSpPr>
          <p:cNvPr id="6" name="Footer Placeholder 4"/>
          <p:cNvSpPr>
            <a:spLocks noGrp="1"/>
          </p:cNvSpPr>
          <p:nvPr>
            <p:ph type="ftr" sz="quarter" idx="17"/>
          </p:nvPr>
        </p:nvSpPr>
        <p:spPr/>
        <p:txBody>
          <a:bodyPr/>
          <a:lstStyle>
            <a:lvl1pPr>
              <a:defRPr/>
            </a:lvl1pPr>
          </a:lstStyle>
          <a:p>
            <a:pPr>
              <a:defRPr/>
            </a:pPr>
            <a:r>
              <a:rPr lang="en-US"/>
              <a:t>Presenter | Presentation Title</a:t>
            </a:r>
            <a:endParaRPr lang="en-US" b="1" dirty="0"/>
          </a:p>
        </p:txBody>
      </p:sp>
      <p:sp>
        <p:nvSpPr>
          <p:cNvPr id="7" name="Slide Number Placeholder 5"/>
          <p:cNvSpPr>
            <a:spLocks noGrp="1"/>
          </p:cNvSpPr>
          <p:nvPr>
            <p:ph type="sldNum" sz="quarter" idx="18"/>
          </p:nvPr>
        </p:nvSpPr>
        <p:spPr/>
        <p:txBody>
          <a:bodyPr/>
          <a:lstStyle>
            <a:lvl1pPr>
              <a:defRPr/>
            </a:lvl1pPr>
          </a:lstStyle>
          <a:p>
            <a:fld id="{F5D6A516-7B6A-490E-BEDF-2D2A0214EC99}" type="slidenum">
              <a:rPr lang="en-US"/>
              <a:pPr/>
              <a:t>‹#›</a:t>
            </a:fld>
            <a:endParaRPr lang="en-US"/>
          </a:p>
        </p:txBody>
      </p:sp>
    </p:spTree>
    <p:extLst>
      <p:ext uri="{BB962C8B-B14F-4D97-AF65-F5344CB8AC3E}">
        <p14:creationId xmlns:p14="http://schemas.microsoft.com/office/powerpoint/2010/main" val="197282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6B876782-97B8-49C3-8462-4977F59FE668}" type="datetime1">
              <a:rPr lang="en-US" smtClean="0"/>
              <a:t>1/11/2017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Presenter | Presentation Title</a:t>
            </a:r>
            <a:endParaRPr lang="en-US" b="1" dirty="0"/>
          </a:p>
        </p:txBody>
      </p:sp>
      <p:sp>
        <p:nvSpPr>
          <p:cNvPr id="7" name="Slide Number Placeholder 5"/>
          <p:cNvSpPr>
            <a:spLocks noGrp="1"/>
          </p:cNvSpPr>
          <p:nvPr>
            <p:ph type="sldNum" sz="quarter" idx="12"/>
          </p:nvPr>
        </p:nvSpPr>
        <p:spPr/>
        <p:txBody>
          <a:bodyPr/>
          <a:lstStyle>
            <a:lvl1pPr>
              <a:defRPr/>
            </a:lvl1pPr>
          </a:lstStyle>
          <a:p>
            <a:fld id="{BC5AD470-B823-42AD-8E54-A0EE6868D89B}" type="slidenum">
              <a:rPr lang="en-US"/>
              <a:pPr/>
              <a:t>‹#›</a:t>
            </a:fld>
            <a:endParaRPr lang="en-US"/>
          </a:p>
        </p:txBody>
      </p:sp>
    </p:spTree>
    <p:extLst>
      <p:ext uri="{BB962C8B-B14F-4D97-AF65-F5344CB8AC3E}">
        <p14:creationId xmlns:p14="http://schemas.microsoft.com/office/powerpoint/2010/main" val="622202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3"/>
          <p:cNvSpPr>
            <a:spLocks noGrp="1"/>
          </p:cNvSpPr>
          <p:nvPr>
            <p:ph type="dt" sz="half" idx="20"/>
          </p:nvPr>
        </p:nvSpPr>
        <p:spPr>
          <a:ln/>
        </p:spPr>
        <p:txBody>
          <a:bodyPr/>
          <a:lstStyle>
            <a:lvl1pPr>
              <a:defRPr/>
            </a:lvl1pPr>
          </a:lstStyle>
          <a:p>
            <a:fld id="{F05C8496-CCC3-4C61-94D1-03FD00FEB54B}" type="datetime1">
              <a:rPr lang="en-US" smtClean="0"/>
              <a:t>1/11/2017</a:t>
            </a:fld>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ln/>
        </p:spPr>
        <p:txBody>
          <a:bodyPr/>
          <a:lstStyle>
            <a:lvl1pPr>
              <a:defRPr/>
            </a:lvl1pPr>
          </a:lstStyle>
          <a:p>
            <a:fld id="{96C268C9-C287-4344-8953-38DC82A2783C}" type="slidenum">
              <a:rPr lang="en-US"/>
              <a:pPr/>
              <a:t>‹#›</a:t>
            </a:fld>
            <a:endParaRPr lang="en-US"/>
          </a:p>
        </p:txBody>
      </p:sp>
    </p:spTree>
    <p:extLst>
      <p:ext uri="{BB962C8B-B14F-4D97-AF65-F5344CB8AC3E}">
        <p14:creationId xmlns:p14="http://schemas.microsoft.com/office/powerpoint/2010/main" val="324461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6445250" y="6515100"/>
            <a:ext cx="1076325" cy="241300"/>
          </a:xfrm>
          <a:extLst>
            <a:ext uri="{FAA26D3D-D897-4be2-8F04-BA451C77F1D7}">
              <ma14:placeholderFlag xmlns:ma14="http://schemas.microsoft.com/office/mac/drawingml/2011/main" xmlns="" val="1"/>
            </a:ext>
          </a:extLst>
        </p:spPr>
        <p:txBody>
          <a:bodyPr/>
          <a:lstStyle>
            <a:lvl1pPr>
              <a:defRPr/>
            </a:lvl1pPr>
          </a:lstStyle>
          <a:p>
            <a:fld id="{06905C0B-C508-487C-9325-9833680B2D41}" type="datetime1">
              <a:rPr lang="en-US" smtClean="0"/>
              <a:t>1/11/2017</a:t>
            </a:fld>
            <a:endParaRPr lang="en-US"/>
          </a:p>
        </p:txBody>
      </p:sp>
      <p:sp>
        <p:nvSpPr>
          <p:cNvPr id="4" name="Footer Placeholder 4"/>
          <p:cNvSpPr>
            <a:spLocks noGrp="1"/>
          </p:cNvSpPr>
          <p:nvPr>
            <p:ph type="ftr" sz="quarter" idx="15"/>
          </p:nvPr>
        </p:nvSpPr>
        <p:spPr>
          <a:extLst>
            <a:ext uri="{FAA26D3D-D897-4be2-8F04-BA451C77F1D7}">
              <ma14:placeholderFlag xmlns:ma14="http://schemas.microsoft.com/office/mac/drawingml/2011/main" xmlns="" val="1"/>
            </a:ext>
          </a:extLst>
        </p:spPr>
        <p:txBody>
          <a:bodyPr/>
          <a:lstStyle>
            <a:lvl1pPr>
              <a:defRPr/>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extLst>
            <a:ext uri="{FAA26D3D-D897-4be2-8F04-BA451C77F1D7}">
              <ma14:placeholderFlag xmlns:ma14="http://schemas.microsoft.com/office/mac/drawingml/2011/main" xmlns="" val="1"/>
            </a:ext>
          </a:extLst>
        </p:spPr>
        <p:txBody>
          <a:bodyPr/>
          <a:lstStyle>
            <a:lvl1pPr>
              <a:defRPr/>
            </a:lvl1pPr>
          </a:lstStyle>
          <a:p>
            <a:fld id="{2FAB96E0-4FFA-4BC8-8048-5C9BCBC5EA14}" type="slidenum">
              <a:rPr lang="en-US"/>
              <a:pPr/>
              <a:t>‹#›</a:t>
            </a:fld>
            <a:endParaRPr lang="en-US"/>
          </a:p>
        </p:txBody>
      </p:sp>
    </p:spTree>
    <p:extLst>
      <p:ext uri="{BB962C8B-B14F-4D97-AF65-F5344CB8AC3E}">
        <p14:creationId xmlns:p14="http://schemas.microsoft.com/office/powerpoint/2010/main" val="4128801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xfrm>
            <a:off x="6445250" y="6515100"/>
            <a:ext cx="1076325" cy="241300"/>
          </a:xfrm>
          <a:extLst>
            <a:ext uri="{FAA26D3D-D897-4be2-8F04-BA451C77F1D7}">
              <ma14:placeholderFlag xmlns:ma14="http://schemas.microsoft.com/office/mac/drawingml/2011/main" xmlns="" val="1"/>
            </a:ext>
          </a:extLst>
        </p:spPr>
        <p:txBody>
          <a:bodyPr/>
          <a:lstStyle>
            <a:lvl1pPr>
              <a:defRPr/>
            </a:lvl1pPr>
          </a:lstStyle>
          <a:p>
            <a:fld id="{1DD1C434-D570-4EE7-B6A9-762F8A38B5B4}" type="datetime1">
              <a:rPr lang="en-US" smtClean="0"/>
              <a:t>1/11/2017</a:t>
            </a:fld>
            <a:endParaRPr lang="en-US"/>
          </a:p>
        </p:txBody>
      </p:sp>
      <p:sp>
        <p:nvSpPr>
          <p:cNvPr id="5" name="Footer Placeholder 4"/>
          <p:cNvSpPr>
            <a:spLocks noGrp="1"/>
          </p:cNvSpPr>
          <p:nvPr>
            <p:ph type="ftr" sz="quarter" idx="15"/>
          </p:nvPr>
        </p:nvSpPr>
        <p:spPr>
          <a:extLst>
            <a:ext uri="{FAA26D3D-D897-4be2-8F04-BA451C77F1D7}">
              <ma14:placeholderFlag xmlns:ma14="http://schemas.microsoft.com/office/mac/drawingml/2011/main" xmlns="" val="1"/>
            </a:ext>
          </a:extLst>
        </p:spPr>
        <p:txBody>
          <a:bodyPr/>
          <a:lstStyle>
            <a:lvl1pPr>
              <a:defRPr/>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extLst>
            <a:ext uri="{FAA26D3D-D897-4be2-8F04-BA451C77F1D7}">
              <ma14:placeholderFlag xmlns:ma14="http://schemas.microsoft.com/office/mac/drawingml/2011/main" xmlns="" val="1"/>
            </a:ext>
          </a:extLst>
        </p:spPr>
        <p:txBody>
          <a:bodyPr/>
          <a:lstStyle>
            <a:lvl1pPr>
              <a:defRPr/>
            </a:lvl1pPr>
          </a:lstStyle>
          <a:p>
            <a:fld id="{6711D1D6-B590-483F-9D51-3054E1B7B406}" type="slidenum">
              <a:rPr lang="en-US"/>
              <a:pPr/>
              <a:t>‹#›</a:t>
            </a:fld>
            <a:endParaRPr lang="en-US"/>
          </a:p>
        </p:txBody>
      </p:sp>
    </p:spTree>
    <p:extLst>
      <p:ext uri="{BB962C8B-B14F-4D97-AF65-F5344CB8AC3E}">
        <p14:creationId xmlns:p14="http://schemas.microsoft.com/office/powerpoint/2010/main" val="2596533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45250" y="6515100"/>
            <a:ext cx="1076325" cy="241300"/>
          </a:xfrm>
          <a:extLst>
            <a:ext uri="{FAA26D3D-D897-4be2-8F04-BA451C77F1D7}">
              <ma14:placeholderFlag xmlns:ma14="http://schemas.microsoft.com/office/mac/drawingml/2011/main" xmlns="" val="1"/>
            </a:ext>
          </a:extLst>
        </p:spPr>
        <p:txBody>
          <a:bodyPr/>
          <a:lstStyle>
            <a:lvl1pPr>
              <a:defRPr/>
            </a:lvl1pPr>
          </a:lstStyle>
          <a:p>
            <a:fld id="{7925A564-885B-44B9-B504-82014370374F}" type="datetime1">
              <a:rPr lang="en-US" smtClean="0"/>
              <a:t>1/11/2017</a:t>
            </a:fld>
            <a:endParaRPr 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0FEBA75-A8C9-4808-BC34-1038C72B44CC}" type="slidenum">
              <a:rPr lang="en-US"/>
              <a:pPr/>
              <a:t>‹#›</a:t>
            </a:fld>
            <a:endParaRPr lang="en-US"/>
          </a:p>
        </p:txBody>
      </p:sp>
    </p:spTree>
    <p:extLst>
      <p:ext uri="{BB962C8B-B14F-4D97-AF65-F5344CB8AC3E}">
        <p14:creationId xmlns:p14="http://schemas.microsoft.com/office/powerpoint/2010/main" val="264646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alphaModFix amt="0"/>
          </a:blip>
          <a:srcRect/>
          <a:stretch>
            <a:fillRect/>
          </a:stretch>
        </a:blipFill>
        <a:effectLst/>
      </p:bgPr>
    </p:bg>
    <p:spTree>
      <p:nvGrpSpPr>
        <p:cNvPr id="1" name=""/>
        <p:cNvGrpSpPr/>
        <p:nvPr/>
      </p:nvGrpSpPr>
      <p:grpSpPr>
        <a:xfrm>
          <a:off x="0" y="0"/>
          <a:ext cx="0" cy="0"/>
          <a:chOff x="0" y="0"/>
          <a:chExt cx="0" cy="0"/>
        </a:xfrm>
      </p:grpSpPr>
      <p:pic>
        <p:nvPicPr>
          <p:cNvPr id="1026" name="Picture 3" descr="ContentSlide_HeaderFooter_012014.pd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154D81"/>
                </a:solidFill>
                <a:latin typeface="Helvetica" charset="0"/>
              </a:defRPr>
            </a:lvl1pPr>
          </a:lstStyle>
          <a:p>
            <a:fld id="{5A2ACCCA-F111-4B48-9A11-DC0E561BD5CB}" type="datetime1">
              <a:rPr lang="en-US" smtClean="0"/>
              <a:t>1/11/2017</a:t>
            </a:fld>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ea typeface="ＭＳ Ｐゴシック" charset="0"/>
                <a:cs typeface="ＭＳ Ｐゴシック" charset="0"/>
              </a:defRPr>
            </a:lvl1pPr>
          </a:lstStyle>
          <a:p>
            <a:pPr>
              <a:defRPr/>
            </a:pPr>
            <a:r>
              <a:rPr lang="en-US"/>
              <a:t>Presenter | Presentation Title</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154D81"/>
                </a:solidFill>
                <a:latin typeface="Helvetica" charset="0"/>
              </a:defRPr>
            </a:lvl1pPr>
          </a:lstStyle>
          <a:p>
            <a:fld id="{89E9D6F3-F022-4AB1-80E6-1AE57F7CA00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1" r:id="rId3"/>
    <p:sldLayoutId id="2147484042" r:id="rId4"/>
    <p:sldLayoutId id="2147484043" r:id="rId5"/>
  </p:sldLayoutIdLst>
  <p:hf hdr="0" ftr="0" dt="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alphaModFix amt="0"/>
          </a:blip>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defRPr>
            </a:lvl1pPr>
          </a:lstStyle>
          <a:p>
            <a:fld id="{59B41919-12A4-4F7B-816E-F526B0995432}" type="datetime1">
              <a:rPr lang="en-US" smtClean="0"/>
              <a:t>1/11/2017</a:t>
            </a:fld>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ea typeface="ＭＳ Ｐゴシック" charset="0"/>
                <a:cs typeface="ＭＳ Ｐゴシック"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fld id="{0490A55E-0BAE-4066-899A-8BAD989E8B88}" type="slidenum">
              <a:rPr lang="en-US"/>
              <a:pPr/>
              <a:t>‹#›</a:t>
            </a:fld>
            <a:endParaRPr lang="en-US"/>
          </a:p>
        </p:txBody>
      </p:sp>
      <p:pic>
        <p:nvPicPr>
          <p:cNvPr id="7173" name="Picture 1" descr="ContentSlide_Footer_012014.pd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4" r:id="rId1"/>
    <p:sldLayoutId id="2147484047" r:id="rId2"/>
    <p:sldLayoutId id="2147484048" r:id="rId3"/>
    <p:sldLayoutId id="2147484049" r:id="rId4"/>
  </p:sldLayoutIdLst>
  <p:hf hdr="0" ftr="0" dt="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89411" y="202102"/>
            <a:ext cx="8305800" cy="685800"/>
          </a:xfrm>
        </p:spPr>
        <p:txBody>
          <a:bodyPr>
            <a:normAutofit/>
          </a:bodyPr>
          <a:lstStyle/>
          <a:p>
            <a:r>
              <a:rPr lang="en-US" sz="3200" b="1" dirty="0" smtClean="0"/>
              <a:t>CAF-MP9 during LCLS-II Production</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411" y="1639331"/>
            <a:ext cx="8738689" cy="360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6096000" y="3023928"/>
            <a:ext cx="1744613"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WS1</a:t>
            </a:r>
            <a:endParaRPr lang="en-US" sz="1800" dirty="0">
              <a:solidFill>
                <a:srgbClr val="C00000"/>
              </a:solidFill>
            </a:endParaRPr>
          </a:p>
        </p:txBody>
      </p:sp>
      <p:sp>
        <p:nvSpPr>
          <p:cNvPr id="7" name="TextBox 7"/>
          <p:cNvSpPr txBox="1">
            <a:spLocks noChangeArrowheads="1"/>
          </p:cNvSpPr>
          <p:nvPr/>
        </p:nvSpPr>
        <p:spPr bwMode="auto">
          <a:xfrm>
            <a:off x="2397369" y="3048000"/>
            <a:ext cx="1742911"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WS2</a:t>
            </a:r>
            <a:endParaRPr lang="en-US" sz="1800" dirty="0">
              <a:solidFill>
                <a:srgbClr val="C00000"/>
              </a:solidFill>
            </a:endParaRPr>
          </a:p>
        </p:txBody>
      </p:sp>
      <p:sp>
        <p:nvSpPr>
          <p:cNvPr id="8" name="TextBox 6"/>
          <p:cNvSpPr txBox="1">
            <a:spLocks noChangeArrowheads="1"/>
          </p:cNvSpPr>
          <p:nvPr/>
        </p:nvSpPr>
        <p:spPr bwMode="auto">
          <a:xfrm>
            <a:off x="6096000" y="3475277"/>
            <a:ext cx="1742911"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WS0</a:t>
            </a:r>
            <a:endParaRPr lang="en-US" sz="1800" dirty="0">
              <a:solidFill>
                <a:srgbClr val="C00000"/>
              </a:solidFill>
            </a:endParaRPr>
          </a:p>
        </p:txBody>
      </p:sp>
      <p:sp>
        <p:nvSpPr>
          <p:cNvPr id="2" name="TextBox 1"/>
          <p:cNvSpPr txBox="1"/>
          <p:nvPr/>
        </p:nvSpPr>
        <p:spPr>
          <a:xfrm>
            <a:off x="3026434" y="1605176"/>
            <a:ext cx="3429000" cy="369332"/>
          </a:xfrm>
          <a:prstGeom prst="rect">
            <a:avLst/>
          </a:prstGeom>
          <a:solidFill>
            <a:schemeClr val="bg1"/>
          </a:solidFill>
        </p:spPr>
        <p:txBody>
          <a:bodyPr wrap="square" rtlCol="0">
            <a:spAutoFit/>
          </a:bodyPr>
          <a:lstStyle/>
          <a:p>
            <a:endParaRPr lang="en-US" dirty="0"/>
          </a:p>
        </p:txBody>
      </p:sp>
      <p:sp>
        <p:nvSpPr>
          <p:cNvPr id="10"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E797F1FB-AF91-43CC-943A-9F1C51055F3E}" type="slidenum">
              <a:rPr lang="en-US" altLang="en-US" sz="1000">
                <a:solidFill>
                  <a:srgbClr val="800000"/>
                </a:solidFill>
                <a:latin typeface="Arial Rounded MT Bold" panose="020F0704030504030204" pitchFamily="34" charset="0"/>
              </a:rPr>
              <a:pPr algn="r"/>
              <a:t>1</a:t>
            </a:fld>
            <a:endParaRPr lang="en-US" altLang="en-US" sz="1000" dirty="0">
              <a:latin typeface="Times" panose="02020603050405020304" pitchFamily="18" charset="0"/>
            </a:endParaRPr>
          </a:p>
        </p:txBody>
      </p:sp>
    </p:spTree>
    <p:extLst>
      <p:ext uri="{BB962C8B-B14F-4D97-AF65-F5344CB8AC3E}">
        <p14:creationId xmlns:p14="http://schemas.microsoft.com/office/powerpoint/2010/main" val="41527766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Vacuum / Purge / Backfill Manifold</a:t>
            </a:r>
          </a:p>
        </p:txBody>
      </p:sp>
      <p:sp>
        <p:nvSpPr>
          <p:cNvPr id="4" name="Content Placeholder 3"/>
          <p:cNvSpPr>
            <a:spLocks noGrp="1"/>
          </p:cNvSpPr>
          <p:nvPr>
            <p:ph idx="1"/>
          </p:nvPr>
        </p:nvSpPr>
        <p:spPr>
          <a:xfrm>
            <a:off x="713694" y="801944"/>
            <a:ext cx="1706335" cy="1381746"/>
          </a:xfrm>
        </p:spPr>
        <p:txBody>
          <a:bodyPr/>
          <a:lstStyle/>
          <a:p>
            <a:pPr marL="0" indent="0">
              <a:buNone/>
            </a:pPr>
            <a:r>
              <a:rPr lang="en-US" sz="1600" dirty="0"/>
              <a:t>3 inches diameter 304 electro-polished SS vacuum header</a:t>
            </a:r>
          </a:p>
        </p:txBody>
      </p:sp>
      <p:sp>
        <p:nvSpPr>
          <p:cNvPr id="3" name="Slide Number Placeholder 2"/>
          <p:cNvSpPr>
            <a:spLocks noGrp="1"/>
          </p:cNvSpPr>
          <p:nvPr>
            <p:ph type="sldNum" sz="quarter" idx="12"/>
          </p:nvPr>
        </p:nvSpPr>
        <p:spPr/>
        <p:txBody>
          <a:bodyPr/>
          <a:lstStyle/>
          <a:p>
            <a:pPr>
              <a:defRPr/>
            </a:pPr>
            <a:fld id="{53F1B09F-4544-49C1-8B31-A5EE0ACF951A}" type="slidenum">
              <a:rPr lang="en-US" smtClean="0"/>
              <a:pPr>
                <a:defRPr/>
              </a:pPr>
              <a:t>2</a:t>
            </a:fld>
            <a:endParaRPr lang="en-US" dirty="0">
              <a:solidFill>
                <a:schemeClr val="tx1"/>
              </a:solidFill>
              <a:latin typeface="Times" charset="0"/>
            </a:endParaRPr>
          </a:p>
        </p:txBody>
      </p:sp>
      <p:pic>
        <p:nvPicPr>
          <p:cNvPr id="19460" name="Picture 2" descr="M:\Tug\cleanroompix\DSC048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479" y="942153"/>
            <a:ext cx="5281312" cy="396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2147207" y="1690007"/>
            <a:ext cx="2449286" cy="14912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Content Placeholder 3"/>
          <p:cNvSpPr txBox="1">
            <a:spLocks/>
          </p:cNvSpPr>
          <p:nvPr/>
        </p:nvSpPr>
        <p:spPr>
          <a:xfrm>
            <a:off x="293915" y="1944581"/>
            <a:ext cx="1853292" cy="1381746"/>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1600" dirty="0"/>
              <a:t>1/2 inches diameter 304 electro-polished SS backfill/purge line which also goes under the raised floor</a:t>
            </a:r>
          </a:p>
        </p:txBody>
      </p:sp>
      <p:cxnSp>
        <p:nvCxnSpPr>
          <p:cNvPr id="8" name="Straight Arrow Connector 7"/>
          <p:cNvCxnSpPr/>
          <p:nvPr/>
        </p:nvCxnSpPr>
        <p:spPr>
          <a:xfrm>
            <a:off x="2147207" y="2922814"/>
            <a:ext cx="1943100" cy="2584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21135" y="3439727"/>
            <a:ext cx="2570770" cy="1323439"/>
          </a:xfrm>
          <a:prstGeom prst="rect">
            <a:avLst/>
          </a:prstGeom>
          <a:solidFill>
            <a:schemeClr val="bg1"/>
          </a:solidFill>
        </p:spPr>
        <p:txBody>
          <a:bodyPr wrap="square" rtlCol="0">
            <a:spAutoFit/>
          </a:bodyPr>
          <a:lstStyle/>
          <a:p>
            <a:r>
              <a:rPr lang="en-US" sz="1600" dirty="0"/>
              <a:t>8 pump/purge points to assemble 8 cavities string + magnet/BPM package with LN2 boiled-off gas cross flow during </a:t>
            </a:r>
            <a:r>
              <a:rPr lang="en-US" sz="1600" dirty="0" smtClean="0"/>
              <a:t>assembly (1 liter/min)</a:t>
            </a:r>
            <a:endParaRPr lang="en-US" sz="1600" dirty="0"/>
          </a:p>
        </p:txBody>
      </p:sp>
      <p:cxnSp>
        <p:nvCxnSpPr>
          <p:cNvPr id="12" name="Straight Arrow Connector 11"/>
          <p:cNvCxnSpPr/>
          <p:nvPr/>
        </p:nvCxnSpPr>
        <p:spPr>
          <a:xfrm flipH="1" flipV="1">
            <a:off x="5519057" y="2922814"/>
            <a:ext cx="302078" cy="5169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5" name="Picture 2" descr="M:\Tug\Gas systems at CAF-MP9\Clean room gas system\DSC039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57" y="3639178"/>
            <a:ext cx="2382610" cy="1785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600" y="5585311"/>
            <a:ext cx="4572000" cy="584775"/>
          </a:xfrm>
          <a:prstGeom prst="rect">
            <a:avLst/>
          </a:prstGeom>
        </p:spPr>
        <p:txBody>
          <a:bodyPr>
            <a:spAutoFit/>
          </a:bodyPr>
          <a:lstStyle/>
          <a:p>
            <a:r>
              <a:rPr lang="en-US" sz="1600" dirty="0"/>
              <a:t>Nitrogen in-line and point of use filters: Mott Defender series sintered all metal (0.03 micron)</a:t>
            </a:r>
          </a:p>
        </p:txBody>
      </p:sp>
      <p:cxnSp>
        <p:nvCxnSpPr>
          <p:cNvPr id="31" name="Straight Arrow Connector 30"/>
          <p:cNvCxnSpPr/>
          <p:nvPr/>
        </p:nvCxnSpPr>
        <p:spPr>
          <a:xfrm flipV="1">
            <a:off x="449036" y="4302579"/>
            <a:ext cx="1036864" cy="1347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3445329" y="3902529"/>
            <a:ext cx="1289957" cy="14205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735286" y="5249635"/>
            <a:ext cx="2686049" cy="584775"/>
          </a:xfrm>
          <a:prstGeom prst="rect">
            <a:avLst/>
          </a:prstGeom>
          <a:noFill/>
        </p:spPr>
        <p:txBody>
          <a:bodyPr wrap="square" rtlCol="0">
            <a:spAutoFit/>
          </a:bodyPr>
          <a:lstStyle/>
          <a:p>
            <a:r>
              <a:rPr lang="en-US" sz="1600" dirty="0"/>
              <a:t>Vacuum gauge and calibrated leak</a:t>
            </a:r>
          </a:p>
        </p:txBody>
      </p:sp>
    </p:spTree>
    <p:extLst>
      <p:ext uri="{BB962C8B-B14F-4D97-AF65-F5344CB8AC3E}">
        <p14:creationId xmlns:p14="http://schemas.microsoft.com/office/powerpoint/2010/main" val="3581690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Boiled-off Gas Dewars and Manifold</a:t>
            </a:r>
          </a:p>
        </p:txBody>
      </p:sp>
      <p:sp>
        <p:nvSpPr>
          <p:cNvPr id="6" name="Slide Number Placeholder 5"/>
          <p:cNvSpPr>
            <a:spLocks noGrp="1"/>
          </p:cNvSpPr>
          <p:nvPr>
            <p:ph type="sldNum" sz="quarter" idx="12"/>
          </p:nvPr>
        </p:nvSpPr>
        <p:spPr/>
        <p:txBody>
          <a:bodyPr/>
          <a:lstStyle/>
          <a:p>
            <a:fld id="{1E867086-59BE-433D-A3BD-EBC04F95C3F1}" type="slidenum">
              <a:rPr lang="en-US" smtClean="0"/>
              <a:pPr/>
              <a:t>3</a:t>
            </a:fld>
            <a:endParaRPr lang="en-US" dirty="0"/>
          </a:p>
        </p:txBody>
      </p:sp>
      <p:pic>
        <p:nvPicPr>
          <p:cNvPr id="3074" name="Picture 2" descr="C:\Users\arkan\Desktop\Infrastructure\DSC060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3" y="783426"/>
            <a:ext cx="4102310" cy="307673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rkan\Desktop\Infrastructure\DSC060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716" y="783426"/>
            <a:ext cx="4102310" cy="30767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283" y="3898182"/>
            <a:ext cx="8742866" cy="2446824"/>
          </a:xfrm>
          <a:prstGeom prst="rect">
            <a:avLst/>
          </a:prstGeom>
          <a:noFill/>
        </p:spPr>
        <p:txBody>
          <a:bodyPr wrap="square" rtlCol="0">
            <a:spAutoFit/>
          </a:bodyPr>
          <a:lstStyle/>
          <a:p>
            <a:r>
              <a:rPr lang="en-US" sz="1700" dirty="0"/>
              <a:t>Upgraded dewars for the anticipated LCLS-II throughput:</a:t>
            </a:r>
          </a:p>
          <a:p>
            <a:pPr marL="285750" indent="-285750">
              <a:buFont typeface="Arial" panose="020B0604020202020204" pitchFamily="34" charset="0"/>
              <a:buChar char="•"/>
            </a:pPr>
            <a:r>
              <a:rPr lang="en-US" sz="1700" dirty="0"/>
              <a:t>300 liters LN2 dewar for cavity backfill and purge</a:t>
            </a:r>
          </a:p>
          <a:p>
            <a:pPr marL="285750" indent="-285750">
              <a:buFont typeface="Arial" panose="020B0604020202020204" pitchFamily="34" charset="0"/>
              <a:buChar char="•"/>
            </a:pPr>
            <a:r>
              <a:rPr lang="en-US" sz="1700" dirty="0"/>
              <a:t>1000 liters LN2 dewar with volumizer for Class 10 WS1 and Sluice area blow guns</a:t>
            </a:r>
          </a:p>
          <a:p>
            <a:pPr marL="285750" indent="-285750">
              <a:buFont typeface="Arial" panose="020B0604020202020204" pitchFamily="34" charset="0"/>
              <a:buChar char="•"/>
            </a:pPr>
            <a:r>
              <a:rPr lang="en-US" sz="1700" dirty="0"/>
              <a:t>1000 liters LN2 dewar with volumizer for Class 10/100 WS0 and UHV cleaning area blow guns</a:t>
            </a:r>
          </a:p>
          <a:p>
            <a:r>
              <a:rPr lang="en-US" sz="1700" dirty="0"/>
              <a:t>Gas manifold for the cavity backfill and purge operations:</a:t>
            </a:r>
          </a:p>
          <a:p>
            <a:pPr marL="285750" indent="-285750">
              <a:buFont typeface="Arial" panose="020B0604020202020204" pitchFamily="34" charset="0"/>
              <a:buChar char="•"/>
            </a:pPr>
            <a:r>
              <a:rPr lang="en-US" sz="1700" dirty="0"/>
              <a:t>Filter, relief valve, solenoid valve, needle valve, pressure transducer</a:t>
            </a:r>
          </a:p>
          <a:p>
            <a:r>
              <a:rPr lang="en-US" sz="1700" dirty="0"/>
              <a:t>Set values: Backfill the cavity beamline to 1050 mbar abs pressure with 1 liter / minute flow rate. Purge will start immediately when the pressure transducer senses less than 50 mbar gauge and will stop when it reaches to 50 mbar gauge slightly above atmospheric pressure</a:t>
            </a:r>
            <a:r>
              <a:rPr lang="en-US" sz="1700" dirty="0" smtClean="0"/>
              <a:t>.</a:t>
            </a:r>
            <a:endParaRPr lang="en-US" sz="1700" dirty="0"/>
          </a:p>
        </p:txBody>
      </p:sp>
    </p:spTree>
    <p:extLst>
      <p:ext uri="{BB962C8B-B14F-4D97-AF65-F5344CB8AC3E}">
        <p14:creationId xmlns:p14="http://schemas.microsoft.com/office/powerpoint/2010/main" val="645702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Vacuum Pumping &amp; Leak Checking Equipment at WS1</a:t>
            </a:r>
          </a:p>
        </p:txBody>
      </p:sp>
      <p:sp>
        <p:nvSpPr>
          <p:cNvPr id="6" name="Slide Number Placeholder 5"/>
          <p:cNvSpPr>
            <a:spLocks noGrp="1"/>
          </p:cNvSpPr>
          <p:nvPr>
            <p:ph type="sldNum" sz="quarter" idx="12"/>
          </p:nvPr>
        </p:nvSpPr>
        <p:spPr/>
        <p:txBody>
          <a:bodyPr/>
          <a:lstStyle/>
          <a:p>
            <a:fld id="{1E867086-59BE-433D-A3BD-EBC04F95C3F1}" type="slidenum">
              <a:rPr lang="en-US" smtClean="0"/>
              <a:pPr/>
              <a:t>4</a:t>
            </a:fld>
            <a:endParaRPr lang="en-US"/>
          </a:p>
        </p:txBody>
      </p:sp>
      <p:pic>
        <p:nvPicPr>
          <p:cNvPr id="2050" name="Picture 2" descr="C:\Users\arkan\Desktop\Infrastructure\DSC06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8" y="906235"/>
            <a:ext cx="292608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rkan\Desktop\Infrastructure\DSC060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579" y="906235"/>
            <a:ext cx="292608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rkan\Desktop\Infrastructure\DSC0608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138" y="906235"/>
            <a:ext cx="2926080" cy="21945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478" y="3184072"/>
            <a:ext cx="8956222" cy="2308324"/>
          </a:xfrm>
          <a:prstGeom prst="rect">
            <a:avLst/>
          </a:prstGeom>
          <a:noFill/>
        </p:spPr>
        <p:txBody>
          <a:bodyPr wrap="square" rtlCol="0">
            <a:spAutoFit/>
          </a:bodyPr>
          <a:lstStyle/>
          <a:p>
            <a:r>
              <a:rPr lang="en-US" sz="1800" b="1" dirty="0"/>
              <a:t>Roughing pump: </a:t>
            </a:r>
            <a:r>
              <a:rPr lang="en-US" sz="1800" dirty="0"/>
              <a:t>Alcatel 1025 Drytel diaphragm </a:t>
            </a:r>
          </a:p>
          <a:p>
            <a:r>
              <a:rPr lang="en-US" sz="1800" b="1" dirty="0"/>
              <a:t>Turbo Station: </a:t>
            </a:r>
            <a:r>
              <a:rPr lang="en-US" sz="1800" dirty="0"/>
              <a:t>Alcatel ACT 202H Turbo station with ATH300 turbo pump and Alcatel 1025 Drytel diaphragm backing pump</a:t>
            </a:r>
          </a:p>
          <a:p>
            <a:r>
              <a:rPr lang="en-US" sz="1800" b="1" dirty="0"/>
              <a:t>Leak Detector </a:t>
            </a:r>
            <a:r>
              <a:rPr lang="en-US" sz="1800" dirty="0"/>
              <a:t>(assembled to the vent of the ATH300 Turbo pump): Alcatel ASM 182 TD+</a:t>
            </a:r>
          </a:p>
          <a:p>
            <a:r>
              <a:rPr lang="en-US" sz="1800" b="1" dirty="0"/>
              <a:t>RGA: </a:t>
            </a:r>
            <a:r>
              <a:rPr lang="en-US" sz="1800" dirty="0"/>
              <a:t>Ametek Dymaxion</a:t>
            </a:r>
          </a:p>
          <a:p>
            <a:r>
              <a:rPr lang="en-US" sz="1800" b="1" dirty="0"/>
              <a:t>Gauges: </a:t>
            </a:r>
            <a:r>
              <a:rPr lang="en-US" sz="1800" dirty="0"/>
              <a:t>2 MKS wide range gauges, 2 Alcatel cold cathode gauges</a:t>
            </a:r>
          </a:p>
          <a:p>
            <a:r>
              <a:rPr lang="en-US" sz="1800" b="1" dirty="0"/>
              <a:t>Calibrated leak: </a:t>
            </a:r>
            <a:r>
              <a:rPr lang="en-US" sz="1800" dirty="0"/>
              <a:t>Assembled at the furthest point on the vacuum manifold in the cleanroom</a:t>
            </a:r>
          </a:p>
          <a:p>
            <a:endParaRPr lang="en-US" sz="1800" dirty="0"/>
          </a:p>
        </p:txBody>
      </p:sp>
    </p:spTree>
    <p:extLst>
      <p:ext uri="{BB962C8B-B14F-4D97-AF65-F5344CB8AC3E}">
        <p14:creationId xmlns:p14="http://schemas.microsoft.com/office/powerpoint/2010/main" val="92470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Vacuum Pumping &amp; Leak Checking Equipment at WS0</a:t>
            </a:r>
          </a:p>
        </p:txBody>
      </p:sp>
      <p:sp>
        <p:nvSpPr>
          <p:cNvPr id="6" name="Slide Number Placeholder 5"/>
          <p:cNvSpPr>
            <a:spLocks noGrp="1"/>
          </p:cNvSpPr>
          <p:nvPr>
            <p:ph type="sldNum" sz="quarter" idx="12"/>
          </p:nvPr>
        </p:nvSpPr>
        <p:spPr/>
        <p:txBody>
          <a:bodyPr/>
          <a:lstStyle/>
          <a:p>
            <a:fld id="{1E867086-59BE-433D-A3BD-EBC04F95C3F1}" type="slidenum">
              <a:rPr lang="en-US" smtClean="0"/>
              <a:pPr/>
              <a:t>5</a:t>
            </a:fld>
            <a:endParaRPr lang="en-US"/>
          </a:p>
        </p:txBody>
      </p:sp>
      <p:pic>
        <p:nvPicPr>
          <p:cNvPr id="2050" name="Picture 2"/>
          <p:cNvPicPr>
            <a:picLocks noChangeAspect="1" noChangeArrowheads="1"/>
          </p:cNvPicPr>
          <p:nvPr/>
        </p:nvPicPr>
        <p:blipFill>
          <a:blip r:embed="rId3"/>
          <a:stretch>
            <a:fillRect/>
          </a:stretch>
        </p:blipFill>
        <p:spPr bwMode="auto">
          <a:xfrm>
            <a:off x="713558" y="906235"/>
            <a:ext cx="1645919"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stretch>
            <a:fillRect/>
          </a:stretch>
        </p:blipFill>
        <p:spPr bwMode="auto">
          <a:xfrm>
            <a:off x="3159579" y="906235"/>
            <a:ext cx="292608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a:stretch>
            <a:fillRect/>
          </a:stretch>
        </p:blipFill>
        <p:spPr bwMode="auto">
          <a:xfrm>
            <a:off x="6820218" y="906235"/>
            <a:ext cx="1645919" cy="21945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478" y="3184072"/>
            <a:ext cx="8956222" cy="2031325"/>
          </a:xfrm>
          <a:prstGeom prst="rect">
            <a:avLst/>
          </a:prstGeom>
          <a:noFill/>
        </p:spPr>
        <p:txBody>
          <a:bodyPr wrap="square" rtlCol="0">
            <a:spAutoFit/>
          </a:bodyPr>
          <a:lstStyle/>
          <a:p>
            <a:r>
              <a:rPr lang="en-US" sz="1800" b="1" dirty="0"/>
              <a:t>Roughing pump: </a:t>
            </a:r>
            <a:r>
              <a:rPr lang="en-US" sz="1800" dirty="0"/>
              <a:t>Adixen dry pump 1025</a:t>
            </a:r>
          </a:p>
          <a:p>
            <a:r>
              <a:rPr lang="en-US" sz="1800" b="1" dirty="0"/>
              <a:t>Turbo Station: </a:t>
            </a:r>
            <a:r>
              <a:rPr lang="en-US" sz="1800" dirty="0"/>
              <a:t>Edwards T-station 75 with Shimadzu turbo</a:t>
            </a:r>
          </a:p>
          <a:p>
            <a:r>
              <a:rPr lang="en-US" sz="1800" b="1" dirty="0"/>
              <a:t>Leak Detector </a:t>
            </a:r>
            <a:r>
              <a:rPr lang="en-US" sz="1800" dirty="0"/>
              <a:t>(assembled to the vent of </a:t>
            </a:r>
            <a:r>
              <a:rPr lang="en-US" sz="1800" dirty="0" smtClean="0"/>
              <a:t>the turbo pump): </a:t>
            </a:r>
            <a:r>
              <a:rPr lang="en-US" sz="1800" dirty="0"/>
              <a:t>Alcatel ASM 182 TD+</a:t>
            </a:r>
          </a:p>
          <a:p>
            <a:r>
              <a:rPr lang="en-US" sz="1800" b="1" dirty="0"/>
              <a:t>RGA: </a:t>
            </a:r>
            <a:r>
              <a:rPr lang="en-US" sz="1800" dirty="0"/>
              <a:t>Ametek Dymaxion</a:t>
            </a:r>
          </a:p>
          <a:p>
            <a:r>
              <a:rPr lang="en-US" sz="1800" b="1" dirty="0"/>
              <a:t>Gauges: </a:t>
            </a:r>
            <a:r>
              <a:rPr lang="en-US" sz="1800" dirty="0"/>
              <a:t>1 inside MKS and 2 outside Thiracont </a:t>
            </a:r>
          </a:p>
          <a:p>
            <a:r>
              <a:rPr lang="en-US" sz="1800" b="1" dirty="0"/>
              <a:t>Calibrated leak: </a:t>
            </a:r>
            <a:r>
              <a:rPr lang="en-US" sz="1800" dirty="0"/>
              <a:t>Assembled at the furthest point on the vacuum manifold in the cleanroom</a:t>
            </a:r>
          </a:p>
          <a:p>
            <a:endParaRPr lang="en-US" sz="1800" dirty="0"/>
          </a:p>
        </p:txBody>
      </p:sp>
    </p:spTree>
    <p:extLst>
      <p:ext uri="{BB962C8B-B14F-4D97-AF65-F5344CB8AC3E}">
        <p14:creationId xmlns:p14="http://schemas.microsoft.com/office/powerpoint/2010/main" val="2590690660"/>
      </p:ext>
    </p:extLst>
  </p:cSld>
  <p:clrMapOvr>
    <a:masterClrMapping/>
  </p:clrMapOvr>
</p:sld>
</file>

<file path=ppt/theme/theme1.xml><?xml version="1.0" encoding="utf-8"?>
<a:theme xmlns:a="http://schemas.openxmlformats.org/drawingml/2006/main" name="FermilabTemplatePC">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FermilabTemplatePC</Template>
  <TotalTime>3452</TotalTime>
  <Words>368</Words>
  <Application>Microsoft Office PowerPoint</Application>
  <PresentationFormat>On-screen Show (4:3)</PresentationFormat>
  <Paragraphs>40</Paragraphs>
  <Slides>5</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ＭＳ Ｐゴシック</vt:lpstr>
      <vt:lpstr>Arial</vt:lpstr>
      <vt:lpstr>Arial Rounded MT Bold</vt:lpstr>
      <vt:lpstr>Calibri</vt:lpstr>
      <vt:lpstr>Helvetica</vt:lpstr>
      <vt:lpstr>Times</vt:lpstr>
      <vt:lpstr>FermilabTemplatePC</vt:lpstr>
      <vt:lpstr>Fermilab: Footer Only</vt:lpstr>
      <vt:lpstr>CAF-MP9 during LCLS-II Production</vt:lpstr>
      <vt:lpstr>Vacuum / Purge / Backfill Manifold</vt:lpstr>
      <vt:lpstr>Boiled-off Gas Dewars and Manifold</vt:lpstr>
      <vt:lpstr>Vacuum Pumping &amp; Leak Checking Equipment at WS1</vt:lpstr>
      <vt:lpstr>Vacuum Pumping &amp; Leak Checking Equipment at WS0</vt:lpstr>
    </vt:vector>
  </TitlesOfParts>
  <Company>Fermi National Accelerator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Bipolar EP at Fermilab</dc:title>
  <dc:creator>Allan M. Rowe</dc:creator>
  <cp:lastModifiedBy>Tug Arkan x3782 11982N</cp:lastModifiedBy>
  <cp:revision>195</cp:revision>
  <cp:lastPrinted>2014-01-20T19:40:21Z</cp:lastPrinted>
  <dcterms:created xsi:type="dcterms:W3CDTF">2014-03-24T14:07:31Z</dcterms:created>
  <dcterms:modified xsi:type="dcterms:W3CDTF">2017-01-12T02:19:14Z</dcterms:modified>
</cp:coreProperties>
</file>