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21" r:id="rId4"/>
  </p:sldMasterIdLst>
  <p:notesMasterIdLst>
    <p:notesMasterId r:id="rId11"/>
  </p:notesMasterIdLst>
  <p:handoutMasterIdLst>
    <p:handoutMasterId r:id="rId12"/>
  </p:handoutMasterIdLst>
  <p:sldIdLst>
    <p:sldId id="763" r:id="rId5"/>
    <p:sldId id="764" r:id="rId6"/>
    <p:sldId id="793" r:id="rId7"/>
    <p:sldId id="794" r:id="rId8"/>
    <p:sldId id="795" r:id="rId9"/>
    <p:sldId id="796" r:id="rId10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  <a:srgbClr val="FF0000"/>
    <a:srgbClr val="FF9966"/>
    <a:srgbClr val="99CCFF"/>
    <a:srgbClr val="6699FF"/>
    <a:srgbClr val="9D3431"/>
    <a:srgbClr val="FFCC99"/>
    <a:srgbClr val="FFFFCC"/>
    <a:srgbClr val="008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6" autoAdjust="0"/>
    <p:restoredTop sz="94286" autoAdjust="0"/>
  </p:normalViewPr>
  <p:slideViewPr>
    <p:cSldViewPr snapToGrid="0">
      <p:cViewPr varScale="1">
        <p:scale>
          <a:sx n="45" d="100"/>
          <a:sy n="45" d="100"/>
        </p:scale>
        <p:origin x="1008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3498" y="-7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5953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5953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8226311-62EA-456F-8B76-9220A4C1A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07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5953" y="0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133" y="4410392"/>
            <a:ext cx="5586735" cy="417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9198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5953" y="8819198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8C1C09D7-2034-4A7F-959F-75165A7C71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17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50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50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5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tif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ronwynb\Desktop\Branding\divider_template_backg#5330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9100" y="3876675"/>
            <a:ext cx="2524389" cy="7334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24575"/>
            <a:ext cx="1973584" cy="717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213" y="3181350"/>
            <a:ext cx="7989887" cy="265252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3691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  <p:pic>
        <p:nvPicPr>
          <p:cNvPr id="12" name="Picture 2" descr="C:\Documents and Settings\mcdunn\Desktop\LBNL_Full_Logo_Final.gif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3590925"/>
            <a:ext cx="907882" cy="776239"/>
          </a:xfrm>
          <a:prstGeom prst="rect">
            <a:avLst/>
          </a:prstGeom>
          <a:noFill/>
        </p:spPr>
      </p:pic>
      <p:pic>
        <p:nvPicPr>
          <p:cNvPr id="13" name="Picture 39" descr="http://inside.anl.gov/resources/standards/images/logos/ANL_H_Black.jp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91503" y="3680008"/>
            <a:ext cx="1223871" cy="569939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</p:pic>
      <p:pic>
        <p:nvPicPr>
          <p:cNvPr id="1026" name="Picture 2" descr="C:\Users\tor\Downloads\FermiLogo.tiff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9601" y="4531614"/>
            <a:ext cx="1792224" cy="323468"/>
          </a:xfrm>
          <a:prstGeom prst="rect">
            <a:avLst/>
          </a:prstGeom>
          <a:noFill/>
        </p:spPr>
      </p:pic>
      <p:pic>
        <p:nvPicPr>
          <p:cNvPr id="14" name="Picture 13" descr="JLab_logo_white1.jpg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7076" y="4380905"/>
            <a:ext cx="1952624" cy="610194"/>
          </a:xfrm>
          <a:prstGeom prst="rect">
            <a:avLst/>
          </a:prstGeom>
        </p:spPr>
      </p:pic>
      <p:pic>
        <p:nvPicPr>
          <p:cNvPr id="16" name="Picture 15" descr="cornell university 2.gif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0050" y="4371975"/>
            <a:ext cx="775963" cy="754745"/>
          </a:xfrm>
          <a:prstGeom prst="rect">
            <a:avLst/>
          </a:prstGeom>
        </p:spPr>
      </p:pic>
      <p:pic>
        <p:nvPicPr>
          <p:cNvPr id="17" name="Picture 4" descr="C:\Users\boyce\Documents\lclsII_banner_v01_wd565.jpg"/>
          <p:cNvPicPr>
            <a:picLocks noChangeAspect="1" noChangeArrowheads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100" y="414089"/>
            <a:ext cx="5349126" cy="110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4001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dirty="0" err="1" smtClean="0"/>
              <a:t>Jlab</a:t>
            </a:r>
            <a:r>
              <a:rPr lang="en-US" dirty="0" smtClean="0"/>
              <a:t> LCLS-II Production Readiness Review, 10 January 2017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 b="0"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dirty="0" err="1" smtClean="0"/>
              <a:t>Jlab</a:t>
            </a:r>
            <a:r>
              <a:rPr lang="en-US" dirty="0" smtClean="0"/>
              <a:t> LCLS-II Production Readiness Review, 10 January 2017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dirty="0" err="1" smtClean="0"/>
              <a:t>Jlab</a:t>
            </a:r>
            <a:r>
              <a:rPr lang="en-US" dirty="0" smtClean="0"/>
              <a:t> LCLS-II Production Readiness Review, 10 January 2017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4648200" y="1252729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646488" y="1252728"/>
            <a:ext cx="2442340" cy="2481072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646488" y="3886200"/>
            <a:ext cx="2442340" cy="243205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242954" y="1243584"/>
            <a:ext cx="2442340" cy="5065522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457200" y="1243584"/>
            <a:ext cx="3013075" cy="50655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dirty="0" err="1" smtClean="0"/>
              <a:t>Jlab</a:t>
            </a:r>
            <a:r>
              <a:rPr lang="en-US" dirty="0" smtClean="0"/>
              <a:t> LCLS-II Production Readiness Review, 10 January 2017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646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07100" y="1243584"/>
            <a:ext cx="2667000" cy="5065522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57200" y="1243584"/>
            <a:ext cx="5484812" cy="50655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dirty="0" err="1" smtClean="0"/>
              <a:t>Jlab</a:t>
            </a:r>
            <a:r>
              <a:rPr lang="en-US" dirty="0" smtClean="0"/>
              <a:t> LCLS-II Production Readiness Review, 10 January 2017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472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mple Titl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Jlab</a:t>
            </a:r>
            <a:r>
              <a:rPr lang="en-US" dirty="0" smtClean="0"/>
              <a:t> LCLS-II Production Readiness Review, 10 January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69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imple Titl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ronwynb\Desktop\Branding\divider_template_backg#5330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8400" y="6196866"/>
            <a:ext cx="3147290" cy="914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7128" y="6096000"/>
            <a:ext cx="2765528" cy="10058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7050" y="3646170"/>
            <a:ext cx="5480050" cy="218770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600" b="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  <p:pic>
        <p:nvPicPr>
          <p:cNvPr id="2052" name="Picture 4" descr="C:\Users\boyce\Documents\lclsII_banner_v01_wd565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049" y="79409"/>
            <a:ext cx="6137377" cy="127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822" y="129091"/>
            <a:ext cx="810357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3584"/>
            <a:ext cx="8109919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6150" y="6318251"/>
            <a:ext cx="318932" cy="539750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1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dirty="0" err="1" smtClean="0"/>
              <a:t>Jlab</a:t>
            </a:r>
            <a:r>
              <a:rPr lang="en-US" dirty="0" smtClean="0"/>
              <a:t> LCLS-II Production Readiness Review, 10 January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tx1"/>
        </a:buClr>
        <a:buFont typeface="Arial" pitchFamily="34" charset="0"/>
        <a:buNone/>
        <a:defRPr sz="24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3838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905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223838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477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0099" y="199429"/>
            <a:ext cx="8103570" cy="753033"/>
          </a:xfrm>
        </p:spPr>
        <p:txBody>
          <a:bodyPr/>
          <a:lstStyle/>
          <a:p>
            <a:r>
              <a:rPr lang="en-US" dirty="0" smtClean="0"/>
              <a:t>Cold Mass Assembly Experiences and Lessons Learned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128953" y="1184968"/>
            <a:ext cx="8850923" cy="5755094"/>
          </a:xfrm>
        </p:spPr>
        <p:txBody>
          <a:bodyPr>
            <a:normAutofit fontScale="62500" lnSpcReduction="20000"/>
          </a:bodyPr>
          <a:lstStyle/>
          <a:p>
            <a:r>
              <a:rPr lang="en-US" sz="3400" b="1" dirty="0" smtClean="0">
                <a:solidFill>
                  <a:srgbClr val="0000FF"/>
                </a:solidFill>
              </a:rPr>
              <a:t>Quadrupole Magnet</a:t>
            </a:r>
          </a:p>
          <a:p>
            <a:pPr marL="800100" lvl="1" indent="-342900"/>
            <a:r>
              <a:rPr lang="en-US" sz="2900" dirty="0" smtClean="0"/>
              <a:t>The </a:t>
            </a:r>
            <a:r>
              <a:rPr lang="en-US" sz="2900" dirty="0"/>
              <a:t>quad magnet had an assembly problem which confused </a:t>
            </a:r>
            <a:r>
              <a:rPr lang="en-US" sz="2900" dirty="0" smtClean="0"/>
              <a:t>alignment; the </a:t>
            </a:r>
            <a:r>
              <a:rPr lang="en-US" sz="2900" dirty="0"/>
              <a:t>two halves faces were not in </a:t>
            </a:r>
            <a:r>
              <a:rPr lang="en-US" sz="2900" dirty="0" smtClean="0"/>
              <a:t>plane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We aligned </a:t>
            </a:r>
            <a:r>
              <a:rPr lang="en-US" sz="2900" dirty="0">
                <a:solidFill>
                  <a:srgbClr val="FF0000"/>
                </a:solidFill>
              </a:rPr>
              <a:t>the center of the quad to the centerline of the beamline and ignored the magnet </a:t>
            </a:r>
            <a:r>
              <a:rPr lang="en-US" sz="2900" dirty="0" smtClean="0">
                <a:solidFill>
                  <a:srgbClr val="FF0000"/>
                </a:solidFill>
              </a:rPr>
              <a:t>faces. The </a:t>
            </a:r>
            <a:r>
              <a:rPr lang="en-US" sz="2900" dirty="0">
                <a:solidFill>
                  <a:srgbClr val="FF0000"/>
                </a:solidFill>
              </a:rPr>
              <a:t>magnet face </a:t>
            </a:r>
            <a:r>
              <a:rPr lang="en-US" sz="2900" dirty="0" smtClean="0">
                <a:solidFill>
                  <a:srgbClr val="FF0000"/>
                </a:solidFill>
              </a:rPr>
              <a:t>was then shimmed </a:t>
            </a:r>
            <a:r>
              <a:rPr lang="en-US" sz="2900" dirty="0">
                <a:solidFill>
                  <a:srgbClr val="FF0000"/>
                </a:solidFill>
              </a:rPr>
              <a:t>where it bolted to the BPM </a:t>
            </a:r>
            <a:r>
              <a:rPr lang="en-US" sz="2900" dirty="0" smtClean="0">
                <a:solidFill>
                  <a:srgbClr val="FF0000"/>
                </a:solidFill>
              </a:rPr>
              <a:t>flange</a:t>
            </a:r>
          </a:p>
          <a:p>
            <a:r>
              <a:rPr lang="en-US" sz="3400" b="1" dirty="0" smtClean="0">
                <a:solidFill>
                  <a:srgbClr val="0000FF"/>
                </a:solidFill>
              </a:rPr>
              <a:t>Cavity Magnetic Shields</a:t>
            </a:r>
            <a:endParaRPr lang="en-US" sz="3400" b="1" dirty="0">
              <a:solidFill>
                <a:srgbClr val="0000FF"/>
              </a:solidFill>
            </a:endParaRPr>
          </a:p>
          <a:p>
            <a:pPr marL="800100" lvl="1" indent="-342900"/>
            <a:r>
              <a:rPr lang="en-US" sz="2900" dirty="0" smtClean="0"/>
              <a:t>Two suppliers</a:t>
            </a:r>
            <a:r>
              <a:rPr lang="en-US" sz="2900" dirty="0"/>
              <a:t>, different designs, </a:t>
            </a:r>
            <a:r>
              <a:rPr lang="en-US" sz="2900" dirty="0" smtClean="0"/>
              <a:t>each with special controls due to different permeability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Modified all </a:t>
            </a:r>
            <a:r>
              <a:rPr lang="en-US" sz="2900" dirty="0">
                <a:solidFill>
                  <a:srgbClr val="FF0000"/>
                </a:solidFill>
              </a:rPr>
              <a:t>the magnetic </a:t>
            </a:r>
            <a:r>
              <a:rPr lang="en-US" sz="2900" dirty="0" smtClean="0">
                <a:solidFill>
                  <a:srgbClr val="FF0000"/>
                </a:solidFill>
              </a:rPr>
              <a:t>shields (both vendors) prior </a:t>
            </a:r>
            <a:r>
              <a:rPr lang="en-US" sz="2900" dirty="0">
                <a:solidFill>
                  <a:srgbClr val="FF0000"/>
                </a:solidFill>
              </a:rPr>
              <a:t>to installation</a:t>
            </a:r>
          </a:p>
          <a:p>
            <a:r>
              <a:rPr lang="en-US" sz="3400" b="1" dirty="0" smtClean="0">
                <a:solidFill>
                  <a:srgbClr val="0000FF"/>
                </a:solidFill>
              </a:rPr>
              <a:t>Alignment</a:t>
            </a:r>
            <a:endParaRPr lang="en-US" sz="3400" b="1" dirty="0">
              <a:solidFill>
                <a:srgbClr val="0000FF"/>
              </a:solidFill>
            </a:endParaRPr>
          </a:p>
          <a:p>
            <a:pPr marL="800100" lvl="1" indent="-342900"/>
            <a:r>
              <a:rPr lang="en-US" sz="2900" dirty="0" smtClean="0"/>
              <a:t>Alignment </a:t>
            </a:r>
            <a:r>
              <a:rPr lang="en-US" sz="2900" dirty="0"/>
              <a:t>of the string was more complicated than originally </a:t>
            </a:r>
            <a:r>
              <a:rPr lang="en-US" sz="2900" dirty="0" smtClean="0"/>
              <a:t>thought; Learning curve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Added an additional clamp to hold cavity 1 to Invar rod against vacuum loading</a:t>
            </a:r>
          </a:p>
          <a:p>
            <a:r>
              <a:rPr lang="en-US" sz="3400" b="1" dirty="0">
                <a:solidFill>
                  <a:srgbClr val="0000FF"/>
                </a:solidFill>
              </a:rPr>
              <a:t>HOM clamps </a:t>
            </a:r>
          </a:p>
          <a:p>
            <a:pPr marL="800100" lvl="1" indent="-342900"/>
            <a:r>
              <a:rPr lang="en-US" sz="2900" dirty="0"/>
              <a:t>Would not go on as originally designed and received</a:t>
            </a:r>
          </a:p>
          <a:p>
            <a:pPr marL="800100" lvl="1" indent="-342900"/>
            <a:r>
              <a:rPr lang="en-US" sz="2900" dirty="0">
                <a:solidFill>
                  <a:srgbClr val="FF0000"/>
                </a:solidFill>
              </a:rPr>
              <a:t>Parts modified to last drawing revision to incorporate the thermal sensor and scallop feature</a:t>
            </a:r>
          </a:p>
          <a:p>
            <a:pPr marL="800100" lvl="1" indent="-342900"/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199287" y="6447692"/>
            <a:ext cx="4021021" cy="314326"/>
          </a:xfrm>
        </p:spPr>
        <p:txBody>
          <a:bodyPr/>
          <a:lstStyle/>
          <a:p>
            <a:r>
              <a:rPr lang="en-US" dirty="0" err="1"/>
              <a:t>Jlab</a:t>
            </a:r>
            <a:r>
              <a:rPr lang="en-US" dirty="0"/>
              <a:t> LCLS-II Production Readiness Review, 10 January 2017</a:t>
            </a:r>
          </a:p>
        </p:txBody>
      </p:sp>
    </p:spTree>
    <p:extLst>
      <p:ext uri="{BB962C8B-B14F-4D97-AF65-F5344CB8AC3E}">
        <p14:creationId xmlns:p14="http://schemas.microsoft.com/office/powerpoint/2010/main" val="4028951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Cold Mass Assembly Experiences and Lessons Learned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339969" y="1278754"/>
            <a:ext cx="8566150" cy="5684754"/>
          </a:xfrm>
        </p:spPr>
        <p:txBody>
          <a:bodyPr>
            <a:normAutofit fontScale="70000" lnSpcReduction="20000"/>
          </a:bodyPr>
          <a:lstStyle/>
          <a:p>
            <a:r>
              <a:rPr lang="en-US" sz="3000" b="1" dirty="0" smtClean="0">
                <a:solidFill>
                  <a:srgbClr val="0000FF"/>
                </a:solidFill>
              </a:rPr>
              <a:t>Helium Circuit Stainless Steel Pipe</a:t>
            </a:r>
          </a:p>
          <a:p>
            <a:pPr marL="800100" lvl="1" indent="-342900"/>
            <a:r>
              <a:rPr lang="en-US" sz="2900" dirty="0" smtClean="0"/>
              <a:t>Pipe acquired </a:t>
            </a:r>
            <a:r>
              <a:rPr lang="en-US" sz="2900" dirty="0"/>
              <a:t>by the project for the He piping did not work well with the orbital </a:t>
            </a:r>
            <a:r>
              <a:rPr lang="en-US" sz="2900" dirty="0" smtClean="0"/>
              <a:t>welder, surface finish not polished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Sections of Helium pipes were hand welded </a:t>
            </a:r>
          </a:p>
          <a:p>
            <a:pPr marL="800100" lvl="1" indent="-342900"/>
            <a:endParaRPr lang="en-US" sz="2900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sz="3000" b="1" dirty="0" smtClean="0">
                <a:solidFill>
                  <a:srgbClr val="0000FF"/>
                </a:solidFill>
              </a:rPr>
              <a:t>Vacuum </a:t>
            </a:r>
            <a:r>
              <a:rPr lang="en-US" sz="3000" b="1" dirty="0">
                <a:solidFill>
                  <a:srgbClr val="0000FF"/>
                </a:solidFill>
              </a:rPr>
              <a:t>Vessel</a:t>
            </a:r>
          </a:p>
          <a:p>
            <a:pPr marL="800100" lvl="1" indent="-342900"/>
            <a:r>
              <a:rPr lang="en-US" sz="2900" dirty="0"/>
              <a:t>The lifting fixture for the vacuum vessel was specified with slots for metric all thread </a:t>
            </a:r>
            <a:r>
              <a:rPr lang="en-US" sz="2900" dirty="0" smtClean="0"/>
              <a:t>supports, but SAE all thread ordered 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Modifications </a:t>
            </a:r>
            <a:r>
              <a:rPr lang="en-US" sz="2900" dirty="0">
                <a:solidFill>
                  <a:srgbClr val="FF0000"/>
                </a:solidFill>
              </a:rPr>
              <a:t>were </a:t>
            </a:r>
            <a:r>
              <a:rPr lang="en-US" sz="2900" dirty="0" smtClean="0">
                <a:solidFill>
                  <a:srgbClr val="FF0000"/>
                </a:solidFill>
              </a:rPr>
              <a:t>made to lifting fixture </a:t>
            </a:r>
            <a:r>
              <a:rPr lang="en-US" sz="2900" dirty="0">
                <a:solidFill>
                  <a:srgbClr val="FF0000"/>
                </a:solidFill>
              </a:rPr>
              <a:t>and because it was part of a lifting fixture, Load test by an outside </a:t>
            </a:r>
            <a:r>
              <a:rPr lang="en-US" sz="2900" dirty="0" smtClean="0">
                <a:solidFill>
                  <a:srgbClr val="FF0000"/>
                </a:solidFill>
              </a:rPr>
              <a:t>source was required</a:t>
            </a:r>
          </a:p>
          <a:p>
            <a:pPr marL="800100" lvl="1" indent="-342900"/>
            <a:endParaRPr lang="en-US" sz="29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800100" lvl="1" indent="-342900"/>
            <a:r>
              <a:rPr lang="en-US" sz="2900" dirty="0" smtClean="0"/>
              <a:t>The threads in VV for lifting rods were loose fit.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Nuts placed on threaded rods after it passed through the lifting plate</a:t>
            </a:r>
          </a:p>
          <a:p>
            <a:pPr marL="800100" lvl="1" indent="-342900"/>
            <a:endParaRPr lang="en-US" sz="29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800100" lvl="1" indent="-342900"/>
            <a:r>
              <a:rPr lang="en-US" sz="2900" dirty="0" smtClean="0"/>
              <a:t>The vacuum vessel had a vacuum leak as received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Leak welded shut. Leak check added to receipt inspection.</a:t>
            </a:r>
            <a:endParaRPr lang="en-US" sz="2900" dirty="0">
              <a:solidFill>
                <a:srgbClr val="FF0000"/>
              </a:solidFill>
            </a:endParaRPr>
          </a:p>
          <a:p>
            <a:pPr marL="800100" lvl="1" indent="-342900"/>
            <a:endParaRPr lang="en-US" sz="29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445471" y="6400800"/>
            <a:ext cx="4021021" cy="314326"/>
          </a:xfrm>
        </p:spPr>
        <p:txBody>
          <a:bodyPr/>
          <a:lstStyle/>
          <a:p>
            <a:r>
              <a:rPr lang="en-US" dirty="0" err="1"/>
              <a:t>Jlab</a:t>
            </a:r>
            <a:r>
              <a:rPr lang="en-US" dirty="0"/>
              <a:t> LCLS-II Production Readiness Review, 10 January 2017</a:t>
            </a:r>
          </a:p>
        </p:txBody>
      </p:sp>
    </p:spTree>
    <p:extLst>
      <p:ext uri="{BB962C8B-B14F-4D97-AF65-F5344CB8AC3E}">
        <p14:creationId xmlns:p14="http://schemas.microsoft.com/office/powerpoint/2010/main" val="148454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Cold Mass Assembly Experiences and Lessons Learned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234462" y="1173245"/>
            <a:ext cx="8331688" cy="5567523"/>
          </a:xfrm>
        </p:spPr>
        <p:txBody>
          <a:bodyPr>
            <a:normAutofit fontScale="62500" lnSpcReduction="20000"/>
          </a:bodyPr>
          <a:lstStyle/>
          <a:p>
            <a:r>
              <a:rPr lang="en-US" sz="3400" b="1" dirty="0" smtClean="0">
                <a:solidFill>
                  <a:srgbClr val="0000FF"/>
                </a:solidFill>
              </a:rPr>
              <a:t>Power outage in Test Lab</a:t>
            </a:r>
            <a:endParaRPr lang="en-US" sz="3400" b="1" dirty="0">
              <a:solidFill>
                <a:srgbClr val="0000FF"/>
              </a:solidFill>
            </a:endParaRPr>
          </a:p>
          <a:p>
            <a:pPr marL="800100" lvl="1" indent="-342900"/>
            <a:r>
              <a:rPr lang="en-US" sz="2900" dirty="0" smtClean="0"/>
              <a:t>Ion pump on string lost power for 7 hours at work station 2</a:t>
            </a:r>
            <a:endParaRPr lang="en-US" sz="2900" dirty="0"/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Use procedure to restart pump. Put beamline ion pumps on emergency power.</a:t>
            </a:r>
            <a:endParaRPr lang="en-US" sz="2900" dirty="0">
              <a:solidFill>
                <a:srgbClr val="FF0000"/>
              </a:solidFill>
            </a:endParaRPr>
          </a:p>
          <a:p>
            <a:r>
              <a:rPr lang="en-US" sz="3400" b="1" dirty="0" smtClean="0">
                <a:solidFill>
                  <a:srgbClr val="0000FF"/>
                </a:solidFill>
              </a:rPr>
              <a:t>Helium circuit pipes’ ends not in correct transverse positions</a:t>
            </a:r>
          </a:p>
          <a:p>
            <a:pPr marL="800100" lvl="1" indent="-342900"/>
            <a:r>
              <a:rPr lang="en-US" sz="2900" dirty="0" smtClean="0"/>
              <a:t>Explosively bonded joints were not square. Resulting pipes ‘bent’. 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Risk of fracture in explosively bonded joint high if pipe re-bent. Use as is.</a:t>
            </a:r>
          </a:p>
          <a:p>
            <a:r>
              <a:rPr lang="en-US" sz="3400" b="1" dirty="0" smtClean="0">
                <a:solidFill>
                  <a:srgbClr val="0000FF"/>
                </a:solidFill>
              </a:rPr>
              <a:t>Tuners</a:t>
            </a:r>
            <a:endParaRPr lang="en-US" sz="3400" b="1" dirty="0">
              <a:solidFill>
                <a:srgbClr val="0000FF"/>
              </a:solidFill>
            </a:endParaRPr>
          </a:p>
          <a:p>
            <a:pPr marL="800100" lvl="1" indent="-342900"/>
            <a:r>
              <a:rPr lang="en-US" sz="2900" dirty="0" smtClean="0"/>
              <a:t>Limit switches were wired incorrectly from the vendor 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A check of the limit switch wiring will be included in the traveler</a:t>
            </a:r>
          </a:p>
          <a:p>
            <a:pPr marL="800100" lvl="1" indent="-342900"/>
            <a:endParaRPr lang="en-US" sz="2900" dirty="0" smtClean="0"/>
          </a:p>
          <a:p>
            <a:pPr marL="800100" lvl="1" indent="-342900"/>
            <a:r>
              <a:rPr lang="en-US" sz="2900" dirty="0" smtClean="0"/>
              <a:t>A tuner motor was found to be shorted after assembly, requiring complete disassembly of the tuner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Motors will be tested for shorts during the inspection traveler</a:t>
            </a:r>
            <a:endParaRPr lang="en-US" sz="2900" dirty="0">
              <a:solidFill>
                <a:srgbClr val="FF0000"/>
              </a:solidFill>
            </a:endParaRPr>
          </a:p>
          <a:p>
            <a:pPr marL="800100" lvl="1" indent="-342900"/>
            <a:endParaRPr lang="en-US" sz="2900" dirty="0" smtClean="0"/>
          </a:p>
          <a:p>
            <a:pPr marL="800100" lvl="1" indent="-342900"/>
            <a:r>
              <a:rPr lang="en-US" sz="2900" dirty="0" smtClean="0"/>
              <a:t>Only one set of tools available for two teams doing installation delayed work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Four sets of tools procured and segregated for tuner installation</a:t>
            </a:r>
            <a:endParaRPr lang="en-US" sz="2900" dirty="0">
              <a:solidFill>
                <a:srgbClr val="FF0000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175840" y="6424246"/>
            <a:ext cx="4021021" cy="314326"/>
          </a:xfrm>
        </p:spPr>
        <p:txBody>
          <a:bodyPr/>
          <a:lstStyle/>
          <a:p>
            <a:r>
              <a:rPr lang="en-US" dirty="0" err="1"/>
              <a:t>Jlab</a:t>
            </a:r>
            <a:r>
              <a:rPr lang="en-US" dirty="0"/>
              <a:t> LCLS-II Production Readiness Review, 10 January 2017</a:t>
            </a:r>
          </a:p>
        </p:txBody>
      </p:sp>
    </p:spTree>
    <p:extLst>
      <p:ext uri="{BB962C8B-B14F-4D97-AF65-F5344CB8AC3E}">
        <p14:creationId xmlns:p14="http://schemas.microsoft.com/office/powerpoint/2010/main" val="2235502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Cold Mass Assembly Experiences and Lessons Learned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57200" y="1173246"/>
            <a:ext cx="8108950" cy="5555800"/>
          </a:xfrm>
        </p:spPr>
        <p:txBody>
          <a:bodyPr>
            <a:normAutofit fontScale="62500" lnSpcReduction="20000"/>
          </a:bodyPr>
          <a:lstStyle/>
          <a:p>
            <a:r>
              <a:rPr lang="en-US" sz="3400" b="1" dirty="0" smtClean="0">
                <a:solidFill>
                  <a:srgbClr val="0000FF"/>
                </a:solidFill>
              </a:rPr>
              <a:t>JT Insulation and heat stationing</a:t>
            </a:r>
            <a:endParaRPr lang="en-US" sz="3400" b="1" dirty="0">
              <a:solidFill>
                <a:srgbClr val="0000FF"/>
              </a:solidFill>
            </a:endParaRPr>
          </a:p>
          <a:p>
            <a:pPr marL="800100" lvl="1" indent="-342900"/>
            <a:r>
              <a:rPr lang="en-US" sz="2900" dirty="0" smtClean="0"/>
              <a:t>JT valve at FNAL exhibited icing during operation.</a:t>
            </a:r>
            <a:endParaRPr lang="en-US" sz="2900" dirty="0"/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Use production MLI and heat stationing design from FNAL for JT installation</a:t>
            </a:r>
          </a:p>
          <a:p>
            <a:r>
              <a:rPr lang="en-US" sz="3400" b="1" dirty="0" smtClean="0">
                <a:solidFill>
                  <a:srgbClr val="0000FF"/>
                </a:solidFill>
              </a:rPr>
              <a:t>VV to Cold mass Integration</a:t>
            </a:r>
          </a:p>
          <a:p>
            <a:pPr marL="800100" lvl="1" indent="-342900"/>
            <a:r>
              <a:rPr lang="en-US" sz="2900" dirty="0" smtClean="0"/>
              <a:t>Support posts bound up during lift and mating operation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Fully loosen alignment screws before integration.</a:t>
            </a:r>
          </a:p>
          <a:p>
            <a:pPr marL="800100" lvl="1" indent="-342900"/>
            <a:endParaRPr lang="en-US" sz="2900" dirty="0">
              <a:solidFill>
                <a:schemeClr val="bg2">
                  <a:lumMod val="75000"/>
                </a:schemeClr>
              </a:solidFill>
            </a:endParaRPr>
          </a:p>
          <a:p>
            <a:pPr marL="800100" lvl="1" indent="-342900"/>
            <a:r>
              <a:rPr lang="en-US" sz="2900" dirty="0" smtClean="0"/>
              <a:t>Support posts are heavy and difficult to lift above cantilever fixture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Use separate </a:t>
            </a:r>
            <a:r>
              <a:rPr lang="en-US" sz="2900" dirty="0" err="1" smtClean="0">
                <a:solidFill>
                  <a:srgbClr val="FF0000"/>
                </a:solidFill>
              </a:rPr>
              <a:t>chainfall</a:t>
            </a:r>
            <a:r>
              <a:rPr lang="en-US" sz="2900" dirty="0" smtClean="0">
                <a:solidFill>
                  <a:srgbClr val="FF0000"/>
                </a:solidFill>
              </a:rPr>
              <a:t> to lift support posts into place </a:t>
            </a:r>
          </a:p>
          <a:p>
            <a:r>
              <a:rPr lang="en-US" sz="3400" b="1" dirty="0" smtClean="0">
                <a:solidFill>
                  <a:srgbClr val="0000FF"/>
                </a:solidFill>
              </a:rPr>
              <a:t>50K shields</a:t>
            </a:r>
            <a:endParaRPr lang="en-US" sz="3400" b="1" dirty="0">
              <a:solidFill>
                <a:srgbClr val="0000FF"/>
              </a:solidFill>
            </a:endParaRPr>
          </a:p>
          <a:p>
            <a:pPr marL="800100" lvl="1" indent="-342900"/>
            <a:r>
              <a:rPr lang="en-US" sz="2900" dirty="0"/>
              <a:t>50K shields required re-machining to match new drawings</a:t>
            </a:r>
          </a:p>
          <a:p>
            <a:pPr marL="800100" lvl="1" indent="-342900"/>
            <a:r>
              <a:rPr lang="en-US" sz="2900" dirty="0">
                <a:solidFill>
                  <a:srgbClr val="FF0000"/>
                </a:solidFill>
              </a:rPr>
              <a:t>Always use latest drawing revisions.</a:t>
            </a:r>
          </a:p>
          <a:p>
            <a:pPr marL="800100" lvl="1" indent="-342900"/>
            <a:endParaRPr lang="en-US" sz="2900" dirty="0" smtClean="0">
              <a:solidFill>
                <a:srgbClr val="FF0000"/>
              </a:solidFill>
            </a:endParaRPr>
          </a:p>
          <a:p>
            <a:pPr marL="800100" lvl="1" indent="-342900"/>
            <a:r>
              <a:rPr lang="en-US" sz="2900" dirty="0" smtClean="0"/>
              <a:t>50K </a:t>
            </a:r>
            <a:r>
              <a:rPr lang="en-US" sz="2900" dirty="0"/>
              <a:t>shields </a:t>
            </a:r>
            <a:r>
              <a:rPr lang="en-US" sz="2900" dirty="0" smtClean="0"/>
              <a:t>did </a:t>
            </a:r>
            <a:r>
              <a:rPr lang="en-US" sz="2900" dirty="0"/>
              <a:t>not clear ¼” Helium fill </a:t>
            </a:r>
            <a:r>
              <a:rPr lang="en-US" sz="2900" dirty="0" smtClean="0"/>
              <a:t>lines; potential heat leak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Shields were modified to give more clearance and Helium lines were pushed up against the Helium vessel after welding.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175841" y="6377354"/>
            <a:ext cx="4021021" cy="314326"/>
          </a:xfrm>
        </p:spPr>
        <p:txBody>
          <a:bodyPr/>
          <a:lstStyle/>
          <a:p>
            <a:r>
              <a:rPr lang="en-US" dirty="0" err="1"/>
              <a:t>Jlab</a:t>
            </a:r>
            <a:r>
              <a:rPr lang="en-US" dirty="0"/>
              <a:t> LCLS-II Production Readiness Review, 10 January 2017</a:t>
            </a:r>
          </a:p>
        </p:txBody>
      </p:sp>
    </p:spTree>
    <p:extLst>
      <p:ext uri="{BB962C8B-B14F-4D97-AF65-F5344CB8AC3E}">
        <p14:creationId xmlns:p14="http://schemas.microsoft.com/office/powerpoint/2010/main" val="377440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Cold Mass Assembly Experiences and Lessons Learned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257907" y="1149799"/>
            <a:ext cx="8792308" cy="5485463"/>
          </a:xfrm>
        </p:spPr>
        <p:txBody>
          <a:bodyPr>
            <a:normAutofit fontScale="62500" lnSpcReduction="20000"/>
          </a:bodyPr>
          <a:lstStyle/>
          <a:p>
            <a:r>
              <a:rPr lang="en-US" sz="3400" b="1" dirty="0" smtClean="0">
                <a:solidFill>
                  <a:srgbClr val="0000FF"/>
                </a:solidFill>
              </a:rPr>
              <a:t>Warm couplers</a:t>
            </a:r>
            <a:endParaRPr lang="en-US" sz="3400" b="1" dirty="0">
              <a:solidFill>
                <a:srgbClr val="0000FF"/>
              </a:solidFill>
            </a:endParaRPr>
          </a:p>
          <a:p>
            <a:pPr marL="800100" lvl="1" indent="-342900"/>
            <a:r>
              <a:rPr lang="en-US" sz="2900" dirty="0" smtClean="0"/>
              <a:t>Insufficient production Warm couplers available for prototype.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Installed RI couplers on cavities 1-4; 5-8 are CPI prototypes.</a:t>
            </a:r>
            <a:endParaRPr lang="en-US" sz="2900" dirty="0" smtClean="0"/>
          </a:p>
          <a:p>
            <a:pPr marL="800100" lvl="1" indent="-342900"/>
            <a:r>
              <a:rPr lang="en-US" sz="2900" dirty="0" smtClean="0"/>
              <a:t>Sensor wiring damaged where they were taped to </a:t>
            </a:r>
            <a:r>
              <a:rPr lang="en-US" sz="2900" dirty="0" err="1" smtClean="0"/>
              <a:t>berrybolts</a:t>
            </a:r>
            <a:endParaRPr lang="en-US" sz="2900" dirty="0" smtClean="0"/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Changed dressing of wiring in tuner area</a:t>
            </a:r>
            <a:endParaRPr lang="en-US" sz="29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800100" lvl="1" indent="-342900"/>
            <a:r>
              <a:rPr lang="en-US" sz="2900" dirty="0" smtClean="0"/>
              <a:t>Berry bolts sheared during removal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Remove pieces and change part call out to avoid SS on SS interfaces</a:t>
            </a:r>
          </a:p>
          <a:p>
            <a:r>
              <a:rPr lang="en-US" sz="3400" b="1" dirty="0" smtClean="0">
                <a:solidFill>
                  <a:srgbClr val="0000FF"/>
                </a:solidFill>
              </a:rPr>
              <a:t>End Cap Installation</a:t>
            </a:r>
          </a:p>
          <a:p>
            <a:pPr marL="800100" lvl="1" indent="-342900"/>
            <a:r>
              <a:rPr lang="en-US" sz="2900" dirty="0" smtClean="0"/>
              <a:t>Coils installed on VV for demagnetization interfered with clamps used to hold the End cap and Bayonet box on the </a:t>
            </a:r>
            <a:r>
              <a:rPr lang="en-US" sz="2900" dirty="0" err="1" smtClean="0"/>
              <a:t>pCM</a:t>
            </a:r>
            <a:endParaRPr lang="en-US" sz="2900" dirty="0" smtClean="0"/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Move coils from ends of </a:t>
            </a:r>
            <a:r>
              <a:rPr lang="en-US" sz="2900" dirty="0" err="1" smtClean="0">
                <a:solidFill>
                  <a:srgbClr val="FF0000"/>
                </a:solidFill>
              </a:rPr>
              <a:t>pCM</a:t>
            </a:r>
            <a:r>
              <a:rPr lang="en-US" sz="2900" dirty="0" smtClean="0">
                <a:solidFill>
                  <a:srgbClr val="FF0000"/>
                </a:solidFill>
              </a:rPr>
              <a:t> onto End Cap and Bayonet Box. Reused for final </a:t>
            </a:r>
            <a:r>
              <a:rPr lang="en-US" sz="2900" dirty="0" err="1" smtClean="0">
                <a:solidFill>
                  <a:srgbClr val="FF0000"/>
                </a:solidFill>
              </a:rPr>
              <a:t>demag</a:t>
            </a:r>
            <a:r>
              <a:rPr lang="en-US" sz="2900" dirty="0" smtClean="0">
                <a:solidFill>
                  <a:srgbClr val="FF0000"/>
                </a:solidFill>
              </a:rPr>
              <a:t> on all future </a:t>
            </a:r>
            <a:r>
              <a:rPr lang="en-US" sz="2900" dirty="0" err="1" smtClean="0">
                <a:solidFill>
                  <a:srgbClr val="FF0000"/>
                </a:solidFill>
              </a:rPr>
              <a:t>cryomodules</a:t>
            </a:r>
            <a:r>
              <a:rPr lang="en-US" sz="2900" dirty="0" smtClean="0">
                <a:solidFill>
                  <a:srgbClr val="FF0000"/>
                </a:solidFill>
              </a:rPr>
              <a:t>.</a:t>
            </a:r>
          </a:p>
          <a:p>
            <a:pPr marL="800100" lvl="1" indent="-342900"/>
            <a:r>
              <a:rPr lang="en-US" sz="2900" dirty="0" smtClean="0"/>
              <a:t>Flange surfaces warped and would not seal.</a:t>
            </a:r>
          </a:p>
          <a:p>
            <a:pPr marL="800100" lvl="1" indent="-342900"/>
            <a:r>
              <a:rPr lang="en-US" sz="2900" dirty="0" smtClean="0">
                <a:solidFill>
                  <a:srgbClr val="FF0000"/>
                </a:solidFill>
              </a:rPr>
              <a:t>Duct seal for test and re-machine flange on second end cap for next test</a:t>
            </a:r>
          </a:p>
          <a:p>
            <a:pPr marL="0" lvl="1" indent="0">
              <a:buNone/>
            </a:pPr>
            <a:r>
              <a:rPr lang="en-US" sz="3400" b="1" dirty="0" smtClean="0">
                <a:solidFill>
                  <a:srgbClr val="0033CC"/>
                </a:solidFill>
              </a:rPr>
              <a:t>Shipping</a:t>
            </a:r>
          </a:p>
          <a:p>
            <a:pPr marL="796925" lvl="1" indent="-457200"/>
            <a:r>
              <a:rPr lang="en-US" sz="2900" dirty="0" smtClean="0"/>
              <a:t>Insufficient room around shipping fixture on flat bed to safely install CM in-situ</a:t>
            </a:r>
            <a:r>
              <a:rPr lang="en-US" sz="2900" dirty="0" smtClean="0">
                <a:solidFill>
                  <a:srgbClr val="0033CC"/>
                </a:solidFill>
              </a:rPr>
              <a:t>.</a:t>
            </a:r>
          </a:p>
          <a:p>
            <a:pPr marL="796925" lvl="1" indent="-457200"/>
            <a:r>
              <a:rPr lang="en-US" sz="2900" dirty="0" smtClean="0">
                <a:solidFill>
                  <a:srgbClr val="FF0000"/>
                </a:solidFill>
              </a:rPr>
              <a:t>Move shipping fixture to floor and install CM, then re-lift to truck bed. Load test of shipping fixture required</a:t>
            </a:r>
            <a:r>
              <a:rPr lang="en-US" sz="2900" dirty="0" smtClean="0">
                <a:solidFill>
                  <a:srgbClr val="0033CC"/>
                </a:solidFill>
              </a:rPr>
              <a:t>.</a:t>
            </a:r>
          </a:p>
          <a:p>
            <a:pPr marL="800100" lvl="1" indent="-342900"/>
            <a:endParaRPr lang="en-US" sz="2900" dirty="0" smtClean="0">
              <a:solidFill>
                <a:srgbClr val="FF0000"/>
              </a:solidFill>
            </a:endParaRPr>
          </a:p>
          <a:p>
            <a:pPr marL="800100" lvl="1" indent="-342900"/>
            <a:endParaRPr lang="en-US" sz="29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269625" y="6543674"/>
            <a:ext cx="4021021" cy="314326"/>
          </a:xfrm>
        </p:spPr>
        <p:txBody>
          <a:bodyPr/>
          <a:lstStyle/>
          <a:p>
            <a:r>
              <a:rPr lang="en-US" dirty="0" err="1"/>
              <a:t>Jlab</a:t>
            </a:r>
            <a:r>
              <a:rPr lang="en-US" dirty="0"/>
              <a:t> LCLS-II Production Readiness Review, 10 January 2017</a:t>
            </a:r>
          </a:p>
        </p:txBody>
      </p:sp>
    </p:spTree>
    <p:extLst>
      <p:ext uri="{BB962C8B-B14F-4D97-AF65-F5344CB8AC3E}">
        <p14:creationId xmlns:p14="http://schemas.microsoft.com/office/powerpoint/2010/main" val="173267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Cold Mass Assembly </a:t>
            </a:r>
            <a:r>
              <a:rPr lang="en-US" dirty="0" smtClean="0"/>
              <a:t>Lessons Going Forward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201001" y="1378638"/>
            <a:ext cx="8684081" cy="5177355"/>
          </a:xfrm>
        </p:spPr>
        <p:txBody>
          <a:bodyPr>
            <a:normAutofit fontScale="55000" lnSpcReduction="20000"/>
          </a:bodyPr>
          <a:lstStyle/>
          <a:p>
            <a:r>
              <a:rPr lang="en-US" sz="3400" b="1" dirty="0" smtClean="0">
                <a:solidFill>
                  <a:srgbClr val="0000FF"/>
                </a:solidFill>
              </a:rPr>
              <a:t>Warm couplers</a:t>
            </a:r>
            <a:endParaRPr lang="en-US" sz="3400" b="1" dirty="0">
              <a:solidFill>
                <a:srgbClr val="0000FF"/>
              </a:solidFill>
            </a:endParaRPr>
          </a:p>
          <a:p>
            <a:pPr marL="800100" lvl="1" indent="-342900"/>
            <a:r>
              <a:rPr lang="en-US" sz="3300" dirty="0" smtClean="0"/>
              <a:t>Bad coupling of tuning rod between warm and cold couplers.</a:t>
            </a:r>
          </a:p>
          <a:p>
            <a:pPr marL="800100" lvl="1" indent="-342900"/>
            <a:r>
              <a:rPr lang="en-US" sz="3300" dirty="0" smtClean="0">
                <a:solidFill>
                  <a:srgbClr val="FF0000"/>
                </a:solidFill>
              </a:rPr>
              <a:t>After </a:t>
            </a:r>
            <a:r>
              <a:rPr lang="en-US" sz="3300" dirty="0" err="1" smtClean="0">
                <a:solidFill>
                  <a:srgbClr val="FF0000"/>
                </a:solidFill>
              </a:rPr>
              <a:t>pCM</a:t>
            </a:r>
            <a:r>
              <a:rPr lang="en-US" sz="3300" dirty="0" smtClean="0">
                <a:solidFill>
                  <a:srgbClr val="FF0000"/>
                </a:solidFill>
              </a:rPr>
              <a:t> is warmed up, remove to work station 5 and disassemble to determine cause. Correct tooling, procedures, </a:t>
            </a:r>
            <a:r>
              <a:rPr lang="en-US" sz="3300" dirty="0" err="1" smtClean="0">
                <a:solidFill>
                  <a:srgbClr val="FF0000"/>
                </a:solidFill>
              </a:rPr>
              <a:t>etc</a:t>
            </a:r>
            <a:r>
              <a:rPr lang="en-US" sz="3300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sz="3400" b="1" dirty="0" smtClean="0">
                <a:solidFill>
                  <a:srgbClr val="0000FF"/>
                </a:solidFill>
              </a:rPr>
              <a:t>Heat Exchanger Can</a:t>
            </a:r>
          </a:p>
          <a:p>
            <a:pPr marL="800100" lvl="1" indent="-342900"/>
            <a:r>
              <a:rPr lang="en-US" sz="3200" dirty="0">
                <a:solidFill>
                  <a:srgbClr val="000000"/>
                </a:solidFill>
              </a:rPr>
              <a:t>Borrowed heat exchanger bypass valve may have slowed cool down.</a:t>
            </a:r>
          </a:p>
          <a:p>
            <a:pPr marL="1033463" lvl="2" indent="-342900"/>
            <a:r>
              <a:rPr lang="en-US" sz="3000" dirty="0">
                <a:solidFill>
                  <a:srgbClr val="FF0000"/>
                </a:solidFill>
              </a:rPr>
              <a:t>Main cause was valve in u-tube that was incorrectly installed limiting flow rate.  Problem has been corrected.</a:t>
            </a:r>
          </a:p>
          <a:p>
            <a:pPr marL="800100" lvl="1" indent="-342900"/>
            <a:r>
              <a:rPr lang="en-US" sz="3200" dirty="0">
                <a:solidFill>
                  <a:srgbClr val="FF0000"/>
                </a:solidFill>
              </a:rPr>
              <a:t>New heat exchanger on order and will be delivered before next CM test with modified bypass valve (large </a:t>
            </a:r>
            <a:r>
              <a:rPr lang="en-US" sz="3200" dirty="0" err="1">
                <a:solidFill>
                  <a:srgbClr val="FF0000"/>
                </a:solidFill>
              </a:rPr>
              <a:t>Cv</a:t>
            </a:r>
            <a:r>
              <a:rPr lang="en-US" sz="3200" dirty="0">
                <a:solidFill>
                  <a:srgbClr val="FF0000"/>
                </a:solidFill>
              </a:rPr>
              <a:t>) as a mitigation</a:t>
            </a:r>
          </a:p>
          <a:p>
            <a:r>
              <a:rPr lang="en-US" sz="3100" b="1" dirty="0" smtClean="0">
                <a:solidFill>
                  <a:srgbClr val="0000FF"/>
                </a:solidFill>
              </a:rPr>
              <a:t>U Tubes</a:t>
            </a:r>
          </a:p>
          <a:p>
            <a:pPr marL="796925" indent="-457200">
              <a:buFont typeface="Arial" panose="020B0604020202020204" pitchFamily="34" charset="0"/>
              <a:buChar char="•"/>
            </a:pPr>
            <a:r>
              <a:rPr lang="en-US" sz="3300" dirty="0" smtClean="0"/>
              <a:t>Return U tube valve may have slowed cool down.</a:t>
            </a:r>
          </a:p>
          <a:p>
            <a:pPr marL="796925" indent="-457200">
              <a:buFont typeface="Arial" panose="020B0604020202020204" pitchFamily="34" charset="0"/>
              <a:buChar char="•"/>
            </a:pPr>
            <a:r>
              <a:rPr lang="en-US" sz="3300" dirty="0" smtClean="0">
                <a:solidFill>
                  <a:srgbClr val="FF0000"/>
                </a:solidFill>
              </a:rPr>
              <a:t>Valve controller reset to vendor’s specification</a:t>
            </a:r>
          </a:p>
          <a:p>
            <a:r>
              <a:rPr lang="en-US" sz="3100" b="1" dirty="0" smtClean="0">
                <a:solidFill>
                  <a:srgbClr val="0000FF"/>
                </a:solidFill>
              </a:rPr>
              <a:t>Installing CM into CMTF</a:t>
            </a:r>
          </a:p>
          <a:p>
            <a:pPr marL="796925" indent="-457200">
              <a:buFont typeface="Arial" panose="020B0604020202020204" pitchFamily="34" charset="0"/>
              <a:buChar char="•"/>
            </a:pPr>
            <a:r>
              <a:rPr lang="en-US" sz="3300" dirty="0" smtClean="0"/>
              <a:t>Impossible to have two modules at cave entrance and lift a module in simultaneously</a:t>
            </a:r>
          </a:p>
          <a:p>
            <a:pPr marL="796925" indent="-457200">
              <a:buFont typeface="Arial" panose="020B0604020202020204" pitchFamily="34" charset="0"/>
              <a:buChar char="•"/>
            </a:pPr>
            <a:r>
              <a:rPr lang="en-US" sz="3300" dirty="0" smtClean="0">
                <a:solidFill>
                  <a:srgbClr val="FF0000"/>
                </a:solidFill>
              </a:rPr>
              <a:t>Changed direction of module approach to cave from south to north</a:t>
            </a:r>
          </a:p>
          <a:p>
            <a:pPr marL="800100" lvl="1" indent="-342900"/>
            <a:endParaRPr lang="en-US" sz="33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304794" y="6365631"/>
            <a:ext cx="4021021" cy="314326"/>
          </a:xfrm>
        </p:spPr>
        <p:txBody>
          <a:bodyPr/>
          <a:lstStyle/>
          <a:p>
            <a:r>
              <a:rPr lang="en-US" dirty="0" err="1"/>
              <a:t>Jlab</a:t>
            </a:r>
            <a:r>
              <a:rPr lang="en-US" dirty="0"/>
              <a:t> LCLS-II Production Readiness Review, 10 January 2017</a:t>
            </a:r>
          </a:p>
        </p:txBody>
      </p:sp>
    </p:spTree>
    <p:extLst>
      <p:ext uri="{BB962C8B-B14F-4D97-AF65-F5344CB8AC3E}">
        <p14:creationId xmlns:p14="http://schemas.microsoft.com/office/powerpoint/2010/main" val="4153675309"/>
      </p:ext>
    </p:extLst>
  </p:cSld>
  <p:clrMapOvr>
    <a:masterClrMapping/>
  </p:clrMapOvr>
</p:sld>
</file>

<file path=ppt/theme/theme1.xml><?xml version="1.0" encoding="utf-8"?>
<a:theme xmlns:a="http://schemas.openxmlformats.org/drawingml/2006/main" name="LastName_Title_DR201608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rgbClr val="0070C0"/>
          </a:solidFill>
          <a:headEnd type="triangle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Breakout_x0020_Session xmlns="f15a050e-1ce7-4ed2-9890-60f9658c1ede">Template</Breakout_x0020_Sess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A4933D0FB4B4CA82280B30CAF47E2" ma:contentTypeVersion="14" ma:contentTypeDescription="Create a new document." ma:contentTypeScope="" ma:versionID="7b68698eab841f6565c5c3885a08d4e9">
  <xsd:schema xmlns:xsd="http://www.w3.org/2001/XMLSchema" xmlns:xs="http://www.w3.org/2001/XMLSchema" xmlns:p="http://schemas.microsoft.com/office/2006/metadata/properties" xmlns:ns2="f15a050e-1ce7-4ed2-9890-60f9658c1ede" targetNamespace="http://schemas.microsoft.com/office/2006/metadata/properties" ma:root="true" ma:fieldsID="099edc80864fba8e7bdccaf9ddf53b95" ns2:_="">
    <xsd:import namespace="f15a050e-1ce7-4ed2-9890-60f9658c1ede"/>
    <xsd:element name="properties">
      <xsd:complexType>
        <xsd:sequence>
          <xsd:element name="documentManagement">
            <xsd:complexType>
              <xsd:all>
                <xsd:element ref="ns2:Breakout_x0020_Ses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a050e-1ce7-4ed2-9890-60f9658c1ede" elementFormDefault="qualified">
    <xsd:import namespace="http://schemas.microsoft.com/office/2006/documentManagement/types"/>
    <xsd:import namespace="http://schemas.microsoft.com/office/infopath/2007/PartnerControls"/>
    <xsd:element name="Breakout_x0020_Session" ma:index="8" nillable="true" ma:displayName="Breakout Session" ma:format="Dropdown" ma:internalName="Breakout_x0020_Session">
      <xsd:simpleType>
        <xsd:restriction base="dms:Choice">
          <xsd:enumeration value="Plenary"/>
          <xsd:enumeration value="1 - Accelerator Physics"/>
          <xsd:enumeration value="2 - Injector/Linac"/>
          <xsd:enumeration value="3 - RF Power Systems"/>
          <xsd:enumeration value="4&amp;5 - Undulator/XTES System"/>
          <xsd:enumeration value="6&amp;7 - Cryoplant/Cryomodules Systems"/>
          <xsd:enumeration value="8 - Controls/Safety Systems"/>
          <xsd:enumeration value="9 - Conventional Facilities and Infrastructure"/>
          <xsd:enumeration value="10 - Env., Safety &amp; Health"/>
          <xsd:enumeration value="11 - Cost and Schedule"/>
          <xsd:enumeration value="12 - Project Management"/>
          <xsd:enumeration value="Closeout"/>
          <xsd:enumeration value="Templat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1B16AA-9221-46AE-B700-523442ABDABD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f15a050e-1ce7-4ed2-9890-60f9658c1ed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DE3F1C6-E643-4597-BD68-C599B5629A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AC9E9B-2714-4E54-AEB1-61E0F4B7D9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5a050e-1ce7-4ed2-9890-60f9658c1e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LastName_Title_DR201608</Template>
  <TotalTime>4134</TotalTime>
  <Words>924</Words>
  <Application>Microsoft Office PowerPoint</Application>
  <PresentationFormat>On-screen Show (4:3)</PresentationFormat>
  <Paragraphs>104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ＭＳ Ｐゴシック</vt:lpstr>
      <vt:lpstr>Arial</vt:lpstr>
      <vt:lpstr>LastName_Title_DR201608</vt:lpstr>
      <vt:lpstr>Cold Mass Assembly Experiences and Lessons Learned</vt:lpstr>
      <vt:lpstr>Cold Mass Assembly Experiences and Lessons Learned</vt:lpstr>
      <vt:lpstr>Cold Mass Assembly Experiences and Lessons Learned</vt:lpstr>
      <vt:lpstr>Cold Mass Assembly Experiences and Lessons Learned</vt:lpstr>
      <vt:lpstr>Cold Mass Assembly Experiences and Lessons Learned</vt:lpstr>
      <vt:lpstr>Cold Mass Assembly Lessons Going Forward</vt:lpstr>
    </vt:vector>
  </TitlesOfParts>
  <Company>SLAC National Accelerator Laboratory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Bob</dc:creator>
  <cp:lastModifiedBy>Kenneth S. Premo x2458 15370N</cp:lastModifiedBy>
  <cp:revision>129</cp:revision>
  <cp:lastPrinted>2009-07-27T17:31:51Z</cp:lastPrinted>
  <dcterms:created xsi:type="dcterms:W3CDTF">2016-07-26T16:16:01Z</dcterms:created>
  <dcterms:modified xsi:type="dcterms:W3CDTF">2017-01-12T14:17:12Z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0x010100B48A4933D0FB4B4CA82280B30CAF47E2</vt:lpwstr>
  </property>
  <property fmtid="{D5CDD505-2E9C-101B-9397-08002B2CF9AE}" pid="3" name="DocType">
    <vt:lpwstr>Presentation</vt:lpwstr>
  </property>
  <property fmtid="{D5CDD505-2E9C-101B-9397-08002B2CF9AE}" pid="4" name="Plenary Agenda Item">
    <vt:lpwstr>7</vt:lpwstr>
  </property>
  <property fmtid="{D5CDD505-2E9C-101B-9397-08002B2CF9AE}" pid="5" name="Formatting Updated">
    <vt:lpwstr>true</vt:lpwstr>
  </property>
  <property fmtid="{D5CDD505-2E9C-101B-9397-08002B2CF9AE}" pid="6" name="Plenary Agenda">
    <vt:lpwstr>8</vt:lpwstr>
  </property>
</Properties>
</file>