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1" r:id="rId4"/>
  </p:sldMasterIdLst>
  <p:notesMasterIdLst>
    <p:notesMasterId r:id="rId13"/>
  </p:notesMasterIdLst>
  <p:handoutMasterIdLst>
    <p:handoutMasterId r:id="rId14"/>
  </p:handoutMasterIdLst>
  <p:sldIdLst>
    <p:sldId id="577" r:id="rId5"/>
    <p:sldId id="739" r:id="rId6"/>
    <p:sldId id="740" r:id="rId7"/>
    <p:sldId id="741" r:id="rId8"/>
    <p:sldId id="742" r:id="rId9"/>
    <p:sldId id="743" r:id="rId10"/>
    <p:sldId id="744" r:id="rId11"/>
    <p:sldId id="745" r:id="rId12"/>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33CC"/>
    <a:srgbClr val="99CCFF"/>
    <a:srgbClr val="6699FF"/>
    <a:srgbClr val="0000FF"/>
    <a:srgbClr val="9D3431"/>
    <a:srgbClr val="FF0000"/>
    <a:srgbClr val="FFCC99"/>
    <a:srgbClr val="FFFFCC"/>
    <a:srgbClr val="008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6" autoAdjust="0"/>
    <p:restoredTop sz="94607" autoAdjust="0"/>
  </p:normalViewPr>
  <p:slideViewPr>
    <p:cSldViewPr snapToGrid="0">
      <p:cViewPr varScale="1">
        <p:scale>
          <a:sx n="87" d="100"/>
          <a:sy n="87" d="100"/>
        </p:scale>
        <p:origin x="139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3498" y="-78"/>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0"/>
            <a:ext cx="3010953" cy="461326"/>
          </a:xfrm>
          <a:prstGeom prst="rect">
            <a:avLst/>
          </a:prstGeom>
          <a:noFill/>
          <a:ln w="9525">
            <a:noFill/>
            <a:miter lim="800000"/>
            <a:headEnd/>
            <a:tailEnd/>
          </a:ln>
          <a:effectLst/>
        </p:spPr>
        <p:txBody>
          <a:bodyPr vert="horz" wrap="square" lIns="90615" tIns="45307" rIns="90615" bIns="45307"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701443" name="Rectangle 3"/>
          <p:cNvSpPr>
            <a:spLocks noGrp="1" noChangeArrowheads="1"/>
          </p:cNvSpPr>
          <p:nvPr>
            <p:ph type="dt" sz="quarter" idx="1"/>
          </p:nvPr>
        </p:nvSpPr>
        <p:spPr bwMode="auto">
          <a:xfrm>
            <a:off x="3934375" y="0"/>
            <a:ext cx="3010953" cy="461326"/>
          </a:xfrm>
          <a:prstGeom prst="rect">
            <a:avLst/>
          </a:prstGeom>
          <a:noFill/>
          <a:ln w="9525">
            <a:noFill/>
            <a:miter lim="800000"/>
            <a:headEnd/>
            <a:tailEnd/>
          </a:ln>
          <a:effectLst/>
        </p:spPr>
        <p:txBody>
          <a:bodyPr vert="horz" wrap="square" lIns="90615" tIns="45307" rIns="90615" bIns="45307"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701444" name="Rectangle 4"/>
          <p:cNvSpPr>
            <a:spLocks noGrp="1" noChangeArrowheads="1"/>
          </p:cNvSpPr>
          <p:nvPr>
            <p:ph type="ftr" sz="quarter" idx="2"/>
          </p:nvPr>
        </p:nvSpPr>
        <p:spPr bwMode="auto">
          <a:xfrm>
            <a:off x="1" y="8757300"/>
            <a:ext cx="3010953" cy="461326"/>
          </a:xfrm>
          <a:prstGeom prst="rect">
            <a:avLst/>
          </a:prstGeom>
          <a:noFill/>
          <a:ln w="9525">
            <a:noFill/>
            <a:miter lim="800000"/>
            <a:headEnd/>
            <a:tailEnd/>
          </a:ln>
          <a:effectLst/>
        </p:spPr>
        <p:txBody>
          <a:bodyPr vert="horz" wrap="square" lIns="90615" tIns="45307" rIns="90615" bIns="45307"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701445" name="Rectangle 5"/>
          <p:cNvSpPr>
            <a:spLocks noGrp="1" noChangeArrowheads="1"/>
          </p:cNvSpPr>
          <p:nvPr>
            <p:ph type="sldNum" sz="quarter" idx="3"/>
          </p:nvPr>
        </p:nvSpPr>
        <p:spPr bwMode="auto">
          <a:xfrm>
            <a:off x="3934375" y="8757300"/>
            <a:ext cx="3010953" cy="461326"/>
          </a:xfrm>
          <a:prstGeom prst="rect">
            <a:avLst/>
          </a:prstGeom>
          <a:noFill/>
          <a:ln w="9525">
            <a:noFill/>
            <a:miter lim="800000"/>
            <a:headEnd/>
            <a:tailEnd/>
          </a:ln>
          <a:effectLst/>
        </p:spPr>
        <p:txBody>
          <a:bodyPr vert="horz" wrap="square" lIns="90615" tIns="45307" rIns="90615" bIns="45307"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dirty="0"/>
          </a:p>
        </p:txBody>
      </p:sp>
    </p:spTree>
    <p:extLst>
      <p:ext uri="{BB962C8B-B14F-4D97-AF65-F5344CB8AC3E}">
        <p14:creationId xmlns:p14="http://schemas.microsoft.com/office/powerpoint/2010/main" val="375780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10953" cy="459751"/>
          </a:xfrm>
          <a:prstGeom prst="rect">
            <a:avLst/>
          </a:prstGeom>
          <a:noFill/>
          <a:ln w="9525">
            <a:noFill/>
            <a:miter lim="800000"/>
            <a:headEnd/>
            <a:tailEnd/>
          </a:ln>
          <a:effectLst/>
        </p:spPr>
        <p:txBody>
          <a:bodyPr vert="horz" wrap="square" lIns="92331" tIns="46165" rIns="92331" bIns="46165" numCol="1" anchor="t" anchorCtr="0" compatLnSpc="1">
            <a:prstTxWarp prst="textNoShape">
              <a:avLst/>
            </a:prstTxWarp>
          </a:bodyPr>
          <a:lstStyle>
            <a:lvl1pPr defTabSz="923770">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934375" y="0"/>
            <a:ext cx="3010953" cy="459751"/>
          </a:xfrm>
          <a:prstGeom prst="rect">
            <a:avLst/>
          </a:prstGeom>
          <a:noFill/>
          <a:ln w="9525">
            <a:noFill/>
            <a:miter lim="800000"/>
            <a:headEnd/>
            <a:tailEnd/>
          </a:ln>
          <a:effectLst/>
        </p:spPr>
        <p:txBody>
          <a:bodyPr vert="horz" wrap="square" lIns="92331" tIns="46165" rIns="92331" bIns="46165" numCol="1" anchor="t" anchorCtr="0" compatLnSpc="1">
            <a:prstTxWarp prst="textNoShape">
              <a:avLst/>
            </a:prstTxWarp>
          </a:bodyPr>
          <a:lstStyle>
            <a:lvl1pPr algn="r" defTabSz="923770">
              <a:defRPr sz="1300">
                <a:latin typeface="Arial" charset="0"/>
                <a:ea typeface="+mn-ea"/>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320" y="4380226"/>
            <a:ext cx="5556262" cy="4147201"/>
          </a:xfrm>
          <a:prstGeom prst="rect">
            <a:avLst/>
          </a:prstGeom>
          <a:noFill/>
          <a:ln w="9525">
            <a:noFill/>
            <a:miter lim="800000"/>
            <a:headEnd/>
            <a:tailEnd/>
          </a:ln>
          <a:effectLst/>
        </p:spPr>
        <p:txBody>
          <a:bodyPr vert="horz" wrap="square" lIns="92331" tIns="46165" rIns="92331" bIns="461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758876"/>
            <a:ext cx="3010953" cy="459751"/>
          </a:xfrm>
          <a:prstGeom prst="rect">
            <a:avLst/>
          </a:prstGeom>
          <a:noFill/>
          <a:ln w="9525">
            <a:noFill/>
            <a:miter lim="800000"/>
            <a:headEnd/>
            <a:tailEnd/>
          </a:ln>
          <a:effectLst/>
        </p:spPr>
        <p:txBody>
          <a:bodyPr vert="horz" wrap="square" lIns="92331" tIns="46165" rIns="92331" bIns="46165" numCol="1" anchor="b" anchorCtr="0" compatLnSpc="1">
            <a:prstTxWarp prst="textNoShape">
              <a:avLst/>
            </a:prstTxWarp>
          </a:bodyPr>
          <a:lstStyle>
            <a:lvl1pPr defTabSz="923770">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934375" y="8758876"/>
            <a:ext cx="3010953" cy="459751"/>
          </a:xfrm>
          <a:prstGeom prst="rect">
            <a:avLst/>
          </a:prstGeom>
          <a:noFill/>
          <a:ln w="9525">
            <a:noFill/>
            <a:miter lim="800000"/>
            <a:headEnd/>
            <a:tailEnd/>
          </a:ln>
          <a:effectLst/>
        </p:spPr>
        <p:txBody>
          <a:bodyPr vert="horz" wrap="square" lIns="92331" tIns="46165" rIns="92331" bIns="46165" numCol="1" anchor="b" anchorCtr="0" compatLnSpc="1">
            <a:prstTxWarp prst="textNoShape">
              <a:avLst/>
            </a:prstTxWarp>
          </a:bodyPr>
          <a:lstStyle>
            <a:lvl1pPr algn="r" defTabSz="923770">
              <a:defRPr sz="1300">
                <a:latin typeface="Arial" pitchFamily="34" charset="0"/>
              </a:defRPr>
            </a:lvl1pPr>
          </a:lstStyle>
          <a:p>
            <a:pPr>
              <a:defRPr/>
            </a:pPr>
            <a:fld id="{8C1C09D7-2034-4A7F-959F-75165A7C71A3}" type="slidenum">
              <a:rPr lang="en-US"/>
              <a:pPr>
                <a:defRPr/>
              </a:pPr>
              <a:t>‹#›</a:t>
            </a:fld>
            <a:endParaRPr lang="en-US" dirty="0"/>
          </a:p>
        </p:txBody>
      </p:sp>
    </p:spTree>
    <p:extLst>
      <p:ext uri="{BB962C8B-B14F-4D97-AF65-F5344CB8AC3E}">
        <p14:creationId xmlns:p14="http://schemas.microsoft.com/office/powerpoint/2010/main" val="253531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a:t>
            </a:fld>
            <a:endParaRPr lang="en-US" dirty="0"/>
          </a:p>
        </p:txBody>
      </p:sp>
    </p:spTree>
    <p:extLst>
      <p:ext uri="{BB962C8B-B14F-4D97-AF65-F5344CB8AC3E}">
        <p14:creationId xmlns:p14="http://schemas.microsoft.com/office/powerpoint/2010/main" val="280431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9100" y="3876675"/>
            <a:ext cx="2524389" cy="733425"/>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00800" y="359092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491503" y="3680008"/>
            <a:ext cx="122387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189601" y="4531614"/>
            <a:ext cx="1792224" cy="323468"/>
          </a:xfrm>
          <a:prstGeom prst="rect">
            <a:avLst/>
          </a:prstGeom>
          <a:noFill/>
        </p:spPr>
      </p:pic>
      <p:pic>
        <p:nvPicPr>
          <p:cNvPr id="14" name="Picture 13" descr="JLab_logo_white1.jp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077076" y="4380905"/>
            <a:ext cx="1952624" cy="610194"/>
          </a:xfrm>
          <a:prstGeom prst="rect">
            <a:avLst/>
          </a:prstGeom>
        </p:spPr>
      </p:pic>
      <p:pic>
        <p:nvPicPr>
          <p:cNvPr id="16" name="Picture 15" descr="cornell university 2.gif"/>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210050" y="4371975"/>
            <a:ext cx="775963" cy="754745"/>
          </a:xfrm>
          <a:prstGeom prst="rect">
            <a:avLst/>
          </a:prstGeom>
        </p:spPr>
      </p:pic>
      <p:pic>
        <p:nvPicPr>
          <p:cNvPr id="17" name="Picture 4" descr="C:\Users\boyce\Documents\lclsII_banner_v01_wd565.jp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419100" y="414089"/>
            <a:ext cx="5349126" cy="110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pCM Workshop 12 Jan 2017</a:t>
            </a:r>
            <a:endParaRPr lang="en-US"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pCM Workshop 12 Jan 2017</a:t>
            </a:r>
            <a:endParaRPr lang="en-US" dirty="0"/>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pCM Workshop 12 Jan 2017</a:t>
            </a:r>
            <a:endParaRPr lang="en-US"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pCM Workshop 12 Jan 2017</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dirty="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pCM Workshop 12 Jan 2017</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5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LCLS-II pCM Workshop 12 Jan 2017</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9746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067050" y="3646170"/>
            <a:ext cx="5480050" cy="2187702"/>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a:t>Click to edit Master subtitle style</a:t>
            </a:r>
          </a:p>
        </p:txBody>
      </p:sp>
      <p:pic>
        <p:nvPicPr>
          <p:cNvPr id="2052" name="Picture 4" descr="C:\Users\boyce\Documents\lclsII_banner_v01_wd565.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8049" y="79409"/>
            <a:ext cx="6137377" cy="127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a:t>LCLS-II pCM Workshop 12 Jan 2017</a:t>
            </a:r>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557213" y="550642"/>
            <a:ext cx="8008937" cy="1859183"/>
          </a:xfrm>
        </p:spPr>
        <p:txBody>
          <a:bodyPr/>
          <a:lstStyle/>
          <a:p>
            <a:pPr algn="ctr"/>
            <a:r>
              <a:rPr lang="en-US" sz="3600" dirty="0" err="1"/>
              <a:t>pCM</a:t>
            </a:r>
            <a:r>
              <a:rPr lang="en-US" sz="3600" dirty="0"/>
              <a:t> Cleanroom String Preparation</a:t>
            </a:r>
          </a:p>
        </p:txBody>
      </p:sp>
      <p:sp>
        <p:nvSpPr>
          <p:cNvPr id="5" name="Rectangle 5"/>
          <p:cNvSpPr>
            <a:spLocks noGrp="1" noChangeArrowheads="1"/>
          </p:cNvSpPr>
          <p:nvPr>
            <p:ph type="subTitle" idx="1"/>
          </p:nvPr>
        </p:nvSpPr>
        <p:spPr>
          <a:xfrm>
            <a:off x="533564" y="2877317"/>
            <a:ext cx="7989887" cy="2652522"/>
          </a:xfrm>
        </p:spPr>
        <p:txBody>
          <a:bodyPr/>
          <a:lstStyle/>
          <a:p>
            <a:r>
              <a:rPr lang="en-US" sz="1800" dirty="0" err="1"/>
              <a:t>pCM</a:t>
            </a:r>
            <a:r>
              <a:rPr lang="en-US" sz="1800" dirty="0"/>
              <a:t> String Assembly Workshop</a:t>
            </a:r>
          </a:p>
          <a:p>
            <a:r>
              <a:rPr lang="en-US" sz="1800" dirty="0"/>
              <a:t>January 12, 2017</a:t>
            </a:r>
          </a:p>
        </p:txBody>
      </p:sp>
    </p:spTree>
    <p:extLst>
      <p:ext uri="{BB962C8B-B14F-4D97-AF65-F5344CB8AC3E}">
        <p14:creationId xmlns:p14="http://schemas.microsoft.com/office/powerpoint/2010/main" val="222782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4098" name="Title 1"/>
          <p:cNvSpPr>
            <a:spLocks noGrp="1"/>
          </p:cNvSpPr>
          <p:nvPr>
            <p:ph type="title"/>
          </p:nvPr>
        </p:nvSpPr>
        <p:spPr/>
        <p:txBody>
          <a:bodyPr/>
          <a:lstStyle/>
          <a:p>
            <a:r>
              <a:rPr lang="en-US" altLang="en-US" sz="2800" dirty="0"/>
              <a:t>Parts Preparation (UHV Cleaning)</a:t>
            </a:r>
            <a:endParaRPr lang="en-US" sz="2800" dirty="0"/>
          </a:p>
        </p:txBody>
      </p:sp>
      <p:sp>
        <p:nvSpPr>
          <p:cNvPr id="4099" name="Content Placeholder 2"/>
          <p:cNvSpPr>
            <a:spLocks noGrp="1"/>
          </p:cNvSpPr>
          <p:nvPr>
            <p:ph sz="quarter" idx="14"/>
          </p:nvPr>
        </p:nvSpPr>
        <p:spPr>
          <a:xfrm>
            <a:off x="238125" y="1390650"/>
            <a:ext cx="8753475" cy="4918456"/>
          </a:xfrm>
        </p:spPr>
        <p:txBody>
          <a:bodyPr>
            <a:normAutofit/>
          </a:bodyPr>
          <a:lstStyle/>
          <a:p>
            <a:endParaRPr lang="en-US" sz="2800" dirty="0"/>
          </a:p>
          <a:p>
            <a:pPr lvl="2"/>
            <a:endParaRPr lang="en-US" sz="2600" dirty="0"/>
          </a:p>
        </p:txBody>
      </p:sp>
      <p:sp>
        <p:nvSpPr>
          <p:cNvPr id="7" name="Footer Placeholder 3"/>
          <p:cNvSpPr>
            <a:spLocks noGrp="1"/>
          </p:cNvSpPr>
          <p:nvPr>
            <p:ph type="ftr" sz="quarter" idx="13"/>
          </p:nvPr>
        </p:nvSpPr>
        <p:spPr>
          <a:xfrm>
            <a:off x="143393" y="6457950"/>
            <a:ext cx="4126528" cy="314326"/>
          </a:xfrm>
        </p:spPr>
        <p:txBody>
          <a:bodyPr/>
          <a:lstStyle/>
          <a:p>
            <a:r>
              <a:rPr lang="en-US"/>
              <a:t>LCLS-II pCM Workshop 12 Jan 2017</a:t>
            </a:r>
            <a:endParaRPr lang="en-US"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4830" y="2848708"/>
            <a:ext cx="558006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93956" y="1499535"/>
            <a:ext cx="6219302" cy="1200329"/>
          </a:xfrm>
          <a:prstGeom prst="rect">
            <a:avLst/>
          </a:prstGeom>
        </p:spPr>
        <p:txBody>
          <a:bodyPr wrap="square">
            <a:spAutoFit/>
          </a:bodyPr>
          <a:lstStyle/>
          <a:p>
            <a:r>
              <a:rPr lang="en-US" altLang="en-US" dirty="0">
                <a:cs typeface="Arial" panose="020B0604020202020204" pitchFamily="34" charset="0"/>
              </a:rPr>
              <a:t>Parts are wiped down with Micro 90 first if needed.</a:t>
            </a:r>
            <a:br>
              <a:rPr lang="en-US" altLang="en-US" dirty="0">
                <a:cs typeface="Arial" panose="020B0604020202020204" pitchFamily="34" charset="0"/>
              </a:rPr>
            </a:br>
            <a:r>
              <a:rPr lang="en-US" altLang="en-US" dirty="0">
                <a:cs typeface="Arial" panose="020B0604020202020204" pitchFamily="34" charset="0"/>
              </a:rPr>
              <a:t>Parts are then put in Ultra Sonic tanks with 1% to 2% Micro added for 50 minutes and 130 F. </a:t>
            </a:r>
            <a:br>
              <a:rPr lang="en-US" altLang="en-US" dirty="0">
                <a:cs typeface="Arial" panose="020B0604020202020204" pitchFamily="34" charset="0"/>
              </a:rPr>
            </a:br>
            <a:r>
              <a:rPr lang="en-US" altLang="en-US" dirty="0">
                <a:cs typeface="Arial" panose="020B0604020202020204" pitchFamily="34" charset="0"/>
              </a:rPr>
              <a:t>Parts are separated by material.</a:t>
            </a:r>
            <a:endParaRPr lang="en-US" altLang="en-US" dirty="0"/>
          </a:p>
        </p:txBody>
      </p:sp>
    </p:spTree>
    <p:extLst>
      <p:ext uri="{BB962C8B-B14F-4D97-AF65-F5344CB8AC3E}">
        <p14:creationId xmlns:p14="http://schemas.microsoft.com/office/powerpoint/2010/main" val="130567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altLang="en-US" dirty="0"/>
              <a:t>Parts Preparation (UHV Cleaning)</a:t>
            </a:r>
            <a:endParaRPr lang="en-US" dirty="0"/>
          </a:p>
        </p:txBody>
      </p:sp>
      <p:sp>
        <p:nvSpPr>
          <p:cNvPr id="4" name="Footer Placeholder 3"/>
          <p:cNvSpPr>
            <a:spLocks noGrp="1"/>
          </p:cNvSpPr>
          <p:nvPr>
            <p:ph type="ftr" sz="quarter" idx="13"/>
          </p:nvPr>
        </p:nvSpPr>
        <p:spPr/>
        <p:txBody>
          <a:bodyPr/>
          <a:lstStyle/>
          <a:p>
            <a:r>
              <a:rPr lang="en-US"/>
              <a:t>LCLS-II pCM Workshop 12 Jan 2017</a:t>
            </a:r>
            <a:endParaRPr lang="en-US" dirty="0"/>
          </a:p>
        </p:txBody>
      </p:sp>
      <p:sp>
        <p:nvSpPr>
          <p:cNvPr id="5" name="Content Placeholder 4"/>
          <p:cNvSpPr>
            <a:spLocks noGrp="1"/>
          </p:cNvSpPr>
          <p:nvPr>
            <p:ph sz="quarter" idx="14"/>
          </p:nvPr>
        </p:nvSpPr>
        <p:spPr/>
        <p:txBody>
          <a:bodyPr/>
          <a:lstStyle/>
          <a:p>
            <a:r>
              <a:rPr lang="en-US" altLang="en-US" dirty="0"/>
              <a:t>After Ultra Sonic the parts are triple rinsed.</a:t>
            </a:r>
          </a:p>
          <a:p>
            <a:r>
              <a:rPr lang="en-US" altLang="en-US" dirty="0"/>
              <a:t>Either in the triple flow or cascading triple rinse.</a:t>
            </a:r>
          </a:p>
          <a:p>
            <a:endParaRPr lang="en-US" dirty="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404" y="3181851"/>
            <a:ext cx="403066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81851"/>
            <a:ext cx="3919538"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90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altLang="en-US" dirty="0"/>
              <a:t>Parts Preparation (UHV Cleaning)</a:t>
            </a:r>
            <a:endParaRPr lang="en-US" dirty="0"/>
          </a:p>
        </p:txBody>
      </p:sp>
      <p:sp>
        <p:nvSpPr>
          <p:cNvPr id="4" name="Footer Placeholder 3"/>
          <p:cNvSpPr>
            <a:spLocks noGrp="1"/>
          </p:cNvSpPr>
          <p:nvPr>
            <p:ph type="ftr" sz="quarter" idx="13"/>
          </p:nvPr>
        </p:nvSpPr>
        <p:spPr/>
        <p:txBody>
          <a:bodyPr/>
          <a:lstStyle/>
          <a:p>
            <a:r>
              <a:rPr lang="en-US"/>
              <a:t>LCLS-II pCM Workshop 12 Jan 2017</a:t>
            </a:r>
            <a:endParaRPr lang="en-US" dirty="0"/>
          </a:p>
        </p:txBody>
      </p:sp>
      <p:pic>
        <p:nvPicPr>
          <p:cNvPr id="6" name="Picture 3"/>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473431" y="2538827"/>
            <a:ext cx="6197138" cy="348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91069" y="1374025"/>
            <a:ext cx="7561862" cy="461665"/>
          </a:xfrm>
          <a:prstGeom prst="rect">
            <a:avLst/>
          </a:prstGeom>
        </p:spPr>
        <p:txBody>
          <a:bodyPr wrap="square">
            <a:spAutoFit/>
          </a:bodyPr>
          <a:lstStyle/>
          <a:p>
            <a:r>
              <a:rPr lang="en-US" altLang="en-US" sz="2400" dirty="0"/>
              <a:t>Parts are then laid out in the laminar flow hood to dry. </a:t>
            </a:r>
          </a:p>
        </p:txBody>
      </p:sp>
    </p:spTree>
    <p:extLst>
      <p:ext uri="{BB962C8B-B14F-4D97-AF65-F5344CB8AC3E}">
        <p14:creationId xmlns:p14="http://schemas.microsoft.com/office/powerpoint/2010/main" val="359901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altLang="en-US" dirty="0"/>
              <a:t>Parts Preparation (UHV Cleaning)</a:t>
            </a:r>
            <a:endParaRPr lang="en-US" dirty="0"/>
          </a:p>
        </p:txBody>
      </p:sp>
      <p:sp>
        <p:nvSpPr>
          <p:cNvPr id="4" name="Footer Placeholder 3"/>
          <p:cNvSpPr>
            <a:spLocks noGrp="1"/>
          </p:cNvSpPr>
          <p:nvPr>
            <p:ph type="ftr" sz="quarter" idx="13"/>
          </p:nvPr>
        </p:nvSpPr>
        <p:spPr/>
        <p:txBody>
          <a:bodyPr/>
          <a:lstStyle/>
          <a:p>
            <a:r>
              <a:rPr lang="en-US"/>
              <a:t>LCLS-II pCM Workshop 12 Jan 2017</a:t>
            </a:r>
            <a:endParaRPr lang="en-US" dirty="0"/>
          </a:p>
        </p:txBody>
      </p:sp>
      <p:sp>
        <p:nvSpPr>
          <p:cNvPr id="5" name="Content Placeholder 4"/>
          <p:cNvSpPr>
            <a:spLocks noGrp="1"/>
          </p:cNvSpPr>
          <p:nvPr>
            <p:ph sz="quarter" idx="14"/>
          </p:nvPr>
        </p:nvSpPr>
        <p:spPr/>
        <p:txBody>
          <a:bodyPr/>
          <a:lstStyle/>
          <a:p>
            <a:r>
              <a:rPr lang="en-US" altLang="en-US" dirty="0"/>
              <a:t>After hardware is dry it is blown off and bagged</a:t>
            </a:r>
          </a:p>
          <a:p>
            <a:endParaRPr lang="en-US" dirty="0"/>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4307" y="1926113"/>
            <a:ext cx="65786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33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altLang="en-US" dirty="0"/>
              <a:t>Coupler Prep</a:t>
            </a:r>
            <a:endParaRPr lang="en-US" dirty="0"/>
          </a:p>
        </p:txBody>
      </p:sp>
      <p:sp>
        <p:nvSpPr>
          <p:cNvPr id="4" name="Footer Placeholder 3"/>
          <p:cNvSpPr>
            <a:spLocks noGrp="1"/>
          </p:cNvSpPr>
          <p:nvPr>
            <p:ph type="ftr" sz="quarter" idx="13"/>
          </p:nvPr>
        </p:nvSpPr>
        <p:spPr/>
        <p:txBody>
          <a:bodyPr/>
          <a:lstStyle/>
          <a:p>
            <a:r>
              <a:rPr lang="en-US"/>
              <a:t>LCLS-II pCM Workshop 12 Jan 2017</a:t>
            </a:r>
            <a:endParaRPr lang="en-US" dirty="0"/>
          </a:p>
        </p:txBody>
      </p:sp>
      <p:sp>
        <p:nvSpPr>
          <p:cNvPr id="5" name="Content Placeholder 4"/>
          <p:cNvSpPr>
            <a:spLocks noGrp="1"/>
          </p:cNvSpPr>
          <p:nvPr>
            <p:ph sz="quarter" idx="14"/>
          </p:nvPr>
        </p:nvSpPr>
        <p:spPr>
          <a:xfrm>
            <a:off x="517525" y="1551090"/>
            <a:ext cx="8108950" cy="646762"/>
          </a:xfrm>
        </p:spPr>
        <p:txBody>
          <a:bodyPr>
            <a:normAutofit fontScale="92500"/>
          </a:bodyPr>
          <a:lstStyle/>
          <a:p>
            <a:r>
              <a:rPr lang="en-US" altLang="en-US" sz="1800" dirty="0"/>
              <a:t>The coupler was first wiped down with Micro 90 and an Alpha Clean Room Wipe</a:t>
            </a:r>
            <a:r>
              <a:rPr lang="en-US" altLang="en-US" dirty="0"/>
              <a:t>.</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5074" y="2074954"/>
            <a:ext cx="1767323" cy="151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83134" y="3578786"/>
            <a:ext cx="7457081" cy="2308324"/>
          </a:xfrm>
          <a:prstGeom prst="rect">
            <a:avLst/>
          </a:prstGeom>
        </p:spPr>
        <p:txBody>
          <a:bodyPr wrap="square">
            <a:spAutoFit/>
          </a:bodyPr>
          <a:lstStyle/>
          <a:p>
            <a:r>
              <a:rPr lang="en-US" altLang="en-US" dirty="0"/>
              <a:t>The next step we put the coupler into an ultra-sonic tank with 2% Micro 90, no heat and 20% power on the ultra-</a:t>
            </a:r>
            <a:r>
              <a:rPr lang="en-US" altLang="en-US" dirty="0" err="1"/>
              <a:t>sonics</a:t>
            </a:r>
            <a:r>
              <a:rPr lang="en-US" altLang="en-US" dirty="0"/>
              <a:t>. The coupler stayed in the ultra-sonic tank for 15 minutes. The coupler was then removed and thoroughly rinsed with the hose and a water bottle in the water sink. When we saw no more soap bubbles, the coupler was vigorously dipped in the first bin of the triple rinse. If no soap bubbles are visible, the coupler is dipped again in the other two bins, then submerged in a bin filled with clean Acetone.</a:t>
            </a:r>
          </a:p>
        </p:txBody>
      </p:sp>
      <p:pic>
        <p:nvPicPr>
          <p:cNvPr id="8"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a:xfrm>
            <a:off x="4958861" y="2074954"/>
            <a:ext cx="2022563" cy="1378403"/>
          </a:xfrm>
          <a:prstGeom prst="rect">
            <a:avLst/>
          </a:prstGeom>
        </p:spPr>
      </p:pic>
    </p:spTree>
    <p:extLst>
      <p:ext uri="{BB962C8B-B14F-4D97-AF65-F5344CB8AC3E}">
        <p14:creationId xmlns:p14="http://schemas.microsoft.com/office/powerpoint/2010/main" val="251496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altLang="en-US" dirty="0"/>
              <a:t>Coupler Prep</a:t>
            </a:r>
            <a:endParaRPr lang="en-US" dirty="0"/>
          </a:p>
        </p:txBody>
      </p:sp>
      <p:sp>
        <p:nvSpPr>
          <p:cNvPr id="4" name="Footer Placeholder 3"/>
          <p:cNvSpPr>
            <a:spLocks noGrp="1"/>
          </p:cNvSpPr>
          <p:nvPr>
            <p:ph type="ftr" sz="quarter" idx="13"/>
          </p:nvPr>
        </p:nvSpPr>
        <p:spPr/>
        <p:txBody>
          <a:bodyPr/>
          <a:lstStyle/>
          <a:p>
            <a:r>
              <a:rPr lang="en-US"/>
              <a:t>LCLS-II pCM Workshop 12 Jan 2017</a:t>
            </a:r>
            <a:endParaRPr lang="en-US" dirty="0"/>
          </a:p>
        </p:txBody>
      </p:sp>
      <p:pic>
        <p:nvPicPr>
          <p:cNvPr id="6" name="Content Placeholder 3"/>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a:xfrm>
            <a:off x="3979192" y="3071090"/>
            <a:ext cx="2186981" cy="2058536"/>
          </a:xfrm>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30" y="3039868"/>
            <a:ext cx="2730111" cy="197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5624" y="3071090"/>
            <a:ext cx="1989992" cy="217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9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altLang="en-US" dirty="0"/>
              <a:t>Coupler Prep</a:t>
            </a:r>
            <a:endParaRPr lang="en-US" dirty="0"/>
          </a:p>
        </p:txBody>
      </p:sp>
      <p:sp>
        <p:nvSpPr>
          <p:cNvPr id="4" name="Footer Placeholder 3"/>
          <p:cNvSpPr>
            <a:spLocks noGrp="1"/>
          </p:cNvSpPr>
          <p:nvPr>
            <p:ph type="ftr" sz="quarter" idx="13"/>
          </p:nvPr>
        </p:nvSpPr>
        <p:spPr/>
        <p:txBody>
          <a:bodyPr/>
          <a:lstStyle/>
          <a:p>
            <a:r>
              <a:rPr lang="en-US"/>
              <a:t>LCLS-II pCM Workshop 12 Jan 2017</a:t>
            </a:r>
            <a:endParaRPr lang="en-US" dirty="0"/>
          </a:p>
        </p:txBody>
      </p:sp>
      <p:sp>
        <p:nvSpPr>
          <p:cNvPr id="5" name="Content Placeholder 4"/>
          <p:cNvSpPr>
            <a:spLocks noGrp="1"/>
          </p:cNvSpPr>
          <p:nvPr>
            <p:ph sz="quarter" idx="14"/>
          </p:nvPr>
        </p:nvSpPr>
        <p:spPr/>
        <p:txBody>
          <a:bodyPr/>
          <a:lstStyle/>
          <a:p>
            <a:r>
              <a:rPr lang="en-US" altLang="en-US" dirty="0"/>
              <a:t>Before and after.</a:t>
            </a:r>
          </a:p>
          <a:p>
            <a:endParaRPr lang="en-US" dirty="0"/>
          </a:p>
        </p:txBody>
      </p:sp>
      <p:pic>
        <p:nvPicPr>
          <p:cNvPr id="6" name="Content Placeholder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a:xfrm>
            <a:off x="2207113" y="2089199"/>
            <a:ext cx="4729773" cy="3599424"/>
          </a:xfrm>
          <a:prstGeom prst="rect">
            <a:avLst/>
          </a:prstGeom>
        </p:spPr>
      </p:pic>
    </p:spTree>
    <p:extLst>
      <p:ext uri="{BB962C8B-B14F-4D97-AF65-F5344CB8AC3E}">
        <p14:creationId xmlns:p14="http://schemas.microsoft.com/office/powerpoint/2010/main" val="1991914773"/>
      </p:ext>
    </p:extLst>
  </p:cSld>
  <p:clrMapOvr>
    <a:masterClrMapping/>
  </p:clrMapOvr>
</p:sld>
</file>

<file path=ppt/theme/theme1.xml><?xml version="1.0" encoding="utf-8"?>
<a:theme xmlns:a="http://schemas.openxmlformats.org/drawingml/2006/main" name="LastName_Title_DR201608">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Breakout_x0020_Session xmlns="f15a050e-1ce7-4ed2-9890-60f9658c1ede">Plenary</Breakout_x0020_Sess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8A4933D0FB4B4CA82280B30CAF47E2" ma:contentTypeVersion="14" ma:contentTypeDescription="Create a new document." ma:contentTypeScope="" ma:versionID="7b68698eab841f6565c5c3885a08d4e9">
  <xsd:schema xmlns:xsd="http://www.w3.org/2001/XMLSchema" xmlns:xs="http://www.w3.org/2001/XMLSchema" xmlns:p="http://schemas.microsoft.com/office/2006/metadata/properties" xmlns:ns2="f15a050e-1ce7-4ed2-9890-60f9658c1ede" targetNamespace="http://schemas.microsoft.com/office/2006/metadata/properties" ma:root="true" ma:fieldsID="099edc80864fba8e7bdccaf9ddf53b95" ns2:_="">
    <xsd:import namespace="f15a050e-1ce7-4ed2-9890-60f9658c1ede"/>
    <xsd:element name="properties">
      <xsd:complexType>
        <xsd:sequence>
          <xsd:element name="documentManagement">
            <xsd:complexType>
              <xsd:all>
                <xsd:element ref="ns2:Breakout_x0020_Ses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a050e-1ce7-4ed2-9890-60f9658c1ede" elementFormDefault="qualified">
    <xsd:import namespace="http://schemas.microsoft.com/office/2006/documentManagement/types"/>
    <xsd:import namespace="http://schemas.microsoft.com/office/infopath/2007/PartnerControls"/>
    <xsd:element name="Breakout_x0020_Session" ma:index="8" nillable="true" ma:displayName="Breakout Session" ma:format="Dropdown" ma:internalName="Breakout_x0020_Session">
      <xsd:simpleType>
        <xsd:restriction base="dms:Choice">
          <xsd:enumeration value="Plenary"/>
          <xsd:enumeration value="1 - Accelerator Physics"/>
          <xsd:enumeration value="2 - Injector/Linac"/>
          <xsd:enumeration value="3 - RF Power Systems"/>
          <xsd:enumeration value="4&amp;5 - Undulator/XTES System"/>
          <xsd:enumeration value="6&amp;7 - Cryoplant/Cryomodules Systems"/>
          <xsd:enumeration value="8 - Controls/Safety Systems"/>
          <xsd:enumeration value="9 - Conventional Facilities and Infrastructure"/>
          <xsd:enumeration value="10 - Env., Safety &amp; Health"/>
          <xsd:enumeration value="11 - Cost and Schedule"/>
          <xsd:enumeration value="12 - Project Management"/>
          <xsd:enumeration value="Closeout"/>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1B16AA-9221-46AE-B700-523442ABDAB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15a050e-1ce7-4ed2-9890-60f9658c1ede"/>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DE3F1C6-E643-4597-BD68-C599B5629ADE}">
  <ds:schemaRefs>
    <ds:schemaRef ds:uri="http://schemas.microsoft.com/sharepoint/v3/contenttype/forms"/>
  </ds:schemaRefs>
</ds:datastoreItem>
</file>

<file path=customXml/itemProps3.xml><?xml version="1.0" encoding="utf-8"?>
<ds:datastoreItem xmlns:ds="http://schemas.openxmlformats.org/officeDocument/2006/customXml" ds:itemID="{96AC9E9B-2714-4E54-AEB1-61E0F4B7D9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5a050e-1ce7-4ed2-9890-60f9658c1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LastName_Title_DR201608</Template>
  <TotalTime>4741</TotalTime>
  <Words>274</Words>
  <Application>Microsoft Office PowerPoint</Application>
  <PresentationFormat>On-screen Show (4:3)</PresentationFormat>
  <Paragraphs>34</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ＭＳ Ｐゴシック</vt:lpstr>
      <vt:lpstr>Arial</vt:lpstr>
      <vt:lpstr>LastName_Title_DR201608</vt:lpstr>
      <vt:lpstr>pCM Cleanroom String Preparation</vt:lpstr>
      <vt:lpstr>Parts Preparation (UHV Cleaning)</vt:lpstr>
      <vt:lpstr>Parts Preparation (UHV Cleaning)</vt:lpstr>
      <vt:lpstr>Parts Preparation (UHV Cleaning)</vt:lpstr>
      <vt:lpstr>Parts Preparation (UHV Cleaning)</vt:lpstr>
      <vt:lpstr>Coupler Prep</vt:lpstr>
      <vt:lpstr>Coupler Prep</vt:lpstr>
      <vt:lpstr>Coupler Prep</vt:lpstr>
    </vt:vector>
  </TitlesOfParts>
  <Company>SLAC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D'Amato, Jennifer Ashley</dc:creator>
  <cp:lastModifiedBy>Jim Follkie</cp:lastModifiedBy>
  <cp:revision>122</cp:revision>
  <cp:lastPrinted>2016-08-15T16:57:03Z</cp:lastPrinted>
  <dcterms:created xsi:type="dcterms:W3CDTF">2016-07-26T16:16:01Z</dcterms:created>
  <dcterms:modified xsi:type="dcterms:W3CDTF">2017-01-11T23:25:02Z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0x010100B48A4933D0FB4B4CA82280B30CAF47E2</vt:lpwstr>
  </property>
  <property fmtid="{D5CDD505-2E9C-101B-9397-08002B2CF9AE}" pid="3" name="DocType">
    <vt:lpwstr>Presentation</vt:lpwstr>
  </property>
  <property fmtid="{D5CDD505-2E9C-101B-9397-08002B2CF9AE}" pid="4" name="Plenary Agenda Item">
    <vt:lpwstr>7</vt:lpwstr>
  </property>
  <property fmtid="{D5CDD505-2E9C-101B-9397-08002B2CF9AE}" pid="5" name="Formatting Updated">
    <vt:lpwstr>true</vt:lpwstr>
  </property>
  <property fmtid="{D5CDD505-2E9C-101B-9397-08002B2CF9AE}" pid="6" name="Plenary Agenda">
    <vt:lpwstr>8</vt:lpwstr>
  </property>
</Properties>
</file>