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77" r:id="rId3"/>
    <p:sldId id="278" r:id="rId4"/>
    <p:sldId id="280" r:id="rId5"/>
    <p:sldId id="300" r:id="rId6"/>
    <p:sldId id="30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92A"/>
    <a:srgbClr val="D35420"/>
    <a:srgbClr val="BD1F24"/>
    <a:srgbClr val="808080"/>
    <a:srgbClr val="154D81"/>
    <a:srgbClr val="DF652C"/>
    <a:srgbClr val="E0692D"/>
    <a:srgbClr val="DF6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393B6DFD-0E16-4F6A-B87C-5397575058FB}" type="datetimeFigureOut">
              <a:rPr lang="en-US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FD997A25-CFF4-45EB-8C60-3E8C11303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3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4D6DEB67-BF62-4451-B25A-89F3C55BB611}" type="datetimeFigureOut">
              <a:rPr lang="en-US"/>
              <a:pPr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2456DA36-DF59-41E5-806E-A4D79AB04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6DA36-DF59-41E5-806E-A4D79AB043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3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09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C9FDED8E-BCF1-4CC1-B5A9-6D347B7BD6B9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67086-59BE-433D-A3BD-EBC04F95C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E9FCECD6-4E7F-470E-9021-257AD883339C}" type="datetime1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7500EE4-7E1C-44E7-8AF9-640E69999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B1195F4-2863-45CF-B4AF-A2924649856A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5D6A516-7B6A-490E-BEDF-2D2A0214E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2B82A-8219-44FB-B3E0-B82442AC2E9A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AD470-B823-42AD-8E54-A0EE6868D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D8971-CED9-462A-8A74-34CC95E9CFA2}" type="datetime1">
              <a:rPr lang="en-US" smtClean="0"/>
              <a:t>1/11/2017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268C9-C287-4344-8953-38DC82A278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C272B11C-2847-4259-90F9-2A8A2A239DF1}" type="datetime1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FAB96E0-4FFA-4BC8-8048-5C9BCBC5EA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60883906-0851-446D-B7C0-7B760867FEBC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6711D1D6-B590-483F-9D51-3054E1B7B4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3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3AA06824-315C-4068-AF3F-2211E2881301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60FEBA75-A8C9-4808-BC34-1038C72B4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6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ntentSlide_HeaderFooter_01201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16ED738D-834C-4B1D-AAE9-1C8F7C9BB7EC}" type="datetime1">
              <a:rPr lang="en-US" smtClean="0"/>
              <a:t>1/11/2017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89E9D6F3-F022-4AB1-80E6-1AE57F7CA0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1" r:id="rId3"/>
    <p:sldLayoutId id="2147484042" r:id="rId4"/>
    <p:sldLayoutId id="2147484043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2C741630-6E92-4C88-B5B7-A529E3703450}" type="datetime1">
              <a:rPr lang="en-US" smtClean="0"/>
              <a:t>1/11/2017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0490A55E-0BAE-4066-899A-8BAD989E8B8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ContentSlide_Footer_01201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7" r:id="rId2"/>
    <p:sldLayoutId id="2147484048" r:id="rId3"/>
    <p:sldLayoutId id="2147484049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M:\Tug\cleanroompix\DSC04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433083"/>
            <a:ext cx="34131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M:\Tug\cleanroompix\DSC048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863147"/>
            <a:ext cx="34131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A754B-5EDE-498A-B2B0-498D4A36005B}" type="slidenum">
              <a:rPr lang="en-US"/>
              <a:pPr>
                <a:defRPr/>
              </a:pPr>
              <a:t>1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CAF-MP9 Clean Room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572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0" dirty="0"/>
              <a:t>Cavity String Assembly Clean Room </a:t>
            </a:r>
          </a:p>
          <a:p>
            <a:pPr>
              <a:lnSpc>
                <a:spcPct val="90000"/>
              </a:lnSpc>
            </a:pPr>
            <a:r>
              <a:rPr lang="en-US" sz="2000" b="0" dirty="0"/>
              <a:t>A ~2500 square-feet clean room: </a:t>
            </a:r>
          </a:p>
          <a:p>
            <a:pPr lvl="1">
              <a:lnSpc>
                <a:spcPct val="90000"/>
              </a:lnSpc>
            </a:pPr>
            <a:r>
              <a:rPr lang="en-US" sz="1800" b="0" dirty="0"/>
              <a:t>Class 1000 (ISO6) ante clean room area (36 ft. x 24 ft.)</a:t>
            </a:r>
          </a:p>
          <a:p>
            <a:pPr lvl="2">
              <a:lnSpc>
                <a:spcPct val="90000"/>
              </a:lnSpc>
            </a:pPr>
            <a:r>
              <a:rPr lang="en-US" sz="1600" b="0" dirty="0"/>
              <a:t>Preparation of the dressed cavities for transportation into the assembly clean room.</a:t>
            </a:r>
          </a:p>
          <a:p>
            <a:pPr lvl="1">
              <a:lnSpc>
                <a:spcPct val="90000"/>
              </a:lnSpc>
            </a:pPr>
            <a:r>
              <a:rPr lang="en-US" sz="1800" b="0" dirty="0"/>
              <a:t>Class 100 (ISO5) sluice area</a:t>
            </a:r>
          </a:p>
          <a:p>
            <a:pPr lvl="2">
              <a:lnSpc>
                <a:spcPct val="90000"/>
              </a:lnSpc>
            </a:pPr>
            <a:r>
              <a:rPr lang="en-US" sz="1600" b="0" dirty="0"/>
              <a:t>Parts and Fixtures final preparation to enter the Class 10 assembly area.</a:t>
            </a:r>
          </a:p>
          <a:p>
            <a:pPr lvl="1">
              <a:lnSpc>
                <a:spcPct val="90000"/>
              </a:lnSpc>
            </a:pPr>
            <a:r>
              <a:rPr lang="en-US" sz="1800" b="0" dirty="0"/>
              <a:t>Class 100 (ISO5) area ( 60 ft. x 12 ft.)</a:t>
            </a:r>
          </a:p>
          <a:p>
            <a:pPr lvl="2">
              <a:lnSpc>
                <a:spcPct val="90000"/>
              </a:lnSpc>
            </a:pPr>
            <a:r>
              <a:rPr lang="en-US" sz="1600" b="0" dirty="0"/>
              <a:t>Parts and Fixtures preparation for assembly.</a:t>
            </a:r>
          </a:p>
          <a:p>
            <a:pPr lvl="1">
              <a:lnSpc>
                <a:spcPct val="90000"/>
              </a:lnSpc>
            </a:pPr>
            <a:r>
              <a:rPr lang="en-US" sz="1800" b="0" dirty="0"/>
              <a:t>Class 10 (ISO4) assembly clean room area (60 ft. x 12 ft.)</a:t>
            </a:r>
          </a:p>
          <a:p>
            <a:pPr lvl="2">
              <a:lnSpc>
                <a:spcPct val="90000"/>
              </a:lnSpc>
            </a:pPr>
            <a:r>
              <a:rPr lang="en-US" sz="1600" b="0" dirty="0"/>
              <a:t>Where the cavities vacuum is vented to interconnect them with bellows. </a:t>
            </a:r>
          </a:p>
          <a:p>
            <a:pPr>
              <a:lnSpc>
                <a:spcPct val="90000"/>
              </a:lnSpc>
            </a:pPr>
            <a:endParaRPr lang="en-US" sz="2000" b="0" dirty="0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823075" y="3450545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/>
              <a:t>Class 1000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7167563" y="1086985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/>
              <a:t>Class 10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6781800" y="475547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Rail</a:t>
            </a: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7200900" y="5009470"/>
            <a:ext cx="342900" cy="2286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5410200" y="1086985"/>
            <a:ext cx="1257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/>
              <a:t>Class 100</a:t>
            </a:r>
          </a:p>
        </p:txBody>
      </p:sp>
    </p:spTree>
    <p:extLst>
      <p:ext uri="{BB962C8B-B14F-4D97-AF65-F5344CB8AC3E}">
        <p14:creationId xmlns:p14="http://schemas.microsoft.com/office/powerpoint/2010/main" val="374640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Cleanroom Infrastructure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B8F1-2786-44F7-AAD5-775BFD95BD13}" type="slidenum">
              <a:rPr lang="en-US" smtClean="0"/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16388" name="Picture 2" descr="M:\Tug\cleanroompix\DSC04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M:\Tug\cleanroompix\DSC048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1168400"/>
            <a:ext cx="2797175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M:\Tug\cleanroompix\DSC049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1558925" y="2917825"/>
            <a:ext cx="160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Vacuum / Gas Manifold</a:t>
            </a:r>
          </a:p>
        </p:txBody>
      </p:sp>
      <p:cxnSp>
        <p:nvCxnSpPr>
          <p:cNvPr id="16392" name="Straight Arrow Connector 4"/>
          <p:cNvCxnSpPr>
            <a:cxnSpLocks noChangeShapeType="1"/>
            <a:stCxn id="16391" idx="1"/>
          </p:cNvCxnSpPr>
          <p:nvPr/>
        </p:nvCxnSpPr>
        <p:spPr bwMode="auto">
          <a:xfrm flipV="1">
            <a:off x="1558925" y="2590800"/>
            <a:ext cx="117475" cy="619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TextBox 5"/>
          <p:cNvSpPr txBox="1">
            <a:spLocks noChangeArrowheads="1"/>
          </p:cNvSpPr>
          <p:nvPr/>
        </p:nvSpPr>
        <p:spPr bwMode="auto">
          <a:xfrm>
            <a:off x="3495675" y="5035550"/>
            <a:ext cx="27663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/>
              <a:t>Class 1000 cleanroom for the dressed/qualified  cavity preparation to enter the cleanroom</a:t>
            </a:r>
          </a:p>
        </p:txBody>
      </p:sp>
      <p:cxnSp>
        <p:nvCxnSpPr>
          <p:cNvPr id="16394" name="Straight Arrow Connector 7"/>
          <p:cNvCxnSpPr>
            <a:cxnSpLocks noChangeShapeType="1"/>
          </p:cNvCxnSpPr>
          <p:nvPr/>
        </p:nvCxnSpPr>
        <p:spPr bwMode="auto">
          <a:xfrm flipH="1" flipV="1">
            <a:off x="2057400" y="4740275"/>
            <a:ext cx="1455738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5" name="Picture 9" descr="M:\Tug\cleanroompix\DSC049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6606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7010400" y="4797425"/>
            <a:ext cx="190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/>
              <a:t>UHV cleaning area</a:t>
            </a:r>
          </a:p>
        </p:txBody>
      </p:sp>
      <p:cxnSp>
        <p:nvCxnSpPr>
          <p:cNvPr id="16397" name="Straight Arrow Connector 4"/>
          <p:cNvCxnSpPr>
            <a:cxnSpLocks noChangeShapeType="1"/>
          </p:cNvCxnSpPr>
          <p:nvPr/>
        </p:nvCxnSpPr>
        <p:spPr bwMode="auto">
          <a:xfrm flipV="1">
            <a:off x="7654925" y="4114800"/>
            <a:ext cx="231775" cy="682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518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Equipment for Particle Free UHV Assembly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963886" cy="4987867"/>
          </a:xfrm>
        </p:spPr>
        <p:txBody>
          <a:bodyPr/>
          <a:lstStyle/>
          <a:p>
            <a:r>
              <a:rPr lang="en-US" b="0" dirty="0"/>
              <a:t>Particle Counters: Met One 3313 (3), 4313 (1), Lighthouse Solair 3100+, calibrated annually (date monitored by TD Process Eng)</a:t>
            </a:r>
          </a:p>
          <a:p>
            <a:endParaRPr lang="en-US" dirty="0"/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Blow guns: Richmond AFC Airflow Controller manufactured by Simco. Change filters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206DF-3DA1-42C3-9F55-E85B83B54622}" type="slidenum">
              <a:rPr lang="en-US" smtClean="0"/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1026" name="Picture 2" descr="C:\Users\arkan\Desktop\Infrastructure\DSC06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87" y="782805"/>
            <a:ext cx="2399211" cy="17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kan\Desktop\Infrastructure\DSC06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86" y="2564551"/>
            <a:ext cx="2399212" cy="17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021036" y="1281793"/>
            <a:ext cx="1495151" cy="351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21036" y="1632857"/>
            <a:ext cx="1495151" cy="1159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rkan\Desktop\Infrastructure\DSC060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87" y="4428307"/>
            <a:ext cx="2399212" cy="17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021036" y="4865914"/>
            <a:ext cx="1495150" cy="73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67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21632-D12B-4A24-958D-A61080F69889}" type="slidenum">
              <a:rPr lang="en-US"/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/>
          <a:lstStyle/>
          <a:p>
            <a:r>
              <a:rPr lang="en-US" dirty="0"/>
              <a:t>Particle free UHV Cleaning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636" y="1040606"/>
            <a:ext cx="4267200" cy="4953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1600" dirty="0"/>
              <a:t>Cleaning Procedures for stainless steel, titanium, copper and niobium components (not controlled documents, posted in the UHV cleaning area)</a:t>
            </a:r>
            <a:endParaRPr lang="en-US" sz="1600" b="0" dirty="0"/>
          </a:p>
          <a:p>
            <a:pPr lvl="1">
              <a:lnSpc>
                <a:spcPct val="90000"/>
              </a:lnSpc>
            </a:pPr>
            <a:r>
              <a:rPr lang="en-US" sz="1600" b="0" dirty="0"/>
              <a:t>Wash/rinse in the ultrasonic baths (1 Stoelting, 3 Branson) with DI water (Crossbow). Operating procedures for ultrasonic baths are not controlled documents and posted on the equipment.</a:t>
            </a:r>
          </a:p>
          <a:p>
            <a:pPr lvl="1">
              <a:lnSpc>
                <a:spcPct val="90000"/>
              </a:lnSpc>
            </a:pPr>
            <a:r>
              <a:rPr lang="en-US" sz="1600" b="0" dirty="0"/>
              <a:t>Dry under the Class 10 hood</a:t>
            </a:r>
          </a:p>
          <a:p>
            <a:pPr lvl="1">
              <a:lnSpc>
                <a:spcPct val="90000"/>
              </a:lnSpc>
            </a:pPr>
            <a:r>
              <a:rPr lang="en-US" sz="1600" b="0" dirty="0"/>
              <a:t>Transport into the Class 1000 ante clean room</a:t>
            </a:r>
          </a:p>
          <a:p>
            <a:pPr lvl="1">
              <a:lnSpc>
                <a:spcPct val="90000"/>
              </a:lnSpc>
            </a:pPr>
            <a:r>
              <a:rPr lang="en-US" sz="1600" b="0" dirty="0"/>
              <a:t>Blow clean with ionized nitrogen while monitoring the particulates count in the Class 100 sluice area</a:t>
            </a:r>
          </a:p>
          <a:p>
            <a:pPr lvl="1">
              <a:lnSpc>
                <a:spcPct val="90000"/>
              </a:lnSpc>
            </a:pPr>
            <a:r>
              <a:rPr lang="en-US" sz="1600" b="0" dirty="0"/>
              <a:t>Transport into the Class 10 assembly area</a:t>
            </a:r>
            <a:endParaRPr lang="en-US" sz="1600" dirty="0"/>
          </a:p>
        </p:txBody>
      </p:sp>
      <p:pic>
        <p:nvPicPr>
          <p:cNvPr id="15365" name="Picture 4" descr="DSC009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43800" y="20574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Class 10 Hood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6858000" y="2286000"/>
            <a:ext cx="762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5334000" y="3352800"/>
            <a:ext cx="6858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648200" y="44958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US cleaner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5334000" y="2895600"/>
            <a:ext cx="15240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6"/>
          <p:cNvSpPr txBox="1">
            <a:spLocks noChangeArrowheads="1"/>
          </p:cNvSpPr>
          <p:nvPr/>
        </p:nvSpPr>
        <p:spPr bwMode="auto">
          <a:xfrm>
            <a:off x="7467600" y="319405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Class 1000 cleanroom</a:t>
            </a:r>
          </a:p>
        </p:txBody>
      </p:sp>
      <p:sp>
        <p:nvSpPr>
          <p:cNvPr id="15373" name="Line 7"/>
          <p:cNvSpPr>
            <a:spLocks noChangeShapeType="1"/>
          </p:cNvSpPr>
          <p:nvPr/>
        </p:nvSpPr>
        <p:spPr bwMode="auto">
          <a:xfrm flipV="1">
            <a:off x="6743700" y="3378200"/>
            <a:ext cx="762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5" descr="DSC037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295140"/>
            <a:ext cx="2565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71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UHV Cleaning Procedure at CAF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Simple Green, 3% solution, 20 minutes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DI water rinse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Micro90, 2% solution, 15 minutes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DI water rinse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99.9% pure Isopropyl alcohol rinse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Blow dry with boiled off  liquid nitrogen gas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Leave under Class 10 cleanroom hood to dry thoroughly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7086-59BE-433D-A3BD-EBC04F95C3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188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PC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FermilabTemplatePC</Template>
  <TotalTime>3445</TotalTime>
  <Words>356</Words>
  <Application>Microsoft Office PowerPoint</Application>
  <PresentationFormat>On-screen Show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Helvetica</vt:lpstr>
      <vt:lpstr>Times</vt:lpstr>
      <vt:lpstr>FermilabTemplatePC</vt:lpstr>
      <vt:lpstr>Fermilab: Footer Only</vt:lpstr>
      <vt:lpstr>CAF-MP9 Clean Room</vt:lpstr>
      <vt:lpstr>Cleanroom Infrastructure</vt:lpstr>
      <vt:lpstr>Critical Equipment for Particle Free UHV Assembly</vt:lpstr>
      <vt:lpstr>Particle free UHV Cleaning</vt:lpstr>
      <vt:lpstr>General UHV Cleaning Procedure at CAF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Bipolar EP at Fermilab</dc:title>
  <dc:creator>Allan M. Rowe</dc:creator>
  <cp:lastModifiedBy>Tug Arkan x3782 11982N</cp:lastModifiedBy>
  <cp:revision>194</cp:revision>
  <cp:lastPrinted>2014-01-20T19:40:21Z</cp:lastPrinted>
  <dcterms:created xsi:type="dcterms:W3CDTF">2014-03-24T14:07:31Z</dcterms:created>
  <dcterms:modified xsi:type="dcterms:W3CDTF">2017-01-12T02:33:24Z</dcterms:modified>
</cp:coreProperties>
</file>