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8" r:id="rId4"/>
  </p:sldMasterIdLst>
  <p:notesMasterIdLst>
    <p:notesMasterId r:id="rId17"/>
  </p:notesMasterIdLst>
  <p:handoutMasterIdLst>
    <p:handoutMasterId r:id="rId18"/>
  </p:handoutMasterIdLst>
  <p:sldIdLst>
    <p:sldId id="577" r:id="rId5"/>
    <p:sldId id="592" r:id="rId6"/>
    <p:sldId id="599" r:id="rId7"/>
    <p:sldId id="593" r:id="rId8"/>
    <p:sldId id="609" r:id="rId9"/>
    <p:sldId id="604" r:id="rId10"/>
    <p:sldId id="614" r:id="rId11"/>
    <p:sldId id="615" r:id="rId12"/>
    <p:sldId id="613" r:id="rId13"/>
    <p:sldId id="610" r:id="rId14"/>
    <p:sldId id="611" r:id="rId15"/>
    <p:sldId id="612" r:id="rId1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305496"/>
    <a:srgbClr val="C00000"/>
    <a:srgbClr val="4472C4"/>
    <a:srgbClr val="0000FF"/>
    <a:srgbClr val="E0CBCC"/>
    <a:srgbClr val="F0E7E7"/>
    <a:srgbClr val="FFCC99"/>
    <a:srgbClr val="9D343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 autoAdjust="0"/>
    <p:restoredTop sz="95021" autoAdjust="0"/>
  </p:normalViewPr>
  <p:slideViewPr>
    <p:cSldViewPr snapToGrid="0">
      <p:cViewPr varScale="1">
        <p:scale>
          <a:sx n="90" d="100"/>
          <a:sy n="90" d="100"/>
        </p:scale>
        <p:origin x="1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9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94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14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2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5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9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5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7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3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2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2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934933"/>
            <a:ext cx="8562088" cy="2181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Jay Theilacker, LCLS-II Cryogenic System PDR &amp; ISR, August 13-15, 2014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Jay Theilacker, LCLS-II Cryogenic System PDR &amp; ISR, August 13-15,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Jay Theilacker, LCLS-II Cryogenic System PDR &amp; ISR, August 13-15, 2014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Jay Theilacker, LCLS-II Cryogenic System PDR &amp; ISR, August 13-15, 2014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Jay Theilacker, LCLS-II Cryogenic System PDR &amp; ISR, August 13-15,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36575"/>
            <a:ext cx="8123649" cy="2246313"/>
          </a:xfrm>
        </p:spPr>
        <p:txBody>
          <a:bodyPr/>
          <a:lstStyle/>
          <a:p>
            <a:r>
              <a:rPr lang="en-US" dirty="0" smtClean="0"/>
              <a:t>FNAL </a:t>
            </a:r>
            <a:r>
              <a:rPr lang="en-US" dirty="0" err="1" smtClean="0"/>
              <a:t>pCM</a:t>
            </a:r>
            <a:r>
              <a:rPr lang="en-US" dirty="0" smtClean="0"/>
              <a:t> Cryogenic System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67049" y="3646170"/>
            <a:ext cx="5907617" cy="2187702"/>
          </a:xfrm>
        </p:spPr>
        <p:txBody>
          <a:bodyPr/>
          <a:lstStyle/>
          <a:p>
            <a:r>
              <a:rPr lang="en-US" dirty="0" smtClean="0"/>
              <a:t>Jay Theilacker</a:t>
            </a:r>
          </a:p>
          <a:p>
            <a:r>
              <a:rPr lang="en-US" dirty="0" err="1" smtClean="0"/>
              <a:t>pCM</a:t>
            </a:r>
            <a:r>
              <a:rPr lang="en-US" dirty="0" smtClean="0"/>
              <a:t> Testing Review Workshop</a:t>
            </a:r>
          </a:p>
          <a:p>
            <a:r>
              <a:rPr lang="en-US" dirty="0" smtClean="0"/>
              <a:t>January 11, 2017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Experiences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088"/>
            <a:ext cx="9144000" cy="587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Level Instability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093470"/>
            <a:ext cx="67627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Modes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CMTF </a:t>
            </a:r>
            <a:r>
              <a:rPr lang="en-US" dirty="0" smtClean="0"/>
              <a:t>Cryogenic system </a:t>
            </a:r>
            <a:r>
              <a:rPr lang="en-US" dirty="0"/>
              <a:t>has two methods to achieve 2K </a:t>
            </a:r>
            <a:r>
              <a:rPr lang="en-US" dirty="0" smtClean="0"/>
              <a:t>operation in the cryomodule test stand</a:t>
            </a:r>
            <a:endParaRPr lang="en-US" dirty="0"/>
          </a:p>
          <a:p>
            <a:pPr marL="857250" lvl="1" indent="-457200">
              <a:buAutoNum type="arabicPeriod"/>
            </a:pPr>
            <a:r>
              <a:rPr lang="en-US" dirty="0" err="1"/>
              <a:t>Cryoplant</a:t>
            </a:r>
            <a:r>
              <a:rPr lang="en-US" dirty="0"/>
              <a:t> Cold Compressors and Warm Vacuum Compressor</a:t>
            </a:r>
          </a:p>
          <a:p>
            <a:pPr marL="400050" lvl="1" indent="0">
              <a:buNone/>
            </a:pPr>
            <a:r>
              <a:rPr lang="en-US" dirty="0"/>
              <a:t>		(2K Refrigeration </a:t>
            </a:r>
            <a:r>
              <a:rPr lang="en-US" dirty="0" smtClean="0"/>
              <a:t>Mode, 500W capacity)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A4001D"/>
                </a:solidFill>
              </a:rPr>
              <a:t>Advantages: </a:t>
            </a:r>
            <a:r>
              <a:rPr lang="en-US" dirty="0" smtClean="0"/>
              <a:t>JT heat exchanger in plant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A4001D"/>
                </a:solidFill>
              </a:rPr>
              <a:t>Disadvantages: </a:t>
            </a:r>
            <a:r>
              <a:rPr lang="en-US" dirty="0" smtClean="0"/>
              <a:t>Min. CC flow, Less forgiving, Learning curve</a:t>
            </a:r>
            <a:endParaRPr lang="en-US" dirty="0"/>
          </a:p>
          <a:p>
            <a:pPr marL="857250" lvl="1" indent="-457200">
              <a:buAutoNum type="arabicPeriod" startAt="2"/>
            </a:pPr>
            <a:r>
              <a:rPr lang="en-US" dirty="0" err="1" smtClean="0"/>
              <a:t>Cryoplant</a:t>
            </a:r>
            <a:r>
              <a:rPr lang="en-US" dirty="0" smtClean="0"/>
              <a:t> in Liquefier Mode with Kinney </a:t>
            </a:r>
            <a:r>
              <a:rPr lang="en-US" dirty="0"/>
              <a:t>Vacuum Pump</a:t>
            </a:r>
          </a:p>
          <a:p>
            <a:pPr marL="400050" lvl="1" indent="0">
              <a:buNone/>
            </a:pPr>
            <a:r>
              <a:rPr lang="en-US" dirty="0"/>
              <a:t>		</a:t>
            </a:r>
            <a:r>
              <a:rPr lang="en-US" dirty="0" smtClean="0"/>
              <a:t>(Liquefaction </a:t>
            </a:r>
            <a:r>
              <a:rPr lang="en-US" dirty="0"/>
              <a:t>Mode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A4001D"/>
                </a:solidFill>
              </a:rPr>
              <a:t>Advantages</a:t>
            </a:r>
            <a:r>
              <a:rPr lang="en-US" dirty="0" smtClean="0">
                <a:solidFill>
                  <a:srgbClr val="A4001D"/>
                </a:solidFill>
              </a:rPr>
              <a:t>: </a:t>
            </a:r>
            <a:r>
              <a:rPr lang="en-US" dirty="0" smtClean="0"/>
              <a:t>More forgiving/flexible, Better turndown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A4001D"/>
                </a:solidFill>
              </a:rPr>
              <a:t>Disadvantages</a:t>
            </a:r>
            <a:r>
              <a:rPr lang="en-US" dirty="0" smtClean="0">
                <a:solidFill>
                  <a:srgbClr val="A4001D"/>
                </a:solidFill>
              </a:rPr>
              <a:t>: </a:t>
            </a:r>
            <a:r>
              <a:rPr lang="en-US" dirty="0" smtClean="0"/>
              <a:t>No JT HX</a:t>
            </a: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Modes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4654" y="1360614"/>
            <a:ext cx="8849680" cy="4179664"/>
            <a:chOff x="107504" y="1360614"/>
            <a:chExt cx="8849680" cy="4179664"/>
          </a:xfrm>
        </p:grpSpPr>
        <p:pic>
          <p:nvPicPr>
            <p:cNvPr id="24" name="Picture 3" descr="K:\01_Auftragsgewinnung\05_Marketing\Konferenzen\KONFERENZEN14\07-07 - ICEC25-ICMC2014, Enschede, NL\03 - Paper Poster LKT-Excursion\TRP\PFD_Rev8_ICECpp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360614"/>
              <a:ext cx="8849680" cy="4179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feld 2"/>
            <p:cNvSpPr txBox="1"/>
            <p:nvPr/>
          </p:nvSpPr>
          <p:spPr>
            <a:xfrm>
              <a:off x="8366218" y="1507830"/>
              <a:ext cx="590966" cy="38884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>
            <a:off x="8839200" y="4591050"/>
            <a:ext cx="9525" cy="1343025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K:\01_Auftragsgewinnung\05_Marketing\Konferenzen\KONFERENZEN14\07-07 - ICEC25-ICMC2014, Enschede, NL\03 - Paper Poster LKT-Excursion\TRP\PFD_Rev8_ICECpp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8" r="87546" b="24989"/>
          <a:stretch/>
        </p:blipFill>
        <p:spPr bwMode="auto">
          <a:xfrm>
            <a:off x="509587" y="5307515"/>
            <a:ext cx="1102171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>
            <a:off x="917606" y="5934075"/>
            <a:ext cx="7931119" cy="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29007" y="3676650"/>
            <a:ext cx="2" cy="1652937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29008" y="3676650"/>
            <a:ext cx="461542" cy="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26779" y="5339112"/>
            <a:ext cx="1" cy="18050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17605" y="5719386"/>
            <a:ext cx="1" cy="18050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040555" y="4591050"/>
            <a:ext cx="2798646" cy="0"/>
          </a:xfrm>
          <a:prstGeom prst="straightConnector1">
            <a:avLst/>
          </a:prstGeom>
          <a:ln w="41275">
            <a:solidFill>
              <a:srgbClr val="30549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295400" y="4591050"/>
            <a:ext cx="4038601" cy="0"/>
          </a:xfrm>
          <a:prstGeom prst="straightConnector1">
            <a:avLst/>
          </a:prstGeom>
          <a:ln w="41275">
            <a:solidFill>
              <a:srgbClr val="30549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38702" y="5404297"/>
            <a:ext cx="76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Kinney Pump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04107" y="5329587"/>
            <a:ext cx="836867" cy="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423368" y="4057650"/>
            <a:ext cx="720632" cy="6972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516987" y="4111201"/>
            <a:ext cx="5329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2K</a:t>
            </a:r>
          </a:p>
          <a:p>
            <a:r>
              <a:rPr lang="en-US" sz="1600" b="1" dirty="0" smtClean="0"/>
              <a:t>Load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750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CMTF Layout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4" y="1733130"/>
            <a:ext cx="9157133" cy="258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944768" y="2948385"/>
            <a:ext cx="3749040" cy="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94535" y="2591828"/>
            <a:ext cx="650234" cy="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16169" y="2542940"/>
            <a:ext cx="228600" cy="47673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A40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endParaRPr lang="en-US" sz="1200" b="1" dirty="0">
              <a:solidFill>
                <a:srgbClr val="A400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1828" y="3844924"/>
            <a:ext cx="528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SCP</a:t>
            </a:r>
            <a:endParaRPr lang="en-US" sz="16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777391" y="3184162"/>
            <a:ext cx="0" cy="767156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7391" y="3931785"/>
            <a:ext cx="460835" cy="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177177" y="2847149"/>
            <a:ext cx="198407" cy="1897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94758" y="3813892"/>
            <a:ext cx="198407" cy="1897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78345" y="2204199"/>
            <a:ext cx="66347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CMTS</a:t>
            </a:r>
            <a:endParaRPr lang="en-US" sz="16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92655" y="2579743"/>
            <a:ext cx="0" cy="604419"/>
          </a:xfrm>
          <a:prstGeom prst="line">
            <a:avLst/>
          </a:prstGeom>
          <a:ln w="76200" cmpd="sng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406005" y="2507712"/>
            <a:ext cx="198407" cy="1897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486150" y="3145106"/>
            <a:ext cx="3889434" cy="0"/>
          </a:xfrm>
          <a:prstGeom prst="line">
            <a:avLst/>
          </a:prstGeom>
          <a:ln w="76200" cmpd="sng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28003" y="3101097"/>
            <a:ext cx="0" cy="1216224"/>
          </a:xfrm>
          <a:prstGeom prst="line">
            <a:avLst/>
          </a:prstGeom>
          <a:ln w="76200" cmpd="sng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43500" y="4301279"/>
            <a:ext cx="1731933" cy="0"/>
          </a:xfrm>
          <a:prstGeom prst="line">
            <a:avLst/>
          </a:prstGeom>
          <a:ln w="76200" cmpd="sng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45873" y="4465040"/>
            <a:ext cx="1369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Kinney Header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543829" y="1388508"/>
            <a:ext cx="1784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Cryo</a:t>
            </a:r>
            <a:r>
              <a:rPr lang="en-US" sz="1400" dirty="0" smtClean="0"/>
              <a:t> </a:t>
            </a:r>
            <a:r>
              <a:rPr lang="en-US" sz="1400" dirty="0" err="1" smtClean="0"/>
              <a:t>Transferline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>
          <a:xfrm flipH="1">
            <a:off x="6008242" y="1696285"/>
            <a:ext cx="427674" cy="12270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835561" y="3204270"/>
            <a:ext cx="271590" cy="127923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7753" y="2591829"/>
            <a:ext cx="215412" cy="609426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A4001D"/>
                </a:solidFill>
              </a:rPr>
              <a:t>DB</a:t>
            </a:r>
            <a:endParaRPr lang="en-US" sz="1200" b="1" dirty="0">
              <a:solidFill>
                <a:srgbClr val="A400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9034883" y="4289849"/>
            <a:ext cx="0" cy="1216224"/>
          </a:xfrm>
          <a:prstGeom prst="line">
            <a:avLst/>
          </a:prstGeom>
          <a:ln w="76200" cmpd="sng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5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pCM</a:t>
            </a:r>
            <a:r>
              <a:rPr lang="en-US" dirty="0" smtClean="0"/>
              <a:t> Cryogenic Operating History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2K Plant</a:t>
            </a:r>
          </a:p>
          <a:p>
            <a:pPr lvl="2"/>
            <a:r>
              <a:rPr lang="en-US" dirty="0" smtClean="0"/>
              <a:t>Long recovery from CC trips (learning curve)</a:t>
            </a:r>
          </a:p>
          <a:p>
            <a:pPr lvl="2"/>
            <a:r>
              <a:rPr lang="en-US" dirty="0" smtClean="0"/>
              <a:t>Anxious for data for CM PRR</a:t>
            </a:r>
          </a:p>
          <a:p>
            <a:pPr lvl="1"/>
            <a:r>
              <a:rPr lang="en-US" dirty="0" smtClean="0"/>
              <a:t>4.5K Plant and Kinney Vacuum Pumping</a:t>
            </a:r>
          </a:p>
          <a:p>
            <a:pPr lvl="2"/>
            <a:r>
              <a:rPr lang="en-US" dirty="0" smtClean="0"/>
              <a:t>Could only achieve 2.1K due to pressure drop and high flows resulting from the lack of a JT HX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ingle cavity tests were performed in this mode</a:t>
            </a:r>
          </a:p>
          <a:p>
            <a:pPr lvl="1"/>
            <a:r>
              <a:rPr lang="en-US" dirty="0"/>
              <a:t>2K </a:t>
            </a:r>
            <a:r>
              <a:rPr lang="en-US" dirty="0" smtClean="0"/>
              <a:t>Plant</a:t>
            </a:r>
          </a:p>
          <a:p>
            <a:pPr lvl="2"/>
            <a:r>
              <a:rPr lang="en-US" dirty="0" smtClean="0"/>
              <a:t>Single cavity tests at 1.93K</a:t>
            </a:r>
          </a:p>
          <a:p>
            <a:pPr lvl="1"/>
            <a:r>
              <a:rPr lang="en-US" dirty="0" smtClean="0"/>
              <a:t>Shutdown</a:t>
            </a:r>
          </a:p>
          <a:p>
            <a:pPr lvl="2"/>
            <a:r>
              <a:rPr lang="en-US" dirty="0" smtClean="0"/>
              <a:t>Addressed Kinney header </a:t>
            </a:r>
            <a:r>
              <a:rPr lang="el-GR" dirty="0" smtClean="0"/>
              <a:t>Δ</a:t>
            </a:r>
            <a:r>
              <a:rPr lang="en-US" dirty="0"/>
              <a:t>P</a:t>
            </a:r>
            <a:r>
              <a:rPr lang="en-US" dirty="0" smtClean="0"/>
              <a:t>, added LN</a:t>
            </a:r>
            <a:r>
              <a:rPr lang="en-US" baseline="-25000" dirty="0" smtClean="0"/>
              <a:t>2</a:t>
            </a:r>
            <a:r>
              <a:rPr lang="en-US" dirty="0" smtClean="0"/>
              <a:t> shield cooling to DB, changed CC drives, changed one control valve, added thermal intercept to CM JT valve, added flow meter to Kinney discharge</a:t>
            </a:r>
          </a:p>
          <a:p>
            <a:pPr lvl="1"/>
            <a:r>
              <a:rPr lang="en-US" dirty="0" smtClean="0"/>
              <a:t>4.5K </a:t>
            </a:r>
            <a:r>
              <a:rPr lang="en-US" dirty="0"/>
              <a:t>Plant and Kinney Vacuum </a:t>
            </a:r>
            <a:r>
              <a:rPr lang="en-US" dirty="0" smtClean="0"/>
              <a:t>Pumping</a:t>
            </a:r>
          </a:p>
          <a:p>
            <a:pPr lvl="2"/>
            <a:r>
              <a:rPr lang="en-US" dirty="0" smtClean="0"/>
              <a:t>Current mode at 2K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Experiences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87362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Apparent </a:t>
            </a:r>
            <a:r>
              <a:rPr lang="en-US" dirty="0" err="1" smtClean="0"/>
              <a:t>thermoacoustic</a:t>
            </a:r>
            <a:r>
              <a:rPr lang="en-US" dirty="0" smtClean="0"/>
              <a:t> oscillation (TAO) in CM JT valve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Added thermal intercept, investigating valve stem wiper</a:t>
            </a:r>
          </a:p>
          <a:p>
            <a:pPr lvl="1"/>
            <a:r>
              <a:rPr lang="en-US" dirty="0" smtClean="0"/>
              <a:t>High flow rates due to high JT valve inlet temperature (no JT HX and TAO)</a:t>
            </a:r>
          </a:p>
          <a:p>
            <a:pPr lvl="2"/>
            <a:r>
              <a:rPr lang="en-US" dirty="0" smtClean="0">
                <a:solidFill>
                  <a:srgbClr val="A4001D"/>
                </a:solidFill>
              </a:rPr>
              <a:t>Addressing TAO, investigating JT HX possibilities</a:t>
            </a:r>
          </a:p>
          <a:p>
            <a:pPr lvl="1"/>
            <a:r>
              <a:rPr lang="en-US" dirty="0"/>
              <a:t>Liquid </a:t>
            </a:r>
            <a:r>
              <a:rPr lang="en-US" dirty="0" smtClean="0"/>
              <a:t>level stability in CM was challenging</a:t>
            </a:r>
          </a:p>
          <a:p>
            <a:pPr lvl="2"/>
            <a:r>
              <a:rPr lang="en-US" dirty="0" smtClean="0"/>
              <a:t>Four contributors: </a:t>
            </a:r>
          </a:p>
          <a:p>
            <a:pPr lvl="3"/>
            <a:r>
              <a:rPr lang="en-US" dirty="0"/>
              <a:t>i</a:t>
            </a:r>
            <a:r>
              <a:rPr lang="en-US" dirty="0" smtClean="0"/>
              <a:t>ncline</a:t>
            </a:r>
            <a:endParaRPr lang="en-US" dirty="0" smtClean="0"/>
          </a:p>
          <a:p>
            <a:pPr lvl="4"/>
            <a:r>
              <a:rPr lang="en-US" dirty="0" smtClean="0">
                <a:solidFill>
                  <a:srgbClr val="A4001D"/>
                </a:solidFill>
              </a:rPr>
              <a:t>Design requirement</a:t>
            </a:r>
          </a:p>
          <a:p>
            <a:pPr lvl="3"/>
            <a:r>
              <a:rPr lang="en-US" dirty="0" smtClean="0"/>
              <a:t>high total flow rate</a:t>
            </a:r>
          </a:p>
          <a:p>
            <a:pPr lvl="4"/>
            <a:r>
              <a:rPr lang="en-US" dirty="0" smtClean="0">
                <a:solidFill>
                  <a:srgbClr val="A4001D"/>
                </a:solidFill>
              </a:rPr>
              <a:t>See previous</a:t>
            </a:r>
          </a:p>
          <a:p>
            <a:pPr lvl="3"/>
            <a:r>
              <a:rPr lang="en-US" dirty="0" smtClean="0"/>
              <a:t>JT flow injection into two-phase pipe </a:t>
            </a:r>
            <a:r>
              <a:rPr lang="en-US" dirty="0" smtClean="0"/>
              <a:t>may be disrupting </a:t>
            </a:r>
            <a:r>
              <a:rPr lang="en-US" dirty="0" smtClean="0"/>
              <a:t>liquid surface</a:t>
            </a:r>
          </a:p>
          <a:p>
            <a:pPr lvl="4"/>
            <a:r>
              <a:rPr lang="en-US" dirty="0" smtClean="0">
                <a:solidFill>
                  <a:srgbClr val="A4001D"/>
                </a:solidFill>
              </a:rPr>
              <a:t>Added baffle to CM2, considering increasing </a:t>
            </a:r>
            <a:r>
              <a:rPr lang="en-US" dirty="0" smtClean="0">
                <a:solidFill>
                  <a:srgbClr val="A4001D"/>
                </a:solidFill>
              </a:rPr>
              <a:t>JT line </a:t>
            </a:r>
            <a:r>
              <a:rPr lang="en-US" dirty="0" smtClean="0">
                <a:solidFill>
                  <a:srgbClr val="A4001D"/>
                </a:solidFill>
              </a:rPr>
              <a:t>size</a:t>
            </a:r>
            <a:endParaRPr lang="en-US" dirty="0" smtClean="0">
              <a:solidFill>
                <a:srgbClr val="A4001D"/>
              </a:solidFill>
            </a:endParaRPr>
          </a:p>
          <a:p>
            <a:pPr lvl="3"/>
            <a:r>
              <a:rPr lang="en-US" dirty="0" smtClean="0"/>
              <a:t>apparent flow regime </a:t>
            </a:r>
            <a:r>
              <a:rPr lang="en-US" dirty="0" smtClean="0"/>
              <a:t>in two-phase </a:t>
            </a:r>
            <a:r>
              <a:rPr lang="en-US" dirty="0" smtClean="0"/>
              <a:t>pipe not as </a:t>
            </a:r>
            <a:r>
              <a:rPr lang="en-US" dirty="0" smtClean="0"/>
              <a:t>expected in CMTS</a:t>
            </a:r>
            <a:endParaRPr lang="en-US" dirty="0" smtClean="0"/>
          </a:p>
          <a:p>
            <a:pPr lvl="4"/>
            <a:r>
              <a:rPr lang="en-US" dirty="0" smtClean="0">
                <a:solidFill>
                  <a:srgbClr val="A4001D"/>
                </a:solidFill>
              </a:rPr>
              <a:t>Researching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Baffle at JT Injection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4" y="1319647"/>
            <a:ext cx="7272933" cy="5144077"/>
          </a:xfrm>
        </p:spPr>
      </p:pic>
    </p:spTree>
    <p:extLst>
      <p:ext uri="{BB962C8B-B14F-4D97-AF65-F5344CB8AC3E}">
        <p14:creationId xmlns:p14="http://schemas.microsoft.com/office/powerpoint/2010/main" val="36357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Increased JT Line Size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" y="1548245"/>
            <a:ext cx="8999227" cy="4451438"/>
          </a:xfrm>
        </p:spPr>
      </p:pic>
    </p:spTree>
    <p:extLst>
      <p:ext uri="{BB962C8B-B14F-4D97-AF65-F5344CB8AC3E}">
        <p14:creationId xmlns:p14="http://schemas.microsoft.com/office/powerpoint/2010/main" val="30216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Experiences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Liquid level can heaters impact level measurement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Limit wattage, primarily use cavity heaters</a:t>
            </a:r>
          </a:p>
          <a:p>
            <a:pPr lvl="1"/>
            <a:r>
              <a:rPr lang="en-US" dirty="0" err="1"/>
              <a:t>Microphonics</a:t>
            </a:r>
            <a:endParaRPr lang="en-US" dirty="0"/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Tests are in progress to identify </a:t>
            </a:r>
            <a:r>
              <a:rPr lang="en-US" dirty="0" smtClean="0">
                <a:solidFill>
                  <a:srgbClr val="C00000"/>
                </a:solidFill>
              </a:rPr>
              <a:t>sources (Yuriy Pischalnikov talk)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sure Safety Theilacker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B58DA2248E644A682083ACDD5076C" ma:contentTypeVersion="13" ma:contentTypeDescription="Create a new document." ma:contentTypeScope="" ma:versionID="5348cecdf9db6ff183423eae6084d4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ddf9cb212464e7a042968925c50376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D23188-C883-4658-85DD-E851B6F7D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Pressure Safety Theilacker</Template>
  <TotalTime>1989</TotalTime>
  <Words>415</Words>
  <Application>Microsoft Office PowerPoint</Application>
  <PresentationFormat>On-screen Show (4:3)</PresentationFormat>
  <Paragraphs>97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ＭＳ Ｐゴシック</vt:lpstr>
      <vt:lpstr>Arial</vt:lpstr>
      <vt:lpstr>Pressure Safety Theilacker</vt:lpstr>
      <vt:lpstr>FNAL pCM Cryogenic System</vt:lpstr>
      <vt:lpstr>Operating Modes</vt:lpstr>
      <vt:lpstr>Operating Modes</vt:lpstr>
      <vt:lpstr>CMTF Layout</vt:lpstr>
      <vt:lpstr>pCM Cryogenic Operating History</vt:lpstr>
      <vt:lpstr>Operational Experiences</vt:lpstr>
      <vt:lpstr>Baffle at JT Injection</vt:lpstr>
      <vt:lpstr>Design for Increased JT Line Size</vt:lpstr>
      <vt:lpstr>Operational Experiences</vt:lpstr>
      <vt:lpstr>Backup</vt:lpstr>
      <vt:lpstr>Operational Experiences</vt:lpstr>
      <vt:lpstr>Liquid Level Instability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Pressure Safety Incorporated into Design</dc:title>
  <dc:creator>Jay C. Theilacker</dc:creator>
  <cp:lastModifiedBy>Jay C Theilacker</cp:lastModifiedBy>
  <cp:revision>141</cp:revision>
  <cp:lastPrinted>2009-07-27T17:31:51Z</cp:lastPrinted>
  <dcterms:created xsi:type="dcterms:W3CDTF">2014-07-24T13:11:35Z</dcterms:created>
  <dcterms:modified xsi:type="dcterms:W3CDTF">2017-01-11T17:42:36Z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0x010100D49B58DA2248E644A682083ACDD5076C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_dlc_DocIdItemGuid">
    <vt:lpwstr>6e379948-533e-4a57-9f1d-714c2880c4c7</vt:lpwstr>
  </property>
  <property fmtid="{D5CDD505-2E9C-101B-9397-08002B2CF9AE}" pid="8" name="Organization Unit">
    <vt:lpwstr>238;#LCLS-2|5fa05ef5-bcb1-47c1-a006-b66d0ac2220e</vt:lpwstr>
  </property>
  <property fmtid="{D5CDD505-2E9C-101B-9397-08002B2CF9AE}" pid="9" name="Document Type">
    <vt:lpwstr>218;#Templates|09abdf3f-5dae-474d-8c44-157bf154b270</vt:lpwstr>
  </property>
  <property fmtid="{D5CDD505-2E9C-101B-9397-08002B2CF9AE}" pid="10" name="Document Sub Type">
    <vt:lpwstr>229;#Design Review and Milestone|f2abbf55-fe33-4dd6-8f31-45fee31d757a</vt:lpwstr>
  </property>
  <property fmtid="{D5CDD505-2E9C-101B-9397-08002B2CF9AE}" pid="11" name="Order">
    <vt:r8>8300</vt:r8>
  </property>
  <property fmtid="{D5CDD505-2E9C-101B-9397-08002B2CF9AE}" pid="12" name="System">
    <vt:lpwstr>Cryogenic System</vt:lpwstr>
  </property>
</Properties>
</file>