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98" r:id="rId4"/>
  </p:sldMasterIdLst>
  <p:notesMasterIdLst>
    <p:notesMasterId r:id="rId17"/>
  </p:notesMasterIdLst>
  <p:handoutMasterIdLst>
    <p:handoutMasterId r:id="rId18"/>
  </p:handoutMasterIdLst>
  <p:sldIdLst>
    <p:sldId id="577" r:id="rId5"/>
    <p:sldId id="592" r:id="rId6"/>
    <p:sldId id="615" r:id="rId7"/>
    <p:sldId id="610" r:id="rId8"/>
    <p:sldId id="609" r:id="rId9"/>
    <p:sldId id="604" r:id="rId10"/>
    <p:sldId id="618" r:id="rId11"/>
    <p:sldId id="619" r:id="rId12"/>
    <p:sldId id="617" r:id="rId13"/>
    <p:sldId id="616" r:id="rId14"/>
    <p:sldId id="611" r:id="rId15"/>
    <p:sldId id="612" r:id="rId16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1D"/>
    <a:srgbClr val="305496"/>
    <a:srgbClr val="C00000"/>
    <a:srgbClr val="4472C4"/>
    <a:srgbClr val="0000FF"/>
    <a:srgbClr val="E0CBCC"/>
    <a:srgbClr val="F0E7E7"/>
    <a:srgbClr val="FFCC99"/>
    <a:srgbClr val="9D3431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4" autoAdjust="0"/>
    <p:restoredTop sz="95021" autoAdjust="0"/>
  </p:normalViewPr>
  <p:slideViewPr>
    <p:cSldViewPr snapToGrid="0">
      <p:cViewPr varScale="1">
        <p:scale>
          <a:sx n="92" d="100"/>
          <a:sy n="92" d="100"/>
        </p:scale>
        <p:origin x="8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3498" y="-78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5953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5953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8226311-62EA-456F-8B76-9220A4C1A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078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5953" y="0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algn="r"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9133" y="4410392"/>
            <a:ext cx="5586735" cy="417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9198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5953" y="8819198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algn="r" defTabSz="929627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8C1C09D7-2034-4A7F-959F-75165A7C7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175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69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238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614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717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721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560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194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250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370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371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68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598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6196866"/>
            <a:ext cx="314729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128" y="6096000"/>
            <a:ext cx="2765528" cy="1005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7050" y="3646170"/>
            <a:ext cx="5480050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9276" y="6196062"/>
            <a:ext cx="584812" cy="500014"/>
          </a:xfrm>
          <a:prstGeom prst="rect">
            <a:avLst/>
          </a:prstGeom>
          <a:noFill/>
        </p:spPr>
      </p:pic>
      <p:pic>
        <p:nvPicPr>
          <p:cNvPr id="2050" name="Picture 2" descr="C:\Users\boyce\Documents\fermilab_wd100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6222893"/>
            <a:ext cx="9525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oyce\Documents\jlab_wd100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9847" y="6230571"/>
            <a:ext cx="9525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49" y="79409"/>
            <a:ext cx="6137377" cy="127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" y="934933"/>
            <a:ext cx="8562088" cy="21815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Jay Theilacker, LCLS-II Cryogenic System PDR &amp; ISR, August 13-15, 2014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46088" y="1670050"/>
            <a:ext cx="8108950" cy="4648200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Jay Theilacker, LCLS-II Cryogenic System PDR &amp; ISR, August 13-15,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Jay Theilacker, LCLS-II Cryogenic System PDR &amp; ISR, August 13-15, 2014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723840"/>
            <a:ext cx="2442340" cy="222421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4094034"/>
            <a:ext cx="2442340" cy="222421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723840"/>
            <a:ext cx="2442340" cy="459441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46088" y="1670050"/>
            <a:ext cx="3013075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Jay Theilacker, LCLS-II Cryogenic System PDR &amp; ISR, August 13-15, 2014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670050"/>
            <a:ext cx="2667000" cy="46482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46088" y="1670050"/>
            <a:ext cx="5484812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473" y="1667866"/>
            <a:ext cx="8109919" cy="46503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472" y="6543674"/>
            <a:ext cx="4126528" cy="31432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Jay Theilacker, LCLS-II Cryogenic System PDR &amp; ISR, August 13-15,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8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000" b="0" kern="1200" baseline="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1pPr>
      <a:lvl2pPr marL="180000" indent="-180000" algn="l" defTabSz="914400" rtl="0" eaLnBrk="1" latinLnBrk="0" hangingPunct="1">
        <a:lnSpc>
          <a:spcPct val="120000"/>
        </a:lnSpc>
        <a:spcBef>
          <a:spcPts val="800"/>
        </a:spcBef>
        <a:spcAft>
          <a:spcPts val="0"/>
        </a:spcAft>
        <a:buClr>
          <a:schemeClr val="tx1"/>
        </a:buClr>
        <a:buSzPct val="100000"/>
        <a:buFont typeface="Arial" pitchFamily="34" charset="0"/>
        <a:buChar char="•"/>
        <a:defRPr sz="18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2pPr>
      <a:lvl3pPr marL="504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100000"/>
        <a:buFont typeface="Arial" pitchFamily="34" charset="0"/>
        <a:buChar char="-"/>
        <a:defRPr sz="18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3pPr>
      <a:lvl4pPr marL="828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100000"/>
        <a:buFont typeface="Arial" pitchFamily="34" charset="0"/>
        <a:buChar char="•"/>
        <a:defRPr sz="18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4pPr>
      <a:lvl5pPr marL="1152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100000"/>
        <a:buFont typeface="Arial" pitchFamily="34" charset="0"/>
        <a:buChar char="-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57213" y="536575"/>
            <a:ext cx="8123649" cy="2246313"/>
          </a:xfrm>
        </p:spPr>
        <p:txBody>
          <a:bodyPr/>
          <a:lstStyle/>
          <a:p>
            <a:r>
              <a:rPr lang="en-US" dirty="0" smtClean="0"/>
              <a:t>JT Valve Outlet Line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067049" y="3646170"/>
            <a:ext cx="5907617" cy="2187702"/>
          </a:xfrm>
        </p:spPr>
        <p:txBody>
          <a:bodyPr/>
          <a:lstStyle/>
          <a:p>
            <a:r>
              <a:rPr lang="en-US" dirty="0" smtClean="0"/>
              <a:t>Jay Theilacker</a:t>
            </a:r>
          </a:p>
          <a:p>
            <a:r>
              <a:rPr lang="en-US" dirty="0" err="1" smtClean="0"/>
              <a:t>pCM</a:t>
            </a:r>
            <a:r>
              <a:rPr lang="en-US" dirty="0" smtClean="0"/>
              <a:t> Testing Review Workshop</a:t>
            </a:r>
          </a:p>
          <a:p>
            <a:r>
              <a:rPr lang="en-US" dirty="0" smtClean="0"/>
              <a:t>January 11, 2017</a:t>
            </a:r>
          </a:p>
        </p:txBody>
      </p:sp>
    </p:spTree>
    <p:extLst>
      <p:ext uri="{BB962C8B-B14F-4D97-AF65-F5344CB8AC3E}">
        <p14:creationId xmlns:p14="http://schemas.microsoft.com/office/powerpoint/2010/main" val="222782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A6345B-9A7D-4F4E-B951-C36AB320D76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err="1"/>
              <a:t>pCM</a:t>
            </a:r>
            <a:r>
              <a:rPr lang="en-US" dirty="0"/>
              <a:t> Testing Review Workshop, January 11 2017</a:t>
            </a:r>
          </a:p>
        </p:txBody>
      </p:sp>
    </p:spTree>
    <p:extLst>
      <p:ext uri="{BB962C8B-B14F-4D97-AF65-F5344CB8AC3E}">
        <p14:creationId xmlns:p14="http://schemas.microsoft.com/office/powerpoint/2010/main" val="129981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A6345B-9A7D-4F4E-B951-C36AB320D76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Experiences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err="1"/>
              <a:t>pCM</a:t>
            </a:r>
            <a:r>
              <a:rPr lang="en-US" dirty="0"/>
              <a:t> Testing Review Workshop, January 11 2017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088"/>
            <a:ext cx="9144000" cy="587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6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A6345B-9A7D-4F4E-B951-C36AB320D76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Level Instability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err="1"/>
              <a:t>pCM</a:t>
            </a:r>
            <a:r>
              <a:rPr lang="en-US" dirty="0"/>
              <a:t> Testing Review Workshop, January 11 2017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1093470"/>
            <a:ext cx="676275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79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A6345B-9A7D-4F4E-B951-C36AB320D76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JT Valve Addition to Cryomodule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err="1"/>
              <a:t>pCM</a:t>
            </a:r>
            <a:r>
              <a:rPr lang="en-US" dirty="0"/>
              <a:t> Testing Review Workshop, January 11 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685800" lvl="1" indent="-285750"/>
            <a:r>
              <a:rPr lang="en-US" dirty="0" smtClean="0"/>
              <a:t>Heat load of CW operation required a JT valve per cryomodule</a:t>
            </a:r>
          </a:p>
          <a:p>
            <a:pPr marL="685800" lvl="1" indent="-285750"/>
            <a:r>
              <a:rPr lang="en-US" dirty="0" smtClean="0"/>
              <a:t>Tunnel incline required the two-phase pipe to be increased to the largest practical size that would fit in the cryomodule without a 5K shield</a:t>
            </a:r>
          </a:p>
          <a:p>
            <a:pPr marL="1009800" lvl="2" indent="-285750"/>
            <a:r>
              <a:rPr lang="en-US" dirty="0" smtClean="0"/>
              <a:t>A flat liquid surface takes up 60% of the two-phase pipe cross section</a:t>
            </a:r>
          </a:p>
          <a:p>
            <a:pPr marL="1009800" lvl="2" indent="-285750"/>
            <a:r>
              <a:rPr lang="en-US" dirty="0" smtClean="0"/>
              <a:t>This leaves less than ±20% for operational regulation</a:t>
            </a:r>
          </a:p>
          <a:p>
            <a:pPr marL="685800" lvl="1" indent="-285750"/>
            <a:r>
              <a:rPr lang="en-US" dirty="0" smtClean="0"/>
              <a:t>Based on LHC R&amp;D, it was thought that the liquid surface would be “still” under design conditions</a:t>
            </a:r>
          </a:p>
          <a:p>
            <a:pPr marL="685800" lvl="1" indent="-285750"/>
            <a:r>
              <a:rPr lang="en-US" dirty="0" smtClean="0"/>
              <a:t>The outlet of the JT valve was routed upstream before injection into the top of the two-phase pipe in order to avoid possible entrained liquid from leaving through the Line B riser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77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marL="685800" lvl="1" indent="-285750"/>
            <a:r>
              <a:rPr lang="en-US" dirty="0" smtClean="0"/>
              <a:t>Top of JT valve ices up</a:t>
            </a:r>
          </a:p>
          <a:p>
            <a:pPr marL="1009800" lvl="2" indent="-285750"/>
            <a:r>
              <a:rPr lang="en-US" dirty="0" smtClean="0"/>
              <a:t>Thought to be </a:t>
            </a:r>
            <a:r>
              <a:rPr lang="en-US" dirty="0" err="1" smtClean="0"/>
              <a:t>thermoacoustic</a:t>
            </a:r>
            <a:r>
              <a:rPr lang="en-US" dirty="0" smtClean="0"/>
              <a:t> oscillations</a:t>
            </a:r>
          </a:p>
          <a:p>
            <a:pPr marL="1009800" lvl="2" indent="-285750"/>
            <a:r>
              <a:rPr lang="en-US" dirty="0" smtClean="0"/>
              <a:t>The </a:t>
            </a:r>
            <a:r>
              <a:rPr lang="en-US" dirty="0" err="1" smtClean="0"/>
              <a:t>pCM</a:t>
            </a:r>
            <a:r>
              <a:rPr lang="en-US" dirty="0" smtClean="0"/>
              <a:t> JT valve did not have a thermal intercept</a:t>
            </a:r>
          </a:p>
          <a:p>
            <a:pPr marL="685800" lvl="1" indent="-285750"/>
            <a:r>
              <a:rPr lang="en-US" dirty="0" err="1" smtClean="0"/>
              <a:t>pCM</a:t>
            </a:r>
            <a:r>
              <a:rPr lang="en-US" dirty="0" smtClean="0"/>
              <a:t> operation at CMTS has lower liquid quality due to the lack of a JT heat exchanger</a:t>
            </a:r>
          </a:p>
          <a:p>
            <a:pPr marL="1009800" lvl="2" indent="-285750"/>
            <a:r>
              <a:rPr lang="en-US" dirty="0"/>
              <a:t>H</a:t>
            </a:r>
            <a:r>
              <a:rPr lang="en-US" dirty="0" smtClean="0"/>
              <a:t>igher vapor flow in the JT valve line</a:t>
            </a:r>
          </a:p>
          <a:p>
            <a:pPr marL="1009800" lvl="2" indent="-285750"/>
            <a:r>
              <a:rPr lang="en-US" dirty="0"/>
              <a:t>H</a:t>
            </a:r>
            <a:r>
              <a:rPr lang="en-US" dirty="0" smtClean="0"/>
              <a:t>igher </a:t>
            </a:r>
            <a:r>
              <a:rPr lang="en-US" dirty="0"/>
              <a:t>vapor flow in the </a:t>
            </a:r>
            <a:r>
              <a:rPr lang="en-US" dirty="0" smtClean="0"/>
              <a:t>two-phase pipe between JT valve injection and the Line B riser</a:t>
            </a:r>
            <a:endParaRPr lang="en-US" dirty="0"/>
          </a:p>
          <a:p>
            <a:pPr marL="685800" lvl="1" indent="-285750"/>
            <a:r>
              <a:rPr lang="en-US" dirty="0" smtClean="0"/>
              <a:t>Vapor velocity in 0.5” JT line</a:t>
            </a:r>
          </a:p>
          <a:p>
            <a:pPr marL="1009800" lvl="2" indent="-285750"/>
            <a:r>
              <a:rPr lang="en-US" dirty="0" smtClean="0"/>
              <a:t>LCLS-II	- 19 m/s (25% of the speed of sound)</a:t>
            </a:r>
          </a:p>
          <a:p>
            <a:pPr marL="1009800" lvl="2" indent="-285750"/>
            <a:r>
              <a:rPr lang="en-US" dirty="0" smtClean="0"/>
              <a:t>CMTS	- &gt;57 m/s (&gt;70% of the speed of sound)</a:t>
            </a:r>
          </a:p>
          <a:p>
            <a:pPr marL="685800" lvl="1" indent="-285750"/>
            <a:r>
              <a:rPr lang="en-US" dirty="0" smtClean="0"/>
              <a:t>JT injection into two-phase pipe may be disrupting the liquid surface</a:t>
            </a:r>
          </a:p>
          <a:p>
            <a:pPr marL="685800" lvl="1" indent="-285750"/>
            <a:r>
              <a:rPr lang="en-US" dirty="0" smtClean="0"/>
              <a:t>Vapor flow appears to be dragging liquid surface down stream on its way to the Line B riser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3" r="9983" b="2222"/>
          <a:stretch/>
        </p:blipFill>
        <p:spPr>
          <a:xfrm>
            <a:off x="2223878" y="1670050"/>
            <a:ext cx="3967918" cy="4643308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A6345B-9A7D-4F4E-B951-C36AB320D76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1821" y="129091"/>
            <a:ext cx="8224587" cy="753033"/>
          </a:xfrm>
        </p:spPr>
        <p:txBody>
          <a:bodyPr/>
          <a:lstStyle/>
          <a:p>
            <a:r>
              <a:rPr lang="en-US" dirty="0" smtClean="0"/>
              <a:t>JT Valve Line and Two-Phase Line Observations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err="1"/>
              <a:t>pCM</a:t>
            </a:r>
            <a:r>
              <a:rPr lang="en-US" dirty="0"/>
              <a:t> Testing Review Workshop, January 11 2017</a:t>
            </a:r>
          </a:p>
        </p:txBody>
      </p:sp>
    </p:spTree>
    <p:extLst>
      <p:ext uri="{BB962C8B-B14F-4D97-AF65-F5344CB8AC3E}">
        <p14:creationId xmlns:p14="http://schemas.microsoft.com/office/powerpoint/2010/main" val="252597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Content Placeholder 28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05" y="1309255"/>
            <a:ext cx="8521621" cy="5116842"/>
          </a:xfr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A6345B-9A7D-4F4E-B951-C36AB320D76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A, B and G Configuration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err="1"/>
              <a:t>pCM</a:t>
            </a:r>
            <a:r>
              <a:rPr lang="en-US" dirty="0"/>
              <a:t> Testing Review Workshop, January 11 2017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3760213" y="3356682"/>
            <a:ext cx="1119805" cy="444827"/>
            <a:chOff x="3760213" y="3356682"/>
            <a:chExt cx="1119805" cy="444827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3773200" y="3626427"/>
              <a:ext cx="310896" cy="0"/>
            </a:xfrm>
            <a:prstGeom prst="line">
              <a:avLst/>
            </a:prstGeom>
            <a:ln w="222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760213" y="3618629"/>
              <a:ext cx="0" cy="182880"/>
            </a:xfrm>
            <a:prstGeom prst="line">
              <a:avLst/>
            </a:prstGeom>
            <a:ln w="222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397099" y="3635947"/>
              <a:ext cx="292608" cy="0"/>
            </a:xfrm>
            <a:prstGeom prst="line">
              <a:avLst/>
            </a:prstGeom>
            <a:ln w="222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4697138" y="3635947"/>
              <a:ext cx="182880" cy="0"/>
            </a:xfrm>
            <a:prstGeom prst="line">
              <a:avLst/>
            </a:prstGeom>
            <a:ln w="222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869888" y="3356682"/>
              <a:ext cx="0" cy="274320"/>
            </a:xfrm>
            <a:prstGeom prst="line">
              <a:avLst/>
            </a:prstGeom>
            <a:ln w="222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1948328" y="3810822"/>
            <a:ext cx="5242651" cy="345775"/>
            <a:chOff x="1948328" y="3810822"/>
            <a:chExt cx="5242651" cy="345775"/>
          </a:xfrm>
        </p:grpSpPr>
        <p:cxnSp>
          <p:nvCxnSpPr>
            <p:cNvPr id="5" name="Straight Connector 4"/>
            <p:cNvCxnSpPr>
              <a:endCxn id="13" idx="0"/>
            </p:cNvCxnSpPr>
            <p:nvPr/>
          </p:nvCxnSpPr>
          <p:spPr>
            <a:xfrm flipV="1">
              <a:off x="1948328" y="4118710"/>
              <a:ext cx="1821049" cy="3788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3" idx="4"/>
            </p:cNvCxnSpPr>
            <p:nvPr/>
          </p:nvCxnSpPr>
          <p:spPr>
            <a:xfrm flipV="1">
              <a:off x="4869888" y="3810822"/>
              <a:ext cx="2321091" cy="5685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>
            <a:xfrm rot="21368918">
              <a:off x="3762459" y="3904910"/>
              <a:ext cx="1114887" cy="184594"/>
            </a:xfrm>
            <a:custGeom>
              <a:avLst/>
              <a:gdLst>
                <a:gd name="connsiteX0" fmla="*/ 0 w 987136"/>
                <a:gd name="connsiteY0" fmla="*/ 197427 h 206425"/>
                <a:gd name="connsiteX1" fmla="*/ 363681 w 987136"/>
                <a:gd name="connsiteY1" fmla="*/ 197427 h 206425"/>
                <a:gd name="connsiteX2" fmla="*/ 592281 w 987136"/>
                <a:gd name="connsiteY2" fmla="*/ 103909 h 206425"/>
                <a:gd name="connsiteX3" fmla="*/ 748145 w 987136"/>
                <a:gd name="connsiteY3" fmla="*/ 31173 h 206425"/>
                <a:gd name="connsiteX4" fmla="*/ 987136 w 987136"/>
                <a:gd name="connsiteY4" fmla="*/ 0 h 20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7136" h="206425">
                  <a:moveTo>
                    <a:pt x="0" y="197427"/>
                  </a:moveTo>
                  <a:cubicBezTo>
                    <a:pt x="132484" y="205220"/>
                    <a:pt x="264968" y="213013"/>
                    <a:pt x="363681" y="197427"/>
                  </a:cubicBezTo>
                  <a:cubicBezTo>
                    <a:pt x="462394" y="181841"/>
                    <a:pt x="528204" y="131618"/>
                    <a:pt x="592281" y="103909"/>
                  </a:cubicBezTo>
                  <a:cubicBezTo>
                    <a:pt x="656358" y="76200"/>
                    <a:pt x="682336" y="48491"/>
                    <a:pt x="748145" y="31173"/>
                  </a:cubicBezTo>
                  <a:cubicBezTo>
                    <a:pt x="813954" y="13855"/>
                    <a:pt x="950768" y="3464"/>
                    <a:pt x="987136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4339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A6345B-9A7D-4F4E-B951-C36AB320D76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Apparent Liquid Sloshing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lvl="2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10" y="1084119"/>
            <a:ext cx="7142019" cy="571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56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A6345B-9A7D-4F4E-B951-C36AB320D76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Improvements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err="1"/>
              <a:t>pCM</a:t>
            </a:r>
            <a:r>
              <a:rPr lang="en-US" dirty="0"/>
              <a:t> Testing Review Workshop, January 11 2017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4"/>
          </p:nvPr>
        </p:nvSpPr>
        <p:spPr>
          <a:xfrm>
            <a:off x="446088" y="1441448"/>
            <a:ext cx="8108950" cy="4873624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 smtClean="0"/>
              <a:t>Apparent </a:t>
            </a:r>
            <a:r>
              <a:rPr lang="en-US" dirty="0" err="1" smtClean="0"/>
              <a:t>thermoacoustic</a:t>
            </a:r>
            <a:r>
              <a:rPr lang="en-US" dirty="0" smtClean="0"/>
              <a:t> oscillation (TAO) in CM JT valve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Added thermal intercept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(didn’t help)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I</a:t>
            </a:r>
            <a:r>
              <a:rPr lang="en-US" dirty="0" smtClean="0">
                <a:solidFill>
                  <a:srgbClr val="C00000"/>
                </a:solidFill>
              </a:rPr>
              <a:t>nvestigating valve stem wiper with valve </a:t>
            </a:r>
            <a:r>
              <a:rPr lang="en-US" dirty="0" smtClean="0">
                <a:solidFill>
                  <a:srgbClr val="C00000"/>
                </a:solidFill>
              </a:rPr>
              <a:t>vendor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Turn valve around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en-US" dirty="0" smtClean="0"/>
              <a:t>Liquid level stability in cryomodule</a:t>
            </a:r>
            <a:endParaRPr lang="en-US" dirty="0"/>
          </a:p>
          <a:p>
            <a:pPr lvl="2"/>
            <a:r>
              <a:rPr lang="en-US" dirty="0" smtClean="0"/>
              <a:t>JT flow injection into two-phase pipe impeding liquid surface</a:t>
            </a:r>
          </a:p>
          <a:p>
            <a:pPr lvl="4"/>
            <a:r>
              <a:rPr lang="en-US" dirty="0" smtClean="0">
                <a:solidFill>
                  <a:srgbClr val="A4001D"/>
                </a:solidFill>
              </a:rPr>
              <a:t>Adding baffle</a:t>
            </a:r>
          </a:p>
          <a:p>
            <a:pPr marL="1600200" lvl="5"/>
            <a:r>
              <a:rPr lang="en-US" sz="1800" dirty="0" smtClean="0">
                <a:solidFill>
                  <a:srgbClr val="A4001D"/>
                </a:solidFill>
              </a:rPr>
              <a:t>Prevents injection flow from impinging the liquid surface</a:t>
            </a:r>
          </a:p>
          <a:p>
            <a:pPr marL="1600200" lvl="5"/>
            <a:r>
              <a:rPr lang="en-US" sz="1800" dirty="0" smtClean="0">
                <a:solidFill>
                  <a:srgbClr val="A4001D"/>
                </a:solidFill>
              </a:rPr>
              <a:t>CFD analysis has been performed</a:t>
            </a:r>
          </a:p>
          <a:p>
            <a:pPr lvl="4"/>
            <a:r>
              <a:rPr lang="en-US" dirty="0" smtClean="0">
                <a:solidFill>
                  <a:srgbClr val="A4001D"/>
                </a:solidFill>
              </a:rPr>
              <a:t>Increase JT line size</a:t>
            </a:r>
          </a:p>
          <a:p>
            <a:pPr marL="1600200" lvl="5"/>
            <a:r>
              <a:rPr lang="en-US" sz="1800" dirty="0" smtClean="0">
                <a:solidFill>
                  <a:srgbClr val="A4001D"/>
                </a:solidFill>
              </a:rPr>
              <a:t>Reduces velocity in tube and injection point</a:t>
            </a:r>
          </a:p>
          <a:p>
            <a:pPr marL="1600200" lvl="5"/>
            <a:r>
              <a:rPr lang="en-US" sz="1800" dirty="0" smtClean="0">
                <a:solidFill>
                  <a:srgbClr val="A4001D"/>
                </a:solidFill>
              </a:rPr>
              <a:t>Should reduce potential for vibration in JT line</a:t>
            </a:r>
          </a:p>
          <a:p>
            <a:pPr marL="1600200" lvl="5"/>
            <a:r>
              <a:rPr lang="en-US" sz="1800" dirty="0" smtClean="0">
                <a:solidFill>
                  <a:srgbClr val="A4001D"/>
                </a:solidFill>
              </a:rPr>
              <a:t>Space constraints make it difficult to increase line beyond 1”</a:t>
            </a:r>
          </a:p>
          <a:p>
            <a:pPr marL="2057400" lvl="6"/>
            <a:r>
              <a:rPr lang="en-US" sz="1800" dirty="0" smtClean="0">
                <a:solidFill>
                  <a:srgbClr val="A4001D"/>
                </a:solidFill>
              </a:rPr>
              <a:t>LCLS-II conditions – 4% of the speed of sound</a:t>
            </a:r>
          </a:p>
          <a:p>
            <a:pPr lvl="2"/>
            <a:r>
              <a:rPr lang="en-US" dirty="0" smtClean="0"/>
              <a:t>Need to further investigate flow regime throughout two-phase pipe</a:t>
            </a:r>
          </a:p>
          <a:p>
            <a:pPr lvl="4"/>
            <a:r>
              <a:rPr lang="en-US" dirty="0" smtClean="0">
                <a:solidFill>
                  <a:srgbClr val="A4001D"/>
                </a:solidFill>
              </a:rPr>
              <a:t>Revisit LHC research</a:t>
            </a:r>
            <a:endParaRPr lang="en-US" dirty="0">
              <a:solidFill>
                <a:srgbClr val="A4001D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75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A6345B-9A7D-4F4E-B951-C36AB320D76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Baffle at JT Injection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err="1"/>
              <a:t>pCM</a:t>
            </a:r>
            <a:r>
              <a:rPr lang="en-US" dirty="0"/>
              <a:t> Testing Review Workshop, January 11 2017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16" y="1278083"/>
            <a:ext cx="7287624" cy="5154468"/>
          </a:xfrm>
        </p:spPr>
      </p:pic>
    </p:spTree>
    <p:extLst>
      <p:ext uri="{BB962C8B-B14F-4D97-AF65-F5344CB8AC3E}">
        <p14:creationId xmlns:p14="http://schemas.microsoft.com/office/powerpoint/2010/main" val="390850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A6345B-9A7D-4F4E-B951-C36AB320D76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for Increased JT Line Size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err="1"/>
              <a:t>pCM</a:t>
            </a:r>
            <a:r>
              <a:rPr lang="en-US" dirty="0"/>
              <a:t> Testing Review Workshop, January 11 2017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79417"/>
            <a:ext cx="9139097" cy="4520624"/>
          </a:xfrm>
        </p:spPr>
      </p:pic>
    </p:spTree>
    <p:extLst>
      <p:ext uri="{BB962C8B-B14F-4D97-AF65-F5344CB8AC3E}">
        <p14:creationId xmlns:p14="http://schemas.microsoft.com/office/powerpoint/2010/main" val="318973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A6345B-9A7D-4F4E-B951-C36AB320D76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Problems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err="1"/>
              <a:t>pCM</a:t>
            </a:r>
            <a:r>
              <a:rPr lang="en-US" dirty="0"/>
              <a:t> Testing Review Workshop, January 11 2017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4"/>
          </p:nvPr>
        </p:nvSpPr>
        <p:spPr>
          <a:xfrm>
            <a:off x="446088" y="1670050"/>
            <a:ext cx="8108950" cy="4873624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Increasing JT line size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Will lower velocities result in liquid/vapor separation in the tube?</a:t>
            </a:r>
          </a:p>
          <a:p>
            <a:pPr lvl="3"/>
            <a:r>
              <a:rPr lang="en-US" dirty="0" smtClean="0">
                <a:solidFill>
                  <a:srgbClr val="C00000"/>
                </a:solidFill>
              </a:rPr>
              <a:t>Separation in the tube could be a problem since the tube is going uphill</a:t>
            </a:r>
          </a:p>
          <a:p>
            <a:pPr lvl="1"/>
            <a:r>
              <a:rPr lang="en-US" dirty="0" smtClean="0"/>
              <a:t>Duplicating LCLS-II vapor velocity in two-phase pipe</a:t>
            </a:r>
            <a:endParaRPr lang="en-US" dirty="0"/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Verify that “lifting” liquid surface does not occur at LCLS-II conditions</a:t>
            </a:r>
          </a:p>
          <a:p>
            <a:pPr lvl="3"/>
            <a:r>
              <a:rPr lang="en-US" dirty="0" smtClean="0">
                <a:solidFill>
                  <a:srgbClr val="C00000"/>
                </a:solidFill>
              </a:rPr>
              <a:t>Need data from </a:t>
            </a:r>
            <a:r>
              <a:rPr lang="en-US" dirty="0" err="1" smtClean="0">
                <a:solidFill>
                  <a:srgbClr val="C00000"/>
                </a:solidFill>
              </a:rPr>
              <a:t>Jlab</a:t>
            </a:r>
            <a:r>
              <a:rPr lang="en-US" dirty="0" smtClean="0">
                <a:solidFill>
                  <a:srgbClr val="C00000"/>
                </a:solidFill>
              </a:rPr>
              <a:t> with JT heat exchanger</a:t>
            </a:r>
          </a:p>
          <a:p>
            <a:pPr lvl="3"/>
            <a:r>
              <a:rPr lang="en-US" dirty="0" smtClean="0">
                <a:solidFill>
                  <a:srgbClr val="C00000"/>
                </a:solidFill>
              </a:rPr>
              <a:t>Consider adding JT HX to CMTS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28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sure Safety Theilacker">
  <a:themeElements>
    <a:clrScheme name="Custom 4">
      <a:dk1>
        <a:srgbClr val="A4001D"/>
      </a:dk1>
      <a:lt1>
        <a:sysClr val="window" lastClr="FFFFFF"/>
      </a:lt1>
      <a:dk2>
        <a:srgbClr val="E17000"/>
      </a:dk2>
      <a:lt2>
        <a:srgbClr val="000000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9B58DA2248E644A682083ACDD5076C" ma:contentTypeVersion="13" ma:contentTypeDescription="Create a new document." ma:contentTypeScope="" ma:versionID="5348cecdf9db6ff183423eae6084d49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9ddf9cb212464e7a042968925c50376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D23188-C883-4658-85DD-E851B6F7DC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C1B16AA-9221-46AE-B700-523442ABDABD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DE3F1C6-E643-4597-BD68-C599B5629A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Pressure Safety Theilacker</Template>
  <TotalTime>2008</TotalTime>
  <Words>511</Words>
  <Application>Microsoft Office PowerPoint</Application>
  <PresentationFormat>On-screen Show (4:3)</PresentationFormat>
  <Paragraphs>88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ＭＳ Ｐゴシック</vt:lpstr>
      <vt:lpstr>Arial</vt:lpstr>
      <vt:lpstr>Pressure Safety Theilacker</vt:lpstr>
      <vt:lpstr>JT Valve Outlet Line </vt:lpstr>
      <vt:lpstr>JT Valve Addition to Cryomodule</vt:lpstr>
      <vt:lpstr>JT Valve Line and Two-Phase Line Observations</vt:lpstr>
      <vt:lpstr>Line A, B and G Configuration</vt:lpstr>
      <vt:lpstr>Apparent Liquid Sloshing</vt:lpstr>
      <vt:lpstr>Possible Improvements</vt:lpstr>
      <vt:lpstr>Baffle at JT Injection</vt:lpstr>
      <vt:lpstr>Design for Increased JT Line Size</vt:lpstr>
      <vt:lpstr>Possible Problems</vt:lpstr>
      <vt:lpstr>Backup</vt:lpstr>
      <vt:lpstr>Operational Experiences</vt:lpstr>
      <vt:lpstr>Liquid Level Instability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LCLS-II Pressure Safety Incorporated into Design</dc:title>
  <dc:creator>Jay C. Theilacker</dc:creator>
  <cp:lastModifiedBy>Jay C Theilacker</cp:lastModifiedBy>
  <cp:revision>166</cp:revision>
  <cp:lastPrinted>2009-07-27T17:31:51Z</cp:lastPrinted>
  <dcterms:created xsi:type="dcterms:W3CDTF">2014-07-24T13:11:35Z</dcterms:created>
  <dcterms:modified xsi:type="dcterms:W3CDTF">2017-01-11T17:42:14Z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0x010100D49B58DA2248E644A682083ACDD5076C</vt:lpwstr>
  </property>
  <property fmtid="{D5CDD505-2E9C-101B-9397-08002B2CF9AE}" pid="3" name="DocType">
    <vt:lpwstr>Presentation</vt:lpwstr>
  </property>
  <property fmtid="{D5CDD505-2E9C-101B-9397-08002B2CF9AE}" pid="4" name="Plenary Agenda Item">
    <vt:lpwstr>7</vt:lpwstr>
  </property>
  <property fmtid="{D5CDD505-2E9C-101B-9397-08002B2CF9AE}" pid="5" name="Formatting Updated">
    <vt:lpwstr>true</vt:lpwstr>
  </property>
  <property fmtid="{D5CDD505-2E9C-101B-9397-08002B2CF9AE}" pid="6" name="Plenary Agenda">
    <vt:lpwstr>8</vt:lpwstr>
  </property>
  <property fmtid="{D5CDD505-2E9C-101B-9397-08002B2CF9AE}" pid="7" name="_dlc_DocIdItemGuid">
    <vt:lpwstr>6e379948-533e-4a57-9f1d-714c2880c4c7</vt:lpwstr>
  </property>
  <property fmtid="{D5CDD505-2E9C-101B-9397-08002B2CF9AE}" pid="8" name="Organization Unit">
    <vt:lpwstr>238;#LCLS-2|5fa05ef5-bcb1-47c1-a006-b66d0ac2220e</vt:lpwstr>
  </property>
  <property fmtid="{D5CDD505-2E9C-101B-9397-08002B2CF9AE}" pid="9" name="Document Type">
    <vt:lpwstr>218;#Templates|09abdf3f-5dae-474d-8c44-157bf154b270</vt:lpwstr>
  </property>
  <property fmtid="{D5CDD505-2E9C-101B-9397-08002B2CF9AE}" pid="10" name="Document Sub Type">
    <vt:lpwstr>229;#Design Review and Milestone|f2abbf55-fe33-4dd6-8f31-45fee31d757a</vt:lpwstr>
  </property>
  <property fmtid="{D5CDD505-2E9C-101B-9397-08002B2CF9AE}" pid="11" name="Order">
    <vt:r8>8300</vt:r8>
  </property>
  <property fmtid="{D5CDD505-2E9C-101B-9397-08002B2CF9AE}" pid="12" name="System">
    <vt:lpwstr>Cryogenic System</vt:lpwstr>
  </property>
</Properties>
</file>