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85" r:id="rId3"/>
    <p:sldId id="275" r:id="rId4"/>
    <p:sldId id="260" r:id="rId5"/>
    <p:sldId id="268" r:id="rId6"/>
    <p:sldId id="269" r:id="rId7"/>
    <p:sldId id="262" r:id="rId8"/>
    <p:sldId id="281" r:id="rId9"/>
    <p:sldId id="284" r:id="rId10"/>
    <p:sldId id="280" r:id="rId11"/>
    <p:sldId id="270" r:id="rId12"/>
    <p:sldId id="292" r:id="rId13"/>
    <p:sldId id="265" r:id="rId14"/>
    <p:sldId id="293" r:id="rId15"/>
    <p:sldId id="263" r:id="rId16"/>
    <p:sldId id="261" r:id="rId17"/>
    <p:sldId id="28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3" d="100"/>
          <a:sy n="113" d="100"/>
        </p:scale>
        <p:origin x="77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1/11/2017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1/11/2017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1/11/2017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1/11/2017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09F8C-9F4D-5945-807D-33CC9F4EE4DF}" type="datetimeFigureOut">
              <a:rPr lang="en-US" smtClean="0"/>
              <a:pPr/>
              <a:t>1/11/2017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109F8C-9F4D-5945-807D-33CC9F4EE4DF}" type="datetimeFigureOut">
              <a:rPr lang="en-US" smtClean="0"/>
              <a:pPr/>
              <a:t>1/11/2017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109F8C-9F4D-5945-807D-33CC9F4EE4DF}" type="datetimeFigureOut">
              <a:rPr lang="en-US" smtClean="0"/>
              <a:pPr/>
              <a:t>1/11/2017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109F8C-9F4D-5945-807D-33CC9F4EE4DF}" type="datetimeFigureOut">
              <a:rPr lang="en-US" smtClean="0"/>
              <a:pPr/>
              <a:t>1/11/2017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09F8C-9F4D-5945-807D-33CC9F4EE4DF}" type="datetimeFigureOut">
              <a:rPr lang="en-US" smtClean="0"/>
              <a:pPr/>
              <a:t>1/11/2017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09F8C-9F4D-5945-807D-33CC9F4EE4DF}" type="datetimeFigureOut">
              <a:rPr lang="en-US" smtClean="0"/>
              <a:pPr/>
              <a:t>1/11/2017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09F8C-9F4D-5945-807D-33CC9F4EE4DF}" type="datetimeFigureOut">
              <a:rPr lang="en-US" smtClean="0"/>
              <a:pPr/>
              <a:t>1/11/2017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pPr/>
              <a:t>1/11/2017</a:t>
            </a:fld>
            <a:endParaRPr lang="en-US" dirty="0"/>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C100 Operational Performance</a:t>
            </a: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From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LLRF Perspective</a:t>
            </a:r>
            <a:endParaRPr lang="en-US" sz="3600" b="1" dirty="0"/>
          </a:p>
        </p:txBody>
      </p:sp>
      <p:sp>
        <p:nvSpPr>
          <p:cNvPr id="3" name="Subtitle 2"/>
          <p:cNvSpPr>
            <a:spLocks noGrp="1"/>
          </p:cNvSpPr>
          <p:nvPr>
            <p:ph type="subTitle" idx="1"/>
          </p:nvPr>
        </p:nvSpPr>
        <p:spPr/>
        <p:txBody>
          <a:bodyPr>
            <a:normAutofit fontScale="62500" lnSpcReduction="20000"/>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nion Pro"/>
              </a:rPr>
              <a:t>Curt Hovater </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Discussing</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nion Pro"/>
              </a:rPr>
              <a:t> input from </a:t>
            </a:r>
          </a:p>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Trent Allison, Rama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Bachimanchi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Ed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Daly, </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Davis,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 Drury, George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Lahti, Bob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Legg</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Clyde Mounts, Rick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Nelson,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Tomasz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Plawski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 Tom Powers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nion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57200" y="2337906"/>
            <a:ext cx="8052847" cy="40102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r>
              <a:rPr lang="en-US" dirty="0" smtClean="0">
                <a:solidFill>
                  <a:schemeClr val="accent1">
                    <a:lumMod val="25000"/>
                  </a:schemeClr>
                </a:solidFill>
                <a:latin typeface="Arial" pitchFamily="34" charset="0"/>
                <a:cs typeface="Arial" pitchFamily="34" charset="0"/>
              </a:rPr>
              <a:t>Faults/Detuning</a:t>
            </a:r>
          </a:p>
          <a:p>
            <a:pPr marL="742950" lvl="2" indent="-342900"/>
            <a:r>
              <a:rPr lang="en-US" dirty="0" smtClean="0">
                <a:solidFill>
                  <a:schemeClr val="accent1">
                    <a:lumMod val="25000"/>
                  </a:schemeClr>
                </a:solidFill>
                <a:latin typeface="Arial" pitchFamily="34" charset="0"/>
                <a:cs typeface="Arial" pitchFamily="34" charset="0"/>
              </a:rPr>
              <a:t>Identifying troubled cavities quickly and softening the blow to the rest of the cryomodule</a:t>
            </a:r>
          </a:p>
          <a:p>
            <a:pPr marL="742950" lvl="2" indent="-342900"/>
            <a:r>
              <a:rPr lang="en-US" dirty="0" smtClean="0">
                <a:solidFill>
                  <a:schemeClr val="accent1">
                    <a:lumMod val="25000"/>
                  </a:schemeClr>
                </a:solidFill>
                <a:latin typeface="Arial" pitchFamily="34" charset="0"/>
                <a:cs typeface="Arial" pitchFamily="34" charset="0"/>
              </a:rPr>
              <a:t>Microphonic </a:t>
            </a:r>
            <a:r>
              <a:rPr lang="en-US" dirty="0">
                <a:solidFill>
                  <a:schemeClr val="accent1">
                    <a:lumMod val="25000"/>
                  </a:schemeClr>
                </a:solidFill>
                <a:latin typeface="Arial" pitchFamily="34" charset="0"/>
                <a:cs typeface="Arial" pitchFamily="34" charset="0"/>
              </a:rPr>
              <a:t>Detuning</a:t>
            </a:r>
          </a:p>
          <a:p>
            <a:pPr marL="1200150" lvl="3" indent="-342900"/>
            <a:r>
              <a:rPr lang="en-US" dirty="0">
                <a:solidFill>
                  <a:schemeClr val="accent1">
                    <a:lumMod val="25000"/>
                  </a:schemeClr>
                </a:solidFill>
                <a:latin typeface="Arial" pitchFamily="34" charset="0"/>
                <a:cs typeface="Arial" pitchFamily="34" charset="0"/>
              </a:rPr>
              <a:t>Improved algorithm for absorbing periodic microphonic </a:t>
            </a:r>
            <a:r>
              <a:rPr lang="en-US" dirty="0" smtClean="0">
                <a:solidFill>
                  <a:schemeClr val="accent1">
                    <a:lumMod val="25000"/>
                  </a:schemeClr>
                </a:solidFill>
                <a:latin typeface="Arial" pitchFamily="34" charset="0"/>
                <a:cs typeface="Arial" pitchFamily="34" charset="0"/>
              </a:rPr>
              <a:t>excursions</a:t>
            </a:r>
          </a:p>
          <a:p>
            <a:pPr marL="1200150" lvl="3" indent="-342900"/>
            <a:r>
              <a:rPr lang="en-US" dirty="0" smtClean="0">
                <a:solidFill>
                  <a:schemeClr val="accent1">
                    <a:lumMod val="25000"/>
                  </a:schemeClr>
                </a:solidFill>
                <a:latin typeface="Arial" pitchFamily="34" charset="0"/>
                <a:cs typeface="Arial" pitchFamily="34" charset="0"/>
              </a:rPr>
              <a:t>Cavities switch to SEL when detuning angle is &gt; 60</a:t>
            </a:r>
            <a:r>
              <a:rPr lang="en-US" baseline="30000" dirty="0" smtClean="0">
                <a:solidFill>
                  <a:schemeClr val="accent1">
                    <a:lumMod val="25000"/>
                  </a:schemeClr>
                </a:solidFill>
                <a:latin typeface="Arial" pitchFamily="34" charset="0"/>
                <a:cs typeface="Arial" pitchFamily="34" charset="0"/>
              </a:rPr>
              <a:t>o</a:t>
            </a:r>
            <a:endParaRPr lang="en-US" baseline="30000" dirty="0">
              <a:solidFill>
                <a:schemeClr val="accent1">
                  <a:lumMod val="25000"/>
                </a:schemeClr>
              </a:solidFill>
              <a:latin typeface="Arial" pitchFamily="34" charset="0"/>
              <a:cs typeface="Arial" pitchFamily="34" charset="0"/>
            </a:endParaRPr>
          </a:p>
          <a:p>
            <a:pPr marL="342900" lvl="1" indent="-342900"/>
            <a:r>
              <a:rPr lang="en-US" dirty="0" smtClean="0">
                <a:solidFill>
                  <a:schemeClr val="accent1">
                    <a:lumMod val="25000"/>
                  </a:schemeClr>
                </a:solidFill>
                <a:latin typeface="Arial" pitchFamily="34" charset="0"/>
                <a:cs typeface="Arial" pitchFamily="34" charset="0"/>
              </a:rPr>
              <a:t>Recovery</a:t>
            </a:r>
          </a:p>
          <a:p>
            <a:pPr marL="742950" lvl="2" indent="-342900"/>
            <a:r>
              <a:rPr lang="en-US" dirty="0" smtClean="0">
                <a:solidFill>
                  <a:schemeClr val="accent1">
                    <a:lumMod val="25000"/>
                  </a:schemeClr>
                </a:solidFill>
                <a:latin typeface="Arial" pitchFamily="34" charset="0"/>
                <a:cs typeface="Arial" pitchFamily="34" charset="0"/>
              </a:rPr>
              <a:t>Single Cavity</a:t>
            </a:r>
          </a:p>
          <a:p>
            <a:pPr marL="742950" lvl="2" indent="-342900"/>
            <a:r>
              <a:rPr lang="en-US" dirty="0" smtClean="0">
                <a:solidFill>
                  <a:schemeClr val="accent1">
                    <a:lumMod val="25000"/>
                  </a:schemeClr>
                </a:solidFill>
                <a:latin typeface="Arial" pitchFamily="34" charset="0"/>
                <a:cs typeface="Arial" pitchFamily="34" charset="0"/>
              </a:rPr>
              <a:t>Whole Cryomodule</a:t>
            </a:r>
          </a:p>
          <a:p>
            <a:pPr marL="742950" lvl="2" indent="-342900"/>
            <a:endParaRPr lang="en-US" b="1" dirty="0" smtClean="0">
              <a:solidFill>
                <a:schemeClr val="accent1">
                  <a:lumMod val="25000"/>
                </a:schemeClr>
              </a:solidFill>
              <a:latin typeface="Arial" pitchFamily="34" charset="0"/>
              <a:cs typeface="Arial" pitchFamily="34" charset="0"/>
            </a:endParaRPr>
          </a:p>
          <a:p>
            <a:endParaRPr lang="en-US" dirty="0"/>
          </a:p>
        </p:txBody>
      </p:sp>
      <p:sp>
        <p:nvSpPr>
          <p:cNvPr id="4" name="Title 1"/>
          <p:cNvSpPr txBox="1">
            <a:spLocks/>
          </p:cNvSpPr>
          <p:nvPr/>
        </p:nvSpPr>
        <p:spPr>
          <a:xfrm>
            <a:off x="457200" y="109665"/>
            <a:ext cx="8229600" cy="602716"/>
          </a:xfrm>
          <a:prstGeom prst="rect">
            <a:avLst/>
          </a:prstGeom>
        </p:spPr>
        <p:txBody>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RF Firmware/Software Focus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566905" y="914399"/>
            <a:ext cx="8247485" cy="1384995"/>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Firmware focus has been, since the first commissioned C100s, on mitigating C100 performance issues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15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
            <a:ext cx="7772400" cy="762000"/>
          </a:xfrm>
          <a:prstGeom prst="rect">
            <a:avLst/>
          </a:prstGeom>
        </p:spPr>
        <p:txBody>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C100 Cavity Fault &amp; Recovery Solution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p:txBody>
      </p:sp>
      <p:sp>
        <p:nvSpPr>
          <p:cNvPr id="3" name="Content Placeholder 2"/>
          <p:cNvSpPr txBox="1">
            <a:spLocks/>
          </p:cNvSpPr>
          <p:nvPr/>
        </p:nvSpPr>
        <p:spPr>
          <a:xfrm>
            <a:off x="685800" y="838200"/>
            <a:ext cx="8033940" cy="54082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latin typeface="Arial" pitchFamily="34" charset="0"/>
                <a:cs typeface="Arial" pitchFamily="34" charset="0"/>
              </a:rPr>
              <a:t>C100s will never be fully immune from microphonic </a:t>
            </a:r>
            <a:r>
              <a:rPr lang="en-US" sz="2400" b="1" dirty="0" err="1" smtClean="0">
                <a:latin typeface="Arial" pitchFamily="34" charset="0"/>
                <a:cs typeface="Arial" pitchFamily="34" charset="0"/>
              </a:rPr>
              <a:t>detunings</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Algorithm</a:t>
            </a:r>
          </a:p>
          <a:p>
            <a:pPr lvl="1"/>
            <a:r>
              <a:rPr lang="en-US" sz="2000" b="1" dirty="0" smtClean="0">
                <a:latin typeface="Arial" pitchFamily="34" charset="0"/>
                <a:cs typeface="Arial" pitchFamily="34" charset="0"/>
              </a:rPr>
              <a:t>Identify cavity and switch to Self Excited Loop (SEL) at gradient</a:t>
            </a:r>
          </a:p>
          <a:p>
            <a:pPr lvl="1"/>
            <a:r>
              <a:rPr lang="en-US" sz="2000" b="1" dirty="0" smtClean="0">
                <a:latin typeface="Arial" pitchFamily="34" charset="0"/>
                <a:cs typeface="Arial" pitchFamily="34" charset="0"/>
              </a:rPr>
              <a:t>Pull FSD</a:t>
            </a:r>
          </a:p>
          <a:p>
            <a:pPr lvl="1"/>
            <a:r>
              <a:rPr lang="en-US" sz="2000" b="1" dirty="0" smtClean="0">
                <a:latin typeface="Arial" pitchFamily="34" charset="0"/>
                <a:cs typeface="Arial" pitchFamily="34" charset="0"/>
              </a:rPr>
              <a:t>Once microphonic has passed (driven by, stopped digging what ever…), automatically switch back to locked condition</a:t>
            </a:r>
          </a:p>
          <a:p>
            <a:pPr lvl="1"/>
            <a:r>
              <a:rPr lang="en-US" sz="2000" b="1" dirty="0" smtClean="0">
                <a:latin typeface="Arial" pitchFamily="34" charset="0"/>
                <a:cs typeface="Arial" pitchFamily="34" charset="0"/>
              </a:rPr>
              <a:t>Alert operator and resume beam operations. </a:t>
            </a:r>
          </a:p>
          <a:p>
            <a:pPr marL="0" indent="0">
              <a:buNone/>
            </a:pPr>
            <a:r>
              <a:rPr lang="en-US" sz="2400" b="1" dirty="0" smtClean="0">
                <a:latin typeface="Arial" pitchFamily="34" charset="0"/>
                <a:cs typeface="Arial" pitchFamily="34" charset="0"/>
              </a:rPr>
              <a:t>Benefits</a:t>
            </a:r>
          </a:p>
          <a:p>
            <a:r>
              <a:rPr lang="en-US" sz="2400" b="1" dirty="0" smtClean="0">
                <a:latin typeface="Arial" pitchFamily="34" charset="0"/>
                <a:cs typeface="Arial" pitchFamily="34" charset="0"/>
              </a:rPr>
              <a:t>C100s automatically recover, operations does not have to assist the C100 RF system.</a:t>
            </a:r>
          </a:p>
          <a:p>
            <a:r>
              <a:rPr lang="en-US" sz="2400" b="1" dirty="0" smtClean="0">
                <a:latin typeface="Arial" pitchFamily="34" charset="0"/>
                <a:cs typeface="Arial" pitchFamily="34" charset="0"/>
              </a:rPr>
              <a:t>Potential for automated beam recovery too….</a:t>
            </a:r>
          </a:p>
          <a:p>
            <a:endParaRPr lang="en-US" sz="2400" b="1" dirty="0">
              <a:latin typeface="Arial" pitchFamily="34" charset="0"/>
              <a:cs typeface="Arial" pitchFamily="34" charset="0"/>
            </a:endParaRPr>
          </a:p>
          <a:p>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69458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95" y="914400"/>
            <a:ext cx="866345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le 1"/>
          <p:cNvSpPr>
            <a:spLocks noGrp="1"/>
          </p:cNvSpPr>
          <p:nvPr>
            <p:ph type="title"/>
          </p:nvPr>
        </p:nvSpPr>
        <p:spPr>
          <a:xfrm>
            <a:off x="457200" y="194726"/>
            <a:ext cx="8229600" cy="397933"/>
          </a:xfrm>
        </p:spPr>
        <p:txBody>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C100 Recovery Time vs Time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TextBox 19"/>
          <p:cNvSpPr txBox="1"/>
          <p:nvPr/>
        </p:nvSpPr>
        <p:spPr>
          <a:xfrm>
            <a:off x="6400799" y="1120259"/>
            <a:ext cx="215956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Courtesy Bob Legg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05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Summary</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4"/>
          <p:cNvSpPr>
            <a:spLocks noGrp="1"/>
          </p:cNvSpPr>
          <p:nvPr>
            <p:ph idx="1"/>
          </p:nvPr>
        </p:nvSpPr>
        <p:spPr>
          <a:xfrm>
            <a:off x="112295" y="870550"/>
            <a:ext cx="9031705" cy="5470359"/>
          </a:xfrm>
        </p:spPr>
        <p:txBody>
          <a:bodyPr>
            <a:normAutofit/>
          </a:bodyPr>
          <a:lstStyle/>
          <a:p>
            <a:pPr lvl="1"/>
            <a:endParaRPr lang="en-US" sz="2000" dirty="0" smtClean="0"/>
          </a:p>
          <a:p>
            <a:pPr marL="0" indent="0">
              <a:buNone/>
            </a:pPr>
            <a:r>
              <a:rPr lang="en-US" sz="2400" b="1" dirty="0" smtClean="0"/>
              <a:t>2016</a:t>
            </a:r>
          </a:p>
          <a:p>
            <a:r>
              <a:rPr lang="en-US" sz="2400" b="1" dirty="0" smtClean="0"/>
              <a:t>LLRF group and a focused “Gradient Team” have been investigating many C100 Issues. </a:t>
            </a:r>
          </a:p>
          <a:p>
            <a:pPr lvl="1"/>
            <a:r>
              <a:rPr lang="en-US" sz="2000" dirty="0" smtClean="0"/>
              <a:t>Recovery times have steadily improved from 2012 to now</a:t>
            </a:r>
          </a:p>
          <a:p>
            <a:pPr lvl="1"/>
            <a:r>
              <a:rPr lang="en-US" sz="2000" dirty="0" smtClean="0"/>
              <a:t>RF Issues (HPA, Algorithmic etc.) have been fixed and are improving</a:t>
            </a:r>
          </a:p>
          <a:p>
            <a:pPr lvl="1"/>
            <a:r>
              <a:rPr lang="en-US" sz="2000" dirty="0" smtClean="0"/>
              <a:t>SRF Department (Tom et al) are taking a closer look at C100 microphonic and cryogenic heating issues</a:t>
            </a:r>
          </a:p>
          <a:p>
            <a:pPr lvl="1"/>
            <a:r>
              <a:rPr lang="en-US" sz="2000" dirty="0" smtClean="0"/>
              <a:t>New Heater implementation</a:t>
            </a:r>
          </a:p>
          <a:p>
            <a:pPr lvl="1"/>
            <a:endParaRPr lang="en-US" sz="2000" b="1" dirty="0" smtClean="0"/>
          </a:p>
          <a:p>
            <a:endParaRPr lang="en-US" sz="2400" b="1" dirty="0" smtClean="0"/>
          </a:p>
        </p:txBody>
      </p:sp>
    </p:spTree>
    <p:extLst>
      <p:ext uri="{BB962C8B-B14F-4D97-AF65-F5344CB8AC3E}">
        <p14:creationId xmlns:p14="http://schemas.microsoft.com/office/powerpoint/2010/main" val="1724040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 Up Slides</a:t>
            </a:r>
            <a:endParaRPr lang="en-US" dirty="0"/>
          </a:p>
        </p:txBody>
      </p:sp>
    </p:spTree>
    <p:extLst>
      <p:ext uri="{BB962C8B-B14F-4D97-AF65-F5344CB8AC3E}">
        <p14:creationId xmlns:p14="http://schemas.microsoft.com/office/powerpoint/2010/main" val="301486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hovater\AppData\Local\Temp\pzt.jpg"/>
          <p:cNvPicPr/>
          <p:nvPr/>
        </p:nvPicPr>
        <p:blipFill>
          <a:blip r:embed="rId2" cstate="print"/>
          <a:srcRect/>
          <a:stretch>
            <a:fillRect/>
          </a:stretch>
        </p:blipFill>
        <p:spPr bwMode="auto">
          <a:xfrm>
            <a:off x="4099589" y="1390498"/>
            <a:ext cx="4717432" cy="3870271"/>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Piezo Tuner</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5"/>
          <p:cNvSpPr>
            <a:spLocks noGrp="1"/>
          </p:cNvSpPr>
          <p:nvPr>
            <p:ph idx="4294967295"/>
          </p:nvPr>
        </p:nvSpPr>
        <p:spPr>
          <a:xfrm>
            <a:off x="341780" y="1221221"/>
            <a:ext cx="3757809" cy="4039548"/>
          </a:xfrm>
          <a:prstGeom prst="rect">
            <a:avLst/>
          </a:prstGeom>
        </p:spPr>
        <p:txBody>
          <a:bodyPr>
            <a:normAutofit fontScale="92500" lnSpcReduction="20000"/>
          </a:bodyPr>
          <a:lstStyle/>
          <a:p>
            <a:r>
              <a:rPr lang="en-US" sz="1900" dirty="0" smtClean="0"/>
              <a:t>JLAB cavity operating at ~ 15 MV/m with the PZT off and then on. </a:t>
            </a:r>
          </a:p>
          <a:p>
            <a:r>
              <a:rPr lang="en-US" sz="1900" kern="0" dirty="0" smtClean="0">
                <a:solidFill>
                  <a:schemeClr val="accent5">
                    <a:lumMod val="25000"/>
                  </a:schemeClr>
                </a:solidFill>
              </a:rPr>
              <a:t>Substantial </a:t>
            </a:r>
            <a:r>
              <a:rPr lang="en-US" sz="1900" kern="0" dirty="0">
                <a:solidFill>
                  <a:schemeClr val="accent5">
                    <a:lumMod val="25000"/>
                  </a:schemeClr>
                </a:solidFill>
              </a:rPr>
              <a:t>improvement for slow detuning ( helium pressure drift or slow </a:t>
            </a:r>
            <a:r>
              <a:rPr lang="en-US" sz="1900" kern="0" dirty="0" err="1">
                <a:solidFill>
                  <a:schemeClr val="accent5">
                    <a:lumMod val="25000"/>
                  </a:schemeClr>
                </a:solidFill>
              </a:rPr>
              <a:t>microphonics</a:t>
            </a:r>
            <a:r>
              <a:rPr lang="en-US" sz="1900" kern="0" dirty="0" smtClean="0">
                <a:solidFill>
                  <a:schemeClr val="accent5">
                    <a:lumMod val="25000"/>
                  </a:schemeClr>
                </a:solidFill>
              </a:rPr>
              <a:t>)</a:t>
            </a:r>
            <a:endParaRPr lang="en-US" sz="1900" dirty="0" smtClean="0"/>
          </a:p>
          <a:p>
            <a:r>
              <a:rPr lang="en-US" sz="1900" dirty="0" smtClean="0"/>
              <a:t>Control bandwidths above 2 Hz cause oscillations</a:t>
            </a:r>
            <a:endParaRPr lang="en-US" sz="1900" baseline="30000" dirty="0"/>
          </a:p>
          <a:p>
            <a:r>
              <a:rPr lang="en-US" sz="1900" dirty="0" smtClean="0"/>
              <a:t>Operated 2L25 for two months with </a:t>
            </a:r>
            <a:r>
              <a:rPr lang="en-US" sz="1900" dirty="0" err="1" smtClean="0"/>
              <a:t>Piezos</a:t>
            </a:r>
            <a:r>
              <a:rPr lang="en-US" sz="1900" dirty="0" smtClean="0"/>
              <a:t>.</a:t>
            </a:r>
          </a:p>
          <a:p>
            <a:r>
              <a:rPr lang="en-US" sz="1900" b="1" dirty="0">
                <a:latin typeface="Arial" panose="020B0604020202020204" pitchFamily="34" charset="0"/>
                <a:cs typeface="Arial" panose="020B0604020202020204" pitchFamily="34" charset="0"/>
              </a:rPr>
              <a:t>Piezo study has been a slow </a:t>
            </a:r>
            <a:r>
              <a:rPr lang="en-US" sz="1900" b="1" dirty="0" smtClean="0">
                <a:latin typeface="Arial" panose="020B0604020202020204" pitchFamily="34" charset="0"/>
                <a:cs typeface="Arial" panose="020B0604020202020204" pitchFamily="34" charset="0"/>
              </a:rPr>
              <a:t>process</a:t>
            </a:r>
          </a:p>
          <a:p>
            <a:pPr lvl="1"/>
            <a:r>
              <a:rPr lang="en-US" sz="1500" b="1" dirty="0" smtClean="0">
                <a:latin typeface="Arial" panose="020B0604020202020204" pitchFamily="34" charset="0"/>
                <a:cs typeface="Arial" panose="020B0604020202020204" pitchFamily="34" charset="0"/>
              </a:rPr>
              <a:t>Engineer </a:t>
            </a:r>
            <a:r>
              <a:rPr lang="en-US" sz="1500" b="1" dirty="0">
                <a:latin typeface="Arial" panose="020B0604020202020204" pitchFamily="34" charset="0"/>
                <a:cs typeface="Arial" panose="020B0604020202020204" pitchFamily="34" charset="0"/>
              </a:rPr>
              <a:t>left who was leading the </a:t>
            </a:r>
            <a:r>
              <a:rPr lang="en-US" sz="1500" b="1" dirty="0" smtClean="0">
                <a:latin typeface="Arial" panose="020B0604020202020204" pitchFamily="34" charset="0"/>
                <a:cs typeface="Arial" panose="020B0604020202020204" pitchFamily="34" charset="0"/>
              </a:rPr>
              <a:t>investigation</a:t>
            </a:r>
          </a:p>
          <a:p>
            <a:pPr lvl="1"/>
            <a:r>
              <a:rPr lang="en-US" sz="1500" b="1" dirty="0" smtClean="0">
                <a:latin typeface="Arial" panose="020B0604020202020204" pitchFamily="34" charset="0"/>
                <a:cs typeface="Arial" panose="020B0604020202020204" pitchFamily="34" charset="0"/>
              </a:rPr>
              <a:t>Competing </a:t>
            </a:r>
            <a:r>
              <a:rPr lang="en-US" sz="1500" b="1" dirty="0">
                <a:latin typeface="Arial" panose="020B0604020202020204" pitchFamily="34" charset="0"/>
                <a:cs typeface="Arial" panose="020B0604020202020204" pitchFamily="34" charset="0"/>
              </a:rPr>
              <a:t>projects have slowed this down</a:t>
            </a:r>
          </a:p>
          <a:p>
            <a:endParaRPr lang="en-US" sz="1800" dirty="0" smtClean="0"/>
          </a:p>
        </p:txBody>
      </p:sp>
      <p:sp>
        <p:nvSpPr>
          <p:cNvPr id="6" name="TextBox 5"/>
          <p:cNvSpPr txBox="1"/>
          <p:nvPr/>
        </p:nvSpPr>
        <p:spPr>
          <a:xfrm>
            <a:off x="6745184" y="1871313"/>
            <a:ext cx="1805302" cy="830997"/>
          </a:xfrm>
          <a:prstGeom prst="rect">
            <a:avLst/>
          </a:prstGeom>
          <a:noFill/>
        </p:spPr>
        <p:txBody>
          <a:bodyPr wrap="none" rtlCol="0">
            <a:spAutoFit/>
          </a:bodyPr>
          <a:lstStyle/>
          <a:p>
            <a:r>
              <a:rPr lang="en-US" sz="1600" b="1" dirty="0" smtClean="0"/>
              <a:t>Slow tuner turns</a:t>
            </a:r>
          </a:p>
          <a:p>
            <a:r>
              <a:rPr lang="en-US" sz="1600" b="1" dirty="0" smtClean="0"/>
              <a:t>On to re-center</a:t>
            </a:r>
          </a:p>
          <a:p>
            <a:r>
              <a:rPr lang="en-US" sz="1600" b="1" dirty="0" smtClean="0"/>
              <a:t>The cavity</a:t>
            </a:r>
            <a:endParaRPr lang="en-US" sz="1600" b="1" dirty="0"/>
          </a:p>
        </p:txBody>
      </p:sp>
      <p:cxnSp>
        <p:nvCxnSpPr>
          <p:cNvPr id="7" name="Straight Arrow Connector 6"/>
          <p:cNvCxnSpPr>
            <a:stCxn id="6" idx="1"/>
          </p:cNvCxnSpPr>
          <p:nvPr/>
        </p:nvCxnSpPr>
        <p:spPr bwMode="auto">
          <a:xfrm flipH="1" flipV="1">
            <a:off x="5225143" y="2286811"/>
            <a:ext cx="1520041" cy="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8" name="TextBox 7"/>
          <p:cNvSpPr txBox="1"/>
          <p:nvPr/>
        </p:nvSpPr>
        <p:spPr>
          <a:xfrm>
            <a:off x="6745184" y="3546600"/>
            <a:ext cx="2215423" cy="523220"/>
          </a:xfrm>
          <a:prstGeom prst="rect">
            <a:avLst/>
          </a:prstGeom>
          <a:noFill/>
        </p:spPr>
        <p:txBody>
          <a:bodyPr wrap="square" rtlCol="0">
            <a:spAutoFit/>
          </a:bodyPr>
          <a:lstStyle/>
          <a:p>
            <a:r>
              <a:rPr lang="en-US" sz="1400" b="1" dirty="0" smtClean="0"/>
              <a:t>PZT bandwidth was limited to 2 Hz</a:t>
            </a:r>
            <a:endParaRPr lang="en-US" sz="1400" b="1" dirty="0"/>
          </a:p>
        </p:txBody>
      </p:sp>
      <p:sp>
        <p:nvSpPr>
          <p:cNvPr id="9" name="TextBox 8"/>
          <p:cNvSpPr txBox="1"/>
          <p:nvPr/>
        </p:nvSpPr>
        <p:spPr>
          <a:xfrm>
            <a:off x="4999512" y="1221221"/>
            <a:ext cx="3182587" cy="338554"/>
          </a:xfrm>
          <a:prstGeom prst="rect">
            <a:avLst/>
          </a:prstGeom>
          <a:noFill/>
        </p:spPr>
        <p:txBody>
          <a:bodyPr wrap="square" rtlCol="0">
            <a:spAutoFit/>
          </a:bodyPr>
          <a:lstStyle/>
          <a:p>
            <a:r>
              <a:rPr lang="en-US" sz="1600" b="1" dirty="0" smtClean="0"/>
              <a:t>PZT Off                         PZT On</a:t>
            </a:r>
            <a:endParaRPr lang="en-US" sz="1600" b="1" dirty="0"/>
          </a:p>
        </p:txBody>
      </p:sp>
      <p:sp>
        <p:nvSpPr>
          <p:cNvPr id="4" name="TextBox 3"/>
          <p:cNvSpPr txBox="1"/>
          <p:nvPr/>
        </p:nvSpPr>
        <p:spPr>
          <a:xfrm>
            <a:off x="1612543" y="5341474"/>
            <a:ext cx="6240352" cy="1015663"/>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Suggest to implement piezo </a:t>
            </a:r>
            <a:r>
              <a:rPr lang="en-US" sz="2000" b="1" i="1" dirty="0" smtClean="0">
                <a:latin typeface="Arial" panose="020B0604020202020204" pitchFamily="34" charset="0"/>
                <a:cs typeface="Arial" panose="020B0604020202020204" pitchFamily="34" charset="0"/>
              </a:rPr>
              <a:t>tuners </a:t>
            </a:r>
            <a:r>
              <a:rPr lang="en-US" sz="2000" b="1" i="1" dirty="0">
                <a:latin typeface="Arial" panose="020B0604020202020204" pitchFamily="34" charset="0"/>
                <a:cs typeface="Arial" panose="020B0604020202020204" pitchFamily="34" charset="0"/>
              </a:rPr>
              <a:t>on “non </a:t>
            </a:r>
            <a:r>
              <a:rPr lang="en-US" sz="2000" b="1" i="1" dirty="0" smtClean="0">
                <a:latin typeface="Arial" panose="020B0604020202020204" pitchFamily="34" charset="0"/>
                <a:cs typeface="Arial" panose="020B0604020202020204" pitchFamily="34" charset="0"/>
              </a:rPr>
              <a:t>stiffened” </a:t>
            </a:r>
            <a:r>
              <a:rPr lang="en-US" sz="2000" b="1" i="1" dirty="0">
                <a:latin typeface="Arial" panose="020B0604020202020204" pitchFamily="34" charset="0"/>
                <a:cs typeface="Arial" panose="020B0604020202020204" pitchFamily="34" charset="0"/>
              </a:rPr>
              <a:t>tuner C100s ….with possibility of full </a:t>
            </a:r>
            <a:r>
              <a:rPr lang="en-US" sz="2000" b="1" i="1" dirty="0" smtClean="0">
                <a:latin typeface="Arial" panose="020B0604020202020204" pitchFamily="34" charset="0"/>
                <a:cs typeface="Arial" panose="020B0604020202020204" pitchFamily="34" charset="0"/>
              </a:rPr>
              <a:t>implementation</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61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Mechanical Tuner Modification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12" name="Group 83"/>
          <p:cNvGraphicFramePr>
            <a:graphicFrameLocks noGrp="1"/>
          </p:cNvGraphicFramePr>
          <p:nvPr>
            <p:extLst>
              <p:ext uri="{D42A27DB-BD31-4B8C-83A1-F6EECF244321}">
                <p14:modId xmlns:p14="http://schemas.microsoft.com/office/powerpoint/2010/main" val="3072799690"/>
              </p:ext>
            </p:extLst>
          </p:nvPr>
        </p:nvGraphicFramePr>
        <p:xfrm>
          <a:off x="4526978" y="884264"/>
          <a:ext cx="3892549" cy="1584270"/>
        </p:xfrm>
        <a:graphic>
          <a:graphicData uri="http://schemas.openxmlformats.org/drawingml/2006/table">
            <a:tbl>
              <a:tblPr/>
              <a:tblGrid>
                <a:gridCol w="1741763"/>
                <a:gridCol w="1075393"/>
                <a:gridCol w="1075393"/>
              </a:tblGrid>
              <a:tr h="68891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ea typeface="Calibri" pitchFamily="34" charset="0"/>
                          <a:cs typeface="Arial" charset="0"/>
                        </a:rPr>
                        <a:t>Microphonic</a:t>
                      </a:r>
                      <a:endParaRPr kumimoji="0" lang="en-US" sz="1600" b="1" i="0" u="none" strike="noStrike" cap="none" normalizeH="0" baseline="0" dirty="0" smtClean="0">
                        <a:ln>
                          <a:noFill/>
                        </a:ln>
                        <a:solidFill>
                          <a:schemeClr val="tx1"/>
                        </a:solidFill>
                        <a:effectLst/>
                        <a:latin typeface="Arial" charset="0"/>
                        <a:ea typeface="Calibri"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Calibri" pitchFamily="34" charset="0"/>
                          <a:cs typeface="Arial" charset="0"/>
                        </a:rPr>
                        <a:t>Detuning*</a:t>
                      </a:r>
                      <a:endParaRPr kumimoji="0" lang="en-US" sz="1600" b="1" i="0" u="none" strike="noStrike" cap="none" normalizeH="0" baseline="0" dirty="0" smtClean="0">
                        <a:ln>
                          <a:noFill/>
                        </a:ln>
                        <a:solidFill>
                          <a:schemeClr val="tx1"/>
                        </a:solidFill>
                        <a:effectLst/>
                        <a:latin typeface="Times"/>
                        <a:ea typeface="Calibri" pitchFamily="34" charset="0"/>
                        <a:cs typeface="Arial" charset="0"/>
                      </a:endParaRPr>
                    </a:p>
                  </a:txBody>
                  <a:tcPr marL="61232" marR="612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Calibri" pitchFamily="34" charset="0"/>
                          <a:cs typeface="Arial" charset="0"/>
                        </a:rPr>
                        <a:t>C100-1</a:t>
                      </a:r>
                    </a:p>
                  </a:txBody>
                  <a:tcPr marL="61232" marR="612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Calibri" pitchFamily="34" charset="0"/>
                          <a:cs typeface="Arial" charset="0"/>
                        </a:rPr>
                        <a:t>C100-4</a:t>
                      </a:r>
                    </a:p>
                  </a:txBody>
                  <a:tcPr marL="61232" marR="612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39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Calibri" pitchFamily="34" charset="0"/>
                          <a:cs typeface="Arial" charset="0"/>
                        </a:rPr>
                        <a:t>RMS (Hz)</a:t>
                      </a:r>
                      <a:endParaRPr kumimoji="0" lang="en-US" sz="1600" b="1" i="0" u="none" strike="noStrike" cap="none" normalizeH="0" baseline="0" smtClean="0">
                        <a:ln>
                          <a:noFill/>
                        </a:ln>
                        <a:solidFill>
                          <a:schemeClr val="tx1"/>
                        </a:solidFill>
                        <a:effectLst/>
                        <a:latin typeface="Times"/>
                        <a:ea typeface="Calibri" pitchFamily="34" charset="0"/>
                        <a:cs typeface="Arial" charset="0"/>
                      </a:endParaRPr>
                    </a:p>
                  </a:txBody>
                  <a:tcPr marL="61232" marR="612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Calibri" pitchFamily="34" charset="0"/>
                          <a:cs typeface="Arial" charset="0"/>
                        </a:rPr>
                        <a:t>2.985</a:t>
                      </a:r>
                    </a:p>
                  </a:txBody>
                  <a:tcPr marL="61232" marR="612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Calibri" pitchFamily="34" charset="0"/>
                          <a:cs typeface="Arial" charset="0"/>
                        </a:rPr>
                        <a:t>1.524</a:t>
                      </a:r>
                    </a:p>
                  </a:txBody>
                  <a:tcPr marL="61232" marR="612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Calibri" pitchFamily="34" charset="0"/>
                          <a:cs typeface="Arial" charset="0"/>
                        </a:rPr>
                        <a:t>6</a:t>
                      </a:r>
                      <a:r>
                        <a:rPr kumimoji="0" lang="en-US" sz="1600" b="1" i="0" u="none" strike="noStrike" cap="none" normalizeH="0" baseline="0" smtClean="0">
                          <a:ln>
                            <a:noFill/>
                          </a:ln>
                          <a:solidFill>
                            <a:schemeClr val="tx1"/>
                          </a:solidFill>
                          <a:effectLst/>
                          <a:latin typeface="Symbol" pitchFamily="18" charset="2"/>
                          <a:ea typeface="Calibri" pitchFamily="34" charset="0"/>
                          <a:cs typeface="Arial" charset="0"/>
                        </a:rPr>
                        <a:t>s</a:t>
                      </a:r>
                      <a:r>
                        <a:rPr kumimoji="0" lang="en-US" sz="1600" b="1" i="0" u="none" strike="noStrike" cap="none" normalizeH="0" baseline="0" smtClean="0">
                          <a:ln>
                            <a:noFill/>
                          </a:ln>
                          <a:solidFill>
                            <a:schemeClr val="tx1"/>
                          </a:solidFill>
                          <a:effectLst/>
                          <a:latin typeface="Arial" charset="0"/>
                          <a:ea typeface="Calibri" pitchFamily="34" charset="0"/>
                          <a:cs typeface="Arial" charset="0"/>
                        </a:rPr>
                        <a:t>(Hz)</a:t>
                      </a:r>
                      <a:endParaRPr kumimoji="0" lang="en-US" sz="1600" b="1" i="0" u="none" strike="noStrike" cap="none" normalizeH="0" baseline="0" smtClean="0">
                        <a:ln>
                          <a:noFill/>
                        </a:ln>
                        <a:solidFill>
                          <a:schemeClr val="tx1"/>
                        </a:solidFill>
                        <a:effectLst/>
                        <a:latin typeface="Times"/>
                        <a:ea typeface="Calibri" pitchFamily="34" charset="0"/>
                        <a:cs typeface="Arial" charset="0"/>
                      </a:endParaRPr>
                    </a:p>
                  </a:txBody>
                  <a:tcPr marL="61232" marR="612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Calibri" pitchFamily="34" charset="0"/>
                          <a:cs typeface="Arial" charset="0"/>
                        </a:rPr>
                        <a:t>17.91</a:t>
                      </a:r>
                    </a:p>
                  </a:txBody>
                  <a:tcPr marL="61232" marR="612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Calibri" pitchFamily="34" charset="0"/>
                          <a:cs typeface="Arial" charset="0"/>
                        </a:rPr>
                        <a:t>9.14</a:t>
                      </a:r>
                    </a:p>
                  </a:txBody>
                  <a:tcPr marL="61232" marR="612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 name="Content Placeholder 2"/>
          <p:cNvSpPr>
            <a:spLocks noGrp="1"/>
          </p:cNvSpPr>
          <p:nvPr>
            <p:ph idx="1"/>
          </p:nvPr>
        </p:nvSpPr>
        <p:spPr>
          <a:xfrm>
            <a:off x="32915" y="838200"/>
            <a:ext cx="4385465" cy="646331"/>
          </a:xfrm>
        </p:spPr>
        <p:txBody>
          <a:bodyPr>
            <a:spAutoFit/>
          </a:bodyPr>
          <a:lstStyle/>
          <a:p>
            <a:r>
              <a:rPr lang="en-US" sz="1800" dirty="0">
                <a:latin typeface="Arial" charset="0"/>
                <a:cs typeface="Arial" charset="0"/>
              </a:rPr>
              <a:t>Design allows for 25 Hz Peak </a:t>
            </a:r>
            <a:r>
              <a:rPr lang="en-US" sz="1800" dirty="0" smtClean="0">
                <a:latin typeface="Arial" charset="0"/>
                <a:cs typeface="Arial" charset="0"/>
              </a:rPr>
              <a:t>Detuning</a:t>
            </a:r>
            <a:endParaRPr lang="en-US" sz="1800" dirty="0">
              <a:latin typeface="Arial" charset="0"/>
              <a:cs typeface="Arial" charset="0"/>
            </a:endParaRPr>
          </a:p>
        </p:txBody>
      </p:sp>
      <p:sp>
        <p:nvSpPr>
          <p:cNvPr id="14" name="TextBox 13"/>
          <p:cNvSpPr txBox="1"/>
          <p:nvPr/>
        </p:nvSpPr>
        <p:spPr>
          <a:xfrm>
            <a:off x="32915" y="3480614"/>
            <a:ext cx="3924605" cy="2462213"/>
          </a:xfrm>
          <a:prstGeom prst="rect">
            <a:avLst/>
          </a:prstGeom>
          <a:noFill/>
        </p:spPr>
        <p:txBody>
          <a:bodyPr wrap="square" rtlCol="0">
            <a:spAutoFit/>
          </a:bodyPr>
          <a:lstStyle/>
          <a:p>
            <a:pPr marL="171450" indent="-171450">
              <a:spcAft>
                <a:spcPts val="1200"/>
              </a:spcAft>
              <a:buFont typeface="Arial" pitchFamily="34" charset="0"/>
              <a:buChar char="•"/>
            </a:pPr>
            <a:r>
              <a:rPr lang="en-US" sz="1800" dirty="0" smtClean="0"/>
              <a:t>A minor change to the </a:t>
            </a:r>
            <a:r>
              <a:rPr lang="en-US" sz="1800" b="1" dirty="0" smtClean="0"/>
              <a:t>tuner pivot </a:t>
            </a:r>
            <a:r>
              <a:rPr lang="en-US" sz="1800" dirty="0" smtClean="0"/>
              <a:t>plate substantially improved the microphonics for the CEBAF C100 Cryomodules.</a:t>
            </a:r>
          </a:p>
          <a:p>
            <a:pPr marL="171450" indent="-171450">
              <a:spcAft>
                <a:spcPts val="1200"/>
              </a:spcAft>
              <a:buFont typeface="Arial" pitchFamily="34" charset="0"/>
              <a:buChar char="•"/>
            </a:pPr>
            <a:r>
              <a:rPr lang="en-US" sz="1800" dirty="0" smtClean="0"/>
              <a:t>While both designs meet the overall system requirements the improved design results in a larger RF power margin</a:t>
            </a:r>
            <a:endParaRPr lang="en-US" sz="1800" dirty="0"/>
          </a:p>
        </p:txBody>
      </p:sp>
      <p:grpSp>
        <p:nvGrpSpPr>
          <p:cNvPr id="15" name="Group 14"/>
          <p:cNvGrpSpPr/>
          <p:nvPr/>
        </p:nvGrpSpPr>
        <p:grpSpPr>
          <a:xfrm>
            <a:off x="4114800" y="2514600"/>
            <a:ext cx="5029200" cy="3895608"/>
            <a:chOff x="4114800" y="2514600"/>
            <a:chExt cx="5029200" cy="3895608"/>
          </a:xfrm>
        </p:grpSpPr>
        <p:pic>
          <p:nvPicPr>
            <p:cNvPr id="16" name="Picture 18"/>
            <p:cNvPicPr>
              <a:picLocks noChangeAspect="1" noChangeArrowheads="1"/>
            </p:cNvPicPr>
            <p:nvPr/>
          </p:nvPicPr>
          <p:blipFill>
            <a:blip r:embed="rId2" cstate="print"/>
            <a:srcRect/>
            <a:stretch>
              <a:fillRect/>
            </a:stretch>
          </p:blipFill>
          <p:spPr bwMode="auto">
            <a:xfrm>
              <a:off x="4114800" y="2590800"/>
              <a:ext cx="5029200" cy="1932709"/>
            </a:xfrm>
            <a:prstGeom prst="rect">
              <a:avLst/>
            </a:prstGeom>
            <a:noFill/>
            <a:ln w="9525">
              <a:noFill/>
              <a:miter lim="800000"/>
              <a:headEnd/>
              <a:tailEnd/>
            </a:ln>
          </p:spPr>
        </p:pic>
        <p:pic>
          <p:nvPicPr>
            <p:cNvPr id="17" name="Picture 19"/>
            <p:cNvPicPr>
              <a:picLocks noChangeAspect="1" noChangeArrowheads="1"/>
            </p:cNvPicPr>
            <p:nvPr/>
          </p:nvPicPr>
          <p:blipFill>
            <a:blip r:embed="rId3" cstate="print"/>
            <a:srcRect/>
            <a:stretch>
              <a:fillRect/>
            </a:stretch>
          </p:blipFill>
          <p:spPr bwMode="auto">
            <a:xfrm>
              <a:off x="4114800" y="4495800"/>
              <a:ext cx="5029200" cy="1914408"/>
            </a:xfrm>
            <a:prstGeom prst="rect">
              <a:avLst/>
            </a:prstGeom>
            <a:noFill/>
            <a:ln w="9525">
              <a:noFill/>
              <a:miter lim="800000"/>
              <a:headEnd/>
              <a:tailEnd/>
            </a:ln>
          </p:spPr>
        </p:pic>
        <p:sp>
          <p:nvSpPr>
            <p:cNvPr id="18" name="TextBox 17"/>
            <p:cNvSpPr txBox="1"/>
            <p:nvPr/>
          </p:nvSpPr>
          <p:spPr>
            <a:xfrm>
              <a:off x="4267200" y="2514600"/>
              <a:ext cx="2206053" cy="400110"/>
            </a:xfrm>
            <a:prstGeom prst="rect">
              <a:avLst/>
            </a:prstGeom>
            <a:noFill/>
          </p:spPr>
          <p:txBody>
            <a:bodyPr wrap="square" rtlCol="0">
              <a:spAutoFit/>
            </a:bodyPr>
            <a:lstStyle/>
            <a:p>
              <a:r>
                <a:rPr lang="en-US" sz="2000" dirty="0" smtClean="0">
                  <a:latin typeface="Arial" pitchFamily="34" charset="0"/>
                  <a:cs typeface="Arial" pitchFamily="34" charset="0"/>
                </a:rPr>
                <a:t>Cavity C100-1-5</a:t>
              </a:r>
              <a:endParaRPr lang="en-US" sz="2000" dirty="0">
                <a:latin typeface="Arial" pitchFamily="34" charset="0"/>
                <a:cs typeface="Arial" pitchFamily="34" charset="0"/>
              </a:endParaRPr>
            </a:p>
          </p:txBody>
        </p:sp>
        <p:sp>
          <p:nvSpPr>
            <p:cNvPr id="19" name="TextBox 18"/>
            <p:cNvSpPr txBox="1"/>
            <p:nvPr/>
          </p:nvSpPr>
          <p:spPr>
            <a:xfrm>
              <a:off x="4267200" y="4495800"/>
              <a:ext cx="2206053" cy="400110"/>
            </a:xfrm>
            <a:prstGeom prst="rect">
              <a:avLst/>
            </a:prstGeom>
            <a:noFill/>
          </p:spPr>
          <p:txBody>
            <a:bodyPr wrap="square" rtlCol="0">
              <a:spAutoFit/>
            </a:bodyPr>
            <a:lstStyle/>
            <a:p>
              <a:r>
                <a:rPr lang="en-US" sz="2000" dirty="0" smtClean="0">
                  <a:latin typeface="Arial" pitchFamily="34" charset="0"/>
                  <a:cs typeface="Arial" pitchFamily="34" charset="0"/>
                </a:rPr>
                <a:t>Cavity C100-5-5</a:t>
              </a:r>
              <a:endParaRPr lang="en-US" sz="2000" dirty="0">
                <a:latin typeface="Arial" pitchFamily="34" charset="0"/>
                <a:cs typeface="Arial" pitchFamily="34" charset="0"/>
              </a:endParaRPr>
            </a:p>
          </p:txBody>
        </p:sp>
        <p:pic>
          <p:nvPicPr>
            <p:cNvPr id="20" name="Picture 2"/>
            <p:cNvPicPr>
              <a:picLocks noChangeAspect="1" noChangeArrowheads="1"/>
            </p:cNvPicPr>
            <p:nvPr/>
          </p:nvPicPr>
          <p:blipFill>
            <a:blip r:embed="rId4" cstate="print"/>
            <a:srcRect l="28571" t="19588" r="13714" b="2062"/>
            <a:stretch>
              <a:fillRect/>
            </a:stretch>
          </p:blipFill>
          <p:spPr bwMode="auto">
            <a:xfrm>
              <a:off x="6450492" y="4495800"/>
              <a:ext cx="1215168" cy="1828800"/>
            </a:xfrm>
            <a:prstGeom prst="rect">
              <a:avLst/>
            </a:prstGeom>
            <a:noFill/>
            <a:ln w="9525">
              <a:noFill/>
              <a:miter lim="800000"/>
              <a:headEnd/>
              <a:tailEnd/>
            </a:ln>
          </p:spPr>
        </p:pic>
        <p:pic>
          <p:nvPicPr>
            <p:cNvPr id="21" name="Picture 3"/>
            <p:cNvPicPr>
              <a:picLocks noChangeAspect="1" noChangeArrowheads="1"/>
            </p:cNvPicPr>
            <p:nvPr/>
          </p:nvPicPr>
          <p:blipFill>
            <a:blip r:embed="rId5" cstate="print"/>
            <a:srcRect l="16705" t="22354" r="13921" b="2540"/>
            <a:stretch>
              <a:fillRect/>
            </a:stretch>
          </p:blipFill>
          <p:spPr bwMode="auto">
            <a:xfrm>
              <a:off x="7029377" y="2550380"/>
              <a:ext cx="1232951" cy="1828800"/>
            </a:xfrm>
            <a:prstGeom prst="rect">
              <a:avLst/>
            </a:prstGeom>
            <a:noFill/>
            <a:ln w="9525">
              <a:noFill/>
              <a:miter lim="800000"/>
              <a:headEnd/>
              <a:tailEnd/>
            </a:ln>
          </p:spPr>
        </p:pic>
      </p:grpSp>
      <p:sp>
        <p:nvSpPr>
          <p:cNvPr id="22" name="TextBox 21"/>
          <p:cNvSpPr txBox="1"/>
          <p:nvPr/>
        </p:nvSpPr>
        <p:spPr>
          <a:xfrm>
            <a:off x="32915" y="1676399"/>
            <a:ext cx="4020377"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Actual peak detuning </a:t>
            </a:r>
            <a:r>
              <a:rPr lang="en-US" b="1" dirty="0" smtClean="0"/>
              <a:t>(21 Hz) </a:t>
            </a:r>
            <a:r>
              <a:rPr lang="en-US" dirty="0" smtClean="0"/>
              <a:t>was higher than expected in first </a:t>
            </a:r>
            <a:r>
              <a:rPr lang="en-US" dirty="0" err="1" smtClean="0"/>
              <a:t>cryomodules</a:t>
            </a:r>
            <a:endParaRPr lang="en-US" dirty="0"/>
          </a:p>
          <a:p>
            <a:pPr marL="285750" indent="-285750">
              <a:buFont typeface="Arial" panose="020B0604020202020204" pitchFamily="34" charset="0"/>
              <a:buChar char="•"/>
            </a:pPr>
            <a:r>
              <a:rPr lang="en-US" dirty="0" smtClean="0"/>
              <a:t>A detailed vibration study was initiating which led to the following design change.</a:t>
            </a:r>
            <a:endParaRPr lang="en-US" dirty="0"/>
          </a:p>
        </p:txBody>
      </p:sp>
    </p:spTree>
    <p:extLst>
      <p:ext uri="{BB962C8B-B14F-4D97-AF65-F5344CB8AC3E}">
        <p14:creationId xmlns:p14="http://schemas.microsoft.com/office/powerpoint/2010/main" val="3259590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31904856"/>
              </p:ext>
            </p:extLst>
          </p:nvPr>
        </p:nvGraphicFramePr>
        <p:xfrm>
          <a:off x="361506" y="1440529"/>
          <a:ext cx="8474149" cy="2087373"/>
        </p:xfrm>
        <a:graphic>
          <a:graphicData uri="http://schemas.openxmlformats.org/drawingml/2006/table">
            <a:tbl>
              <a:tblPr firstRow="1" firstCol="1" bandRow="1">
                <a:tableStyleId>{5C22544A-7EE6-4342-B048-85BDC9FD1C3A}</a:tableStyleId>
              </a:tblPr>
              <a:tblGrid>
                <a:gridCol w="2370009"/>
                <a:gridCol w="3009944"/>
                <a:gridCol w="2125611"/>
                <a:gridCol w="968585"/>
              </a:tblGrid>
              <a:tr h="187377">
                <a:tc>
                  <a:txBody>
                    <a:bodyPr/>
                    <a:lstStyle/>
                    <a:p>
                      <a:pPr marL="0" marR="0">
                        <a:lnSpc>
                          <a:spcPct val="107000"/>
                        </a:lnSpc>
                        <a:spcBef>
                          <a:spcPts val="0"/>
                        </a:spcBef>
                        <a:spcAft>
                          <a:spcPts val="0"/>
                        </a:spcAft>
                      </a:pPr>
                      <a:r>
                        <a:rPr lang="en-US" sz="1600" dirty="0">
                          <a:effectLst/>
                        </a:rPr>
                        <a:t>Recovery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c>
                  <a:txBody>
                    <a:bodyPr/>
                    <a:lstStyle/>
                    <a:p>
                      <a:pPr marL="0" marR="0">
                        <a:lnSpc>
                          <a:spcPct val="107000"/>
                        </a:lnSpc>
                        <a:spcBef>
                          <a:spcPts val="0"/>
                        </a:spcBef>
                        <a:spcAft>
                          <a:spcPts val="0"/>
                        </a:spcAft>
                      </a:pPr>
                      <a:r>
                        <a:rPr lang="en-US" sz="1600" dirty="0">
                          <a:effectLst/>
                        </a:rPr>
                        <a:t>Definition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600" dirty="0">
                          <a:effectLst/>
                        </a:rPr>
                        <a:t>Outcome/Issues/Comments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Recovery 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r h="178008">
                <a:tc>
                  <a:txBody>
                    <a:bodyPr/>
                    <a:lstStyle/>
                    <a:p>
                      <a:pPr marL="0" marR="0">
                        <a:lnSpc>
                          <a:spcPct val="107000"/>
                        </a:lnSpc>
                        <a:spcBef>
                          <a:spcPts val="0"/>
                        </a:spcBef>
                        <a:spcAft>
                          <a:spcPts val="0"/>
                        </a:spcAft>
                      </a:pPr>
                      <a:r>
                        <a:rPr lang="en-US" sz="1600">
                          <a:effectLst/>
                        </a:rPr>
                        <a:t>Cavity Turn 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c>
                  <a:txBody>
                    <a:bodyPr/>
                    <a:lstStyle/>
                    <a:p>
                      <a:pPr marL="0" marR="0">
                        <a:lnSpc>
                          <a:spcPct val="107000"/>
                        </a:lnSpc>
                        <a:spcBef>
                          <a:spcPts val="0"/>
                        </a:spcBef>
                        <a:spcAft>
                          <a:spcPts val="0"/>
                        </a:spcAft>
                      </a:pPr>
                      <a:r>
                        <a:rPr lang="en-US" sz="1600" dirty="0">
                          <a:effectLst/>
                        </a:rPr>
                        <a:t>Speed to recover a single cavity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c>
                  <a:txBody>
                    <a:bodyPr/>
                    <a:lstStyle/>
                    <a:p>
                      <a:pPr marL="0" marR="0">
                        <a:lnSpc>
                          <a:spcPct val="107000"/>
                        </a:lnSpc>
                        <a:spcBef>
                          <a:spcPts val="0"/>
                        </a:spcBef>
                        <a:spcAft>
                          <a:spcPts val="0"/>
                        </a:spcAft>
                      </a:pPr>
                      <a:r>
                        <a:rPr lang="en-US" sz="1600">
                          <a:effectLst/>
                        </a:rPr>
                        <a:t>Availability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c>
                  <a:txBody>
                    <a:bodyPr/>
                    <a:lstStyle/>
                    <a:p>
                      <a:pPr marL="0" marR="0">
                        <a:lnSpc>
                          <a:spcPct val="107000"/>
                        </a:lnSpc>
                        <a:spcBef>
                          <a:spcPts val="0"/>
                        </a:spcBef>
                        <a:spcAft>
                          <a:spcPts val="0"/>
                        </a:spcAft>
                      </a:pPr>
                      <a:r>
                        <a:rPr lang="en-US" sz="1600" dirty="0">
                          <a:effectLst/>
                        </a:rPr>
                        <a:t> 27.6 seconds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r>
              <a:tr h="178008">
                <a:tc>
                  <a:txBody>
                    <a:bodyPr/>
                    <a:lstStyle/>
                    <a:p>
                      <a:pPr marL="0" marR="0">
                        <a:lnSpc>
                          <a:spcPct val="107000"/>
                        </a:lnSpc>
                        <a:spcBef>
                          <a:spcPts val="0"/>
                        </a:spcBef>
                        <a:spcAft>
                          <a:spcPts val="0"/>
                        </a:spcAft>
                      </a:pPr>
                      <a:r>
                        <a:rPr lang="en-US" sz="1600">
                          <a:effectLst/>
                        </a:rPr>
                        <a:t>Cryomodule Turn 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c>
                  <a:txBody>
                    <a:bodyPr/>
                    <a:lstStyle/>
                    <a:p>
                      <a:pPr marL="0" marR="0">
                        <a:lnSpc>
                          <a:spcPct val="107000"/>
                        </a:lnSpc>
                        <a:spcBef>
                          <a:spcPts val="0"/>
                        </a:spcBef>
                        <a:spcAft>
                          <a:spcPts val="0"/>
                        </a:spcAft>
                      </a:pPr>
                      <a:r>
                        <a:rPr lang="en-US" sz="1600">
                          <a:effectLst/>
                        </a:rPr>
                        <a:t>Speed to recover a cryomodule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c>
                  <a:txBody>
                    <a:bodyPr/>
                    <a:lstStyle/>
                    <a:p>
                      <a:pPr marL="0" marR="0">
                        <a:lnSpc>
                          <a:spcPct val="107000"/>
                        </a:lnSpc>
                        <a:spcBef>
                          <a:spcPts val="0"/>
                        </a:spcBef>
                        <a:spcAft>
                          <a:spcPts val="0"/>
                        </a:spcAft>
                      </a:pPr>
                      <a:r>
                        <a:rPr lang="en-US" sz="1600">
                          <a:effectLst/>
                        </a:rPr>
                        <a:t>Availability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c>
                  <a:txBody>
                    <a:bodyPr/>
                    <a:lstStyle/>
                    <a:p>
                      <a:pPr marL="0" marR="0">
                        <a:lnSpc>
                          <a:spcPct val="107000"/>
                        </a:lnSpc>
                        <a:spcBef>
                          <a:spcPts val="0"/>
                        </a:spcBef>
                        <a:spcAft>
                          <a:spcPts val="0"/>
                        </a:spcAft>
                      </a:pPr>
                      <a:r>
                        <a:rPr lang="en-US" sz="1600">
                          <a:effectLst/>
                        </a:rPr>
                        <a:t>55 sec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r>
              <a:tr h="352893">
                <a:tc>
                  <a:txBody>
                    <a:bodyPr/>
                    <a:lstStyle/>
                    <a:p>
                      <a:pPr marL="0" marR="0">
                        <a:lnSpc>
                          <a:spcPct val="107000"/>
                        </a:lnSpc>
                        <a:spcBef>
                          <a:spcPts val="0"/>
                        </a:spcBef>
                        <a:spcAft>
                          <a:spcPts val="0"/>
                        </a:spcAft>
                      </a:pPr>
                      <a:r>
                        <a:rPr lang="en-US" sz="1600" dirty="0">
                          <a:effectLst/>
                        </a:rPr>
                        <a:t>(Both gradient dependent due to ramping)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c>
                  <a:txBody>
                    <a:bodyPr/>
                    <a:lstStyle/>
                    <a:p>
                      <a:endParaRPr lang="en-US" sz="1600">
                        <a:effectLst/>
                        <a:latin typeface="Calibri" panose="020F0502020204030204" pitchFamily="34" charset="0"/>
                      </a:endParaRPr>
                    </a:p>
                  </a:txBody>
                  <a:tcPr marL="67456" marR="67456"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tc>
              </a:tr>
              <a:tr h="17800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noFill/>
                  </a:tcP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noFill/>
                  </a:tcP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noFill/>
                  </a:tcP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456" marR="67456" marT="0" marB="0">
                    <a:noFill/>
                  </a:tcPr>
                </a:tc>
              </a:tr>
            </a:tbl>
          </a:graphicData>
        </a:graphic>
      </p:graphicFrame>
      <p:sp>
        <p:nvSpPr>
          <p:cNvPr id="5" name="Title 4"/>
          <p:cNvSpPr>
            <a:spLocks noGrp="1"/>
          </p:cNvSpPr>
          <p:nvPr>
            <p:ph type="title"/>
          </p:nvPr>
        </p:nvSpPr>
        <p:spPr>
          <a:xfrm>
            <a:off x="457200" y="130931"/>
            <a:ext cx="8229600" cy="397933"/>
          </a:xfrm>
        </p:spPr>
        <p:txBody>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C100 Performance Limitations Cont.</a:t>
            </a:r>
            <a:endParaRPr lang="en-US" sz="3600" dirty="0"/>
          </a:p>
        </p:txBody>
      </p:sp>
      <p:sp>
        <p:nvSpPr>
          <p:cNvPr id="2" name="TextBox 1"/>
          <p:cNvSpPr txBox="1"/>
          <p:nvPr/>
        </p:nvSpPr>
        <p:spPr>
          <a:xfrm>
            <a:off x="315942" y="4029739"/>
            <a:ext cx="867920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*Best time …actual recovery times maybe slower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23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70828199"/>
              </p:ext>
            </p:extLst>
          </p:nvPr>
        </p:nvGraphicFramePr>
        <p:xfrm>
          <a:off x="-21265" y="850229"/>
          <a:ext cx="9036929" cy="5486402"/>
        </p:xfrm>
        <a:graphic>
          <a:graphicData uri="http://schemas.openxmlformats.org/drawingml/2006/table">
            <a:tbl>
              <a:tblPr firstRow="1" firstCol="1" bandRow="1">
                <a:tableStyleId>{5C22544A-7EE6-4342-B048-85BDC9FD1C3A}</a:tableStyleId>
              </a:tblPr>
              <a:tblGrid>
                <a:gridCol w="2265421"/>
                <a:gridCol w="3968773"/>
                <a:gridCol w="2802735"/>
              </a:tblGrid>
              <a:tr h="380346">
                <a:tc>
                  <a:txBody>
                    <a:bodyPr/>
                    <a:lstStyle/>
                    <a:p>
                      <a:pPr marL="0" marR="0">
                        <a:lnSpc>
                          <a:spcPct val="107000"/>
                        </a:lnSpc>
                        <a:spcBef>
                          <a:spcPts val="0"/>
                        </a:spcBef>
                        <a:spcAft>
                          <a:spcPts val="0"/>
                        </a:spcAft>
                      </a:pPr>
                      <a:r>
                        <a:rPr lang="en-US" sz="1200" dirty="0">
                          <a:effectLst/>
                        </a:rPr>
                        <a:t>Faults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dirty="0">
                          <a:effectLst/>
                        </a:rPr>
                        <a:t>Definition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dirty="0">
                          <a:effectLst/>
                        </a:rPr>
                        <a:t>Outcome/Issues/Comments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r h="421631">
                <a:tc>
                  <a:txBody>
                    <a:bodyPr/>
                    <a:lstStyle/>
                    <a:p>
                      <a:pPr marL="0" marR="0">
                        <a:lnSpc>
                          <a:spcPct val="107000"/>
                        </a:lnSpc>
                        <a:spcBef>
                          <a:spcPts val="0"/>
                        </a:spcBef>
                        <a:spcAft>
                          <a:spcPts val="0"/>
                        </a:spcAft>
                      </a:pPr>
                      <a:r>
                        <a:rPr lang="en-US" sz="1200" b="0" dirty="0">
                          <a:effectLst/>
                        </a:rPr>
                        <a:t>Cryogenic Cavity Detuning</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He pressure and or cavity boiling causes cavity to detune and fault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Trip and recovery time, availability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r h="421631">
                <a:tc>
                  <a:txBody>
                    <a:bodyPr/>
                    <a:lstStyle/>
                    <a:p>
                      <a:pPr marL="0" marR="0">
                        <a:lnSpc>
                          <a:spcPct val="107000"/>
                        </a:lnSpc>
                        <a:spcBef>
                          <a:spcPts val="0"/>
                        </a:spcBef>
                        <a:spcAft>
                          <a:spcPts val="0"/>
                        </a:spcAft>
                      </a:pPr>
                      <a:r>
                        <a:rPr lang="en-US" sz="1200" b="0" dirty="0">
                          <a:effectLst/>
                        </a:rPr>
                        <a:t>Microphonic Detuning</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A sudden increase in microphonics (thunder, Cat D7) causes cavity to detune and fault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Trip and recovery time, availability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r h="421631">
                <a:tc>
                  <a:txBody>
                    <a:bodyPr/>
                    <a:lstStyle/>
                    <a:p>
                      <a:pPr marL="0" marR="0">
                        <a:lnSpc>
                          <a:spcPct val="107000"/>
                        </a:lnSpc>
                        <a:spcBef>
                          <a:spcPts val="0"/>
                        </a:spcBef>
                        <a:spcAft>
                          <a:spcPts val="0"/>
                        </a:spcAft>
                      </a:pPr>
                      <a:r>
                        <a:rPr lang="en-US" sz="1200" b="0" dirty="0">
                          <a:effectLst/>
                        </a:rPr>
                        <a:t>Anomalous Quench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Real quench that causes the cavity to trip.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Not well known. Is there a cavity damage issue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r h="210815">
                <a:tc>
                  <a:txBody>
                    <a:bodyPr/>
                    <a:lstStyle/>
                    <a:p>
                      <a:pPr marL="0" marR="0">
                        <a:lnSpc>
                          <a:spcPct val="107000"/>
                        </a:lnSpc>
                        <a:spcBef>
                          <a:spcPts val="0"/>
                        </a:spcBef>
                        <a:spcAft>
                          <a:spcPts val="0"/>
                        </a:spcAft>
                      </a:pPr>
                      <a:r>
                        <a:rPr lang="en-US" sz="1200" b="0" dirty="0">
                          <a:effectLst/>
                        </a:rPr>
                        <a:t>Vacuum Faults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Vacuum faults caused by field emission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Cryomodule recovery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r h="210815">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noFill/>
                  </a:tcP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noFill/>
                  </a:tcP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noFill/>
                  </a:tcPr>
                </a:tc>
              </a:tr>
              <a:tr h="421631">
                <a:tc>
                  <a:txBody>
                    <a:bodyPr/>
                    <a:lstStyle/>
                    <a:p>
                      <a:pPr marL="0" marR="0">
                        <a:lnSpc>
                          <a:spcPct val="107000"/>
                        </a:lnSpc>
                        <a:spcBef>
                          <a:spcPts val="0"/>
                        </a:spcBef>
                        <a:spcAft>
                          <a:spcPts val="0"/>
                        </a:spcAft>
                      </a:pPr>
                      <a:r>
                        <a:rPr lang="en-US" sz="1200" dirty="0">
                          <a:effectLst/>
                        </a:rPr>
                        <a:t>Gradient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solidFill>
                      <a:schemeClr val="tx2">
                        <a:lumMod val="60000"/>
                        <a:lumOff val="40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Definition</a:t>
                      </a:r>
                      <a:endParaRPr lang="en-US" sz="1200" dirty="0">
                        <a:effectLst/>
                        <a:latin typeface="Calibri" panose="020F0502020204030204" pitchFamily="34" charset="0"/>
                      </a:endParaRPr>
                    </a:p>
                  </a:txBody>
                  <a:tcPr marL="52278" marR="52278" marT="0" marB="0">
                    <a:solidFill>
                      <a:schemeClr val="tx2">
                        <a:lumMod val="60000"/>
                        <a:lumOff val="40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effectLst/>
                        </a:rPr>
                        <a:t> </a:t>
                      </a:r>
                      <a:r>
                        <a:rPr kumimoji="0" lang="en-US" sz="1200" b="1" i="0" u="none" strike="noStrike" kern="1200" cap="none" spc="0" normalizeH="0" baseline="0" noProof="0" dirty="0" smtClean="0">
                          <a:ln>
                            <a:noFill/>
                          </a:ln>
                          <a:solidFill>
                            <a:prstClr val="white"/>
                          </a:solidFill>
                          <a:effectLst/>
                          <a:uLnTx/>
                          <a:uFillTx/>
                          <a:latin typeface="+mn-lt"/>
                          <a:ea typeface="+mn-ea"/>
                          <a:cs typeface="+mn-cs"/>
                        </a:rPr>
                        <a:t>Outcome/Issues/Comments</a:t>
                      </a:r>
                      <a:endParaRPr kumimoji="0" lang="en-US" sz="1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solidFill>
                      <a:schemeClr val="tx2">
                        <a:lumMod val="60000"/>
                        <a:lumOff val="40000"/>
                      </a:schemeClr>
                    </a:solidFill>
                  </a:tcPr>
                </a:tc>
              </a:tr>
              <a:tr h="574809">
                <a:tc>
                  <a:txBody>
                    <a:bodyPr/>
                    <a:lstStyle/>
                    <a:p>
                      <a:pPr marL="0" marR="0">
                        <a:lnSpc>
                          <a:spcPct val="107000"/>
                        </a:lnSpc>
                        <a:spcBef>
                          <a:spcPts val="0"/>
                        </a:spcBef>
                        <a:spcAft>
                          <a:spcPts val="0"/>
                        </a:spcAft>
                      </a:pPr>
                      <a:r>
                        <a:rPr lang="en-US" sz="1200" b="0" dirty="0">
                          <a:effectLst/>
                        </a:rPr>
                        <a:t>Field Emission/Radiation</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dirty="0">
                          <a:effectLst/>
                        </a:rPr>
                        <a:t>Gradient reduced to decrease the radiation loading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dirty="0">
                          <a:effectLst/>
                        </a:rPr>
                        <a:t>Reduced gradient, vacuum faults, radiation damage to cables and nearby components,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r h="421631">
                <a:tc>
                  <a:txBody>
                    <a:bodyPr/>
                    <a:lstStyle/>
                    <a:p>
                      <a:pPr marL="0" marR="0">
                        <a:lnSpc>
                          <a:spcPct val="107000"/>
                        </a:lnSpc>
                        <a:spcBef>
                          <a:spcPts val="0"/>
                        </a:spcBef>
                        <a:spcAft>
                          <a:spcPts val="0"/>
                        </a:spcAft>
                      </a:pPr>
                      <a:r>
                        <a:rPr lang="en-US" sz="1200" b="0" dirty="0">
                          <a:effectLst/>
                        </a:rPr>
                        <a:t>RF Bath Heating/</a:t>
                      </a:r>
                      <a:r>
                        <a:rPr lang="en-US" sz="1200" b="0" dirty="0" err="1">
                          <a:effectLst/>
                        </a:rPr>
                        <a:t>cryo</a:t>
                      </a:r>
                      <a:r>
                        <a:rPr lang="en-US" sz="1200" b="0" dirty="0">
                          <a:effectLst/>
                        </a:rPr>
                        <a:t> issues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Gradient reduced because of boiling and or cryo issues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Reduced gradient, He pressure and level not stable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r h="1158201">
                <a:tc>
                  <a:txBody>
                    <a:bodyPr/>
                    <a:lstStyle/>
                    <a:p>
                      <a:pPr marL="0" marR="0">
                        <a:lnSpc>
                          <a:spcPct val="107000"/>
                        </a:lnSpc>
                        <a:spcBef>
                          <a:spcPts val="0"/>
                        </a:spcBef>
                        <a:spcAft>
                          <a:spcPts val="0"/>
                        </a:spcAft>
                      </a:pPr>
                      <a:r>
                        <a:rPr lang="en-US" sz="1200" b="0" dirty="0">
                          <a:effectLst/>
                        </a:rPr>
                        <a:t>Microphonic Detuning</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Gradient reduced to keep cavity with in the klystron power when detuned.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a:effectLst/>
                        </a:rPr>
                        <a:t>Most noticed on pre-tuner plate modification and specifically on cavities 4 and 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r h="843261">
                <a:tc>
                  <a:txBody>
                    <a:bodyPr/>
                    <a:lstStyle/>
                    <a:p>
                      <a:pPr marL="0" marR="0">
                        <a:lnSpc>
                          <a:spcPct val="107000"/>
                        </a:lnSpc>
                        <a:spcBef>
                          <a:spcPts val="0"/>
                        </a:spcBef>
                        <a:spcAft>
                          <a:spcPts val="0"/>
                        </a:spcAft>
                      </a:pPr>
                      <a:r>
                        <a:rPr lang="en-US" sz="1200" b="0" dirty="0">
                          <a:effectLst/>
                        </a:rPr>
                        <a:t>Quench/Field Emitter/Boiling/Arc/Window</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dirty="0">
                          <a:effectLst/>
                        </a:rPr>
                        <a:t>Original SRF commissioning limitation.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c>
                  <a:txBody>
                    <a:bodyPr/>
                    <a:lstStyle/>
                    <a:p>
                      <a:pPr marL="0" marR="0">
                        <a:lnSpc>
                          <a:spcPct val="107000"/>
                        </a:lnSpc>
                        <a:spcBef>
                          <a:spcPts val="0"/>
                        </a:spcBef>
                        <a:spcAft>
                          <a:spcPts val="0"/>
                        </a:spcAft>
                      </a:pPr>
                      <a:r>
                        <a:rPr lang="en-US" sz="1200" dirty="0">
                          <a:effectLst/>
                        </a:rPr>
                        <a:t>Inflated gradient performance. Cavities commissioned at max gradient in SEL have to be recalibrated in GDR. Most cavities were beyond 19 MV/m so small effect.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8" marR="52278" marT="0" marB="0"/>
                </a:tc>
              </a:tr>
            </a:tbl>
          </a:graphicData>
        </a:graphic>
      </p:graphicFrame>
      <p:sp>
        <p:nvSpPr>
          <p:cNvPr id="5" name="Title 4"/>
          <p:cNvSpPr>
            <a:spLocks noGrp="1"/>
          </p:cNvSpPr>
          <p:nvPr>
            <p:ph type="title"/>
          </p:nvPr>
        </p:nvSpPr>
        <p:spPr>
          <a:xfrm>
            <a:off x="457200" y="130931"/>
            <a:ext cx="8229600" cy="397933"/>
          </a:xfrm>
        </p:spPr>
        <p:txBody>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C100 Performance Limitations</a:t>
            </a:r>
            <a:endParaRPr lang="en-US" sz="3600" dirty="0"/>
          </a:p>
        </p:txBody>
      </p:sp>
    </p:spTree>
    <p:extLst>
      <p:ext uri="{BB962C8B-B14F-4D97-AF65-F5344CB8AC3E}">
        <p14:creationId xmlns:p14="http://schemas.microsoft.com/office/powerpoint/2010/main" val="340388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93762"/>
            <a:ext cx="3835021" cy="3266172"/>
          </a:xfrm>
          <a:prstGeom prst="rect">
            <a:avLst/>
          </a:prstGeom>
        </p:spPr>
      </p:pic>
      <p:pic>
        <p:nvPicPr>
          <p:cNvPr id="4" name="Content Placeholder 4" descr="IMG_3678.JPG"/>
          <p:cNvPicPr>
            <a:picLocks noChangeAspect="1"/>
          </p:cNvPicPr>
          <p:nvPr/>
        </p:nvPicPr>
        <p:blipFill>
          <a:blip r:embed="rId3" cstate="print"/>
          <a:stretch>
            <a:fillRect/>
          </a:stretch>
        </p:blipFill>
        <p:spPr>
          <a:xfrm>
            <a:off x="5084859" y="1172541"/>
            <a:ext cx="3394124" cy="2422713"/>
          </a:xfrm>
          <a:prstGeom prst="rect">
            <a:avLst/>
          </a:prstGeom>
        </p:spPr>
      </p:pic>
      <p:sp>
        <p:nvSpPr>
          <p:cNvPr id="6" name="Title 3"/>
          <p:cNvSpPr>
            <a:spLocks noGrp="1"/>
          </p:cNvSpPr>
          <p:nvPr>
            <p:ph type="title"/>
          </p:nvPr>
        </p:nvSpPr>
        <p:spPr>
          <a:xfrm>
            <a:off x="457200" y="194726"/>
            <a:ext cx="8229600" cy="397933"/>
          </a:xfrm>
        </p:spPr>
        <p:txBody>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C100 Cryomodule Microphonic Issues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8" name="Straight Arrow Connector 7"/>
          <p:cNvCxnSpPr/>
          <p:nvPr/>
        </p:nvCxnSpPr>
        <p:spPr>
          <a:xfrm flipV="1">
            <a:off x="6167120" y="2105883"/>
            <a:ext cx="1416855" cy="1901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817097" y="4007348"/>
            <a:ext cx="4180988"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Tuner mechanism (*stepper and piezo)</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cts as an acoustic antenna for microphonic ground motion</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292536" y="4272870"/>
            <a:ext cx="4188023"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Waveguides and other mechanical couplings channel </a:t>
            </a:r>
          </a:p>
          <a:p>
            <a:r>
              <a:rPr lang="en-US" dirty="0" smtClean="0">
                <a:latin typeface="Arial" panose="020B0604020202020204" pitchFamily="34" charset="0"/>
                <a:cs typeface="Arial" panose="020B0604020202020204" pitchFamily="34" charset="0"/>
              </a:rPr>
              <a:t>acoustic noise (thunderstorms, cooling tower fans etc.) </a:t>
            </a:r>
          </a:p>
          <a:p>
            <a:r>
              <a:rPr lang="en-US" dirty="0" smtClean="0">
                <a:latin typeface="Arial" panose="020B0604020202020204" pitchFamily="34" charset="0"/>
                <a:cs typeface="Arial" panose="020B0604020202020204" pitchFamily="34" charset="0"/>
              </a:rPr>
              <a:t>onto the cavities</a:t>
            </a:r>
          </a:p>
          <a:p>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2385075" y="5602945"/>
            <a:ext cx="6301725"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Cavities detune beyond a controllable point (RF power) </a:t>
            </a:r>
          </a:p>
          <a:p>
            <a:pPr algn="ctr"/>
            <a:r>
              <a:rPr lang="en-US" b="1" dirty="0" smtClean="0">
                <a:latin typeface="Arial" panose="020B0604020202020204" pitchFamily="34" charset="0"/>
                <a:cs typeface="Arial" panose="020B0604020202020204" pitchFamily="34" charset="0"/>
              </a:rPr>
              <a:t>and the RF system faults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812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C100 Susceptibility to Construction, Truck Traffic, LCW Cooling Fans, Lawnmowers, Thunder ...</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Content Placeholder 7"/>
          <p:cNvSpPr>
            <a:spLocks noGrp="1"/>
          </p:cNvSpPr>
          <p:nvPr>
            <p:ph sz="half" idx="2"/>
          </p:nvPr>
        </p:nvSpPr>
        <p:spPr>
          <a:xfrm>
            <a:off x="3582187" y="986009"/>
            <a:ext cx="5561814" cy="4525963"/>
          </a:xfrm>
        </p:spPr>
        <p:txBody>
          <a:bodyPr/>
          <a:lstStyle/>
          <a:p>
            <a:pPr marL="0" indent="0">
              <a:buNone/>
            </a:pPr>
            <a:r>
              <a:rPr lang="en-US" sz="2400" b="1" dirty="0" smtClean="0"/>
              <a:t>C100 Cavity gradients</a:t>
            </a:r>
          </a:p>
          <a:p>
            <a:r>
              <a:rPr lang="en-US" sz="2000" b="1" dirty="0" smtClean="0"/>
              <a:t>The drops show the cavity faulting during the day due to construction and truck traffic really any low frequency acoustic noise.</a:t>
            </a:r>
          </a:p>
          <a:p>
            <a:r>
              <a:rPr lang="en-US" sz="2000" b="1" dirty="0" smtClean="0"/>
              <a:t>ESH&amp;Q Building construction halted</a:t>
            </a:r>
          </a:p>
          <a:p>
            <a:pPr marL="0" indent="0">
              <a:buNone/>
            </a:pPr>
            <a:r>
              <a:rPr lang="en-US" sz="2000" b="1" dirty="0" smtClean="0"/>
              <a:t>Reason: RF Power could not compensate for the rapid detuning</a:t>
            </a:r>
            <a:endParaRPr lang="en-US" sz="2000" b="1" dirty="0"/>
          </a:p>
        </p:txBody>
      </p:sp>
      <p:sp>
        <p:nvSpPr>
          <p:cNvPr id="3" name="Plus 2"/>
          <p:cNvSpPr/>
          <p:nvPr/>
        </p:nvSpPr>
        <p:spPr>
          <a:xfrm>
            <a:off x="1103974" y="2982949"/>
            <a:ext cx="1193180" cy="1226634"/>
          </a:xfrm>
          <a:prstGeom prst="mathPlus">
            <a:avLst>
              <a:gd name="adj1" fmla="val 123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Equal 3"/>
          <p:cNvSpPr/>
          <p:nvPr/>
        </p:nvSpPr>
        <p:spPr>
          <a:xfrm>
            <a:off x="3105614" y="4858603"/>
            <a:ext cx="1369033" cy="639284"/>
          </a:xfrm>
          <a:prstGeom prst="mathEqual">
            <a:avLst>
              <a:gd name="adj1" fmla="val 24938"/>
              <a:gd name="adj2" fmla="val 11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647" y="4026090"/>
            <a:ext cx="4482044" cy="1930897"/>
          </a:xfrm>
          <a:prstGeom prst="rect">
            <a:avLst/>
          </a:prstGeom>
        </p:spPr>
      </p:pic>
      <p:pic>
        <p:nvPicPr>
          <p:cNvPr id="9" name="Content Placeholder 5" descr="IMG_3664.JPG"/>
          <p:cNvPicPr>
            <a:picLocks noGrp="1" noChangeAspect="1"/>
          </p:cNvPicPr>
          <p:nvPr>
            <p:ph sz="half" idx="2"/>
          </p:nvPr>
        </p:nvPicPr>
        <p:blipFill>
          <a:blip r:embed="rId3" cstate="print"/>
          <a:stretch>
            <a:fillRect/>
          </a:stretch>
        </p:blipFill>
        <p:spPr>
          <a:xfrm>
            <a:off x="139391" y="4270272"/>
            <a:ext cx="3077738" cy="2035475"/>
          </a:xfrm>
        </p:spPr>
      </p:pic>
      <p:sp>
        <p:nvSpPr>
          <p:cNvPr id="10" name="TextBox 9"/>
          <p:cNvSpPr txBox="1"/>
          <p:nvPr/>
        </p:nvSpPr>
        <p:spPr>
          <a:xfrm>
            <a:off x="5318812" y="5975404"/>
            <a:ext cx="2793714" cy="400110"/>
          </a:xfrm>
          <a:prstGeom prst="rect">
            <a:avLst/>
          </a:prstGeom>
          <a:noFill/>
        </p:spPr>
        <p:txBody>
          <a:bodyPr wrap="none" rtlCol="0">
            <a:spAutoFit/>
          </a:bodyPr>
          <a:lstStyle/>
          <a:p>
            <a:r>
              <a:rPr lang="en-US" sz="2000" dirty="0" smtClean="0">
                <a:solidFill>
                  <a:schemeClr val="accent1">
                    <a:lumMod val="25000"/>
                  </a:schemeClr>
                </a:solidFill>
                <a:latin typeface="+mn-lt"/>
              </a:rPr>
              <a:t>C100 - 0 Cavity Gradients</a:t>
            </a:r>
            <a:endParaRPr lang="en-US" sz="2000" dirty="0">
              <a:solidFill>
                <a:schemeClr val="accent1">
                  <a:lumMod val="25000"/>
                </a:schemeClr>
              </a:solidFill>
              <a:latin typeface="+mn-lt"/>
            </a:endParaRPr>
          </a:p>
        </p:txBody>
      </p:sp>
      <p:pic>
        <p:nvPicPr>
          <p:cNvPr id="2050" name="Picture 2" descr="http://cdn1.viewpoints.com/pro-product-photos/000/004/284/300/1333038569-77164_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53" y="853652"/>
            <a:ext cx="2254317" cy="225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4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3" y="3873035"/>
            <a:ext cx="5177346" cy="23714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501" y="1587390"/>
            <a:ext cx="5184608" cy="2291362"/>
          </a:xfrm>
          <a:prstGeom prst="rect">
            <a:avLst/>
          </a:prstGeom>
        </p:spPr>
      </p:pic>
      <p:sp>
        <p:nvSpPr>
          <p:cNvPr id="7" name="Title 4"/>
          <p:cNvSpPr txBox="1">
            <a:spLocks/>
          </p:cNvSpPr>
          <p:nvPr/>
        </p:nvSpPr>
        <p:spPr>
          <a:xfrm>
            <a:off x="478236" y="0"/>
            <a:ext cx="7772400" cy="685800"/>
          </a:xfrm>
          <a:prstGeom prst="rect">
            <a:avLst/>
          </a:prstGeom>
        </p:spPr>
        <p:txBody>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Coupled Cavities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Content Placeholder 5"/>
          <p:cNvSpPr txBox="1">
            <a:spLocks/>
          </p:cNvSpPr>
          <p:nvPr/>
        </p:nvSpPr>
        <p:spPr>
          <a:xfrm>
            <a:off x="619707" y="838200"/>
            <a:ext cx="8061628" cy="74919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latin typeface="Arial" pitchFamily="34" charset="0"/>
                <a:cs typeface="Arial" pitchFamily="34" charset="0"/>
              </a:rPr>
              <a:t>C100-4 Cavities 4, 6, 7, 8 responding to an applied PZT  step voltage change from 4 to 3 volts in cavity 5</a:t>
            </a:r>
            <a:endParaRPr lang="en-US" sz="2000" b="1" dirty="0">
              <a:latin typeface="Arial" pitchFamily="34" charset="0"/>
              <a:cs typeface="Arial" pitchFamily="34" charset="0"/>
            </a:endParaRPr>
          </a:p>
        </p:txBody>
      </p:sp>
      <p:sp>
        <p:nvSpPr>
          <p:cNvPr id="9" name="TextBox 8"/>
          <p:cNvSpPr txBox="1"/>
          <p:nvPr/>
        </p:nvSpPr>
        <p:spPr>
          <a:xfrm>
            <a:off x="199934" y="2148296"/>
            <a:ext cx="1387624" cy="584775"/>
          </a:xfrm>
          <a:prstGeom prst="rect">
            <a:avLst/>
          </a:prstGeom>
          <a:noFill/>
        </p:spPr>
        <p:txBody>
          <a:bodyPr wrap="none" rtlCol="0">
            <a:spAutoFit/>
          </a:bodyPr>
          <a:lstStyle/>
          <a:p>
            <a:r>
              <a:rPr lang="en-US" sz="1600" dirty="0" smtClean="0">
                <a:solidFill>
                  <a:schemeClr val="accent1">
                    <a:lumMod val="25000"/>
                  </a:schemeClr>
                </a:solidFill>
                <a:latin typeface="+mn-lt"/>
              </a:rPr>
              <a:t>Cavity 5 PZT</a:t>
            </a:r>
          </a:p>
          <a:p>
            <a:r>
              <a:rPr lang="en-US" sz="1600" dirty="0">
                <a:solidFill>
                  <a:schemeClr val="accent1">
                    <a:lumMod val="25000"/>
                  </a:schemeClr>
                </a:solidFill>
                <a:latin typeface="+mn-lt"/>
              </a:rPr>
              <a:t>m</a:t>
            </a:r>
            <a:r>
              <a:rPr lang="en-US" sz="1600" dirty="0" smtClean="0">
                <a:solidFill>
                  <a:schemeClr val="accent1">
                    <a:lumMod val="25000"/>
                  </a:schemeClr>
                </a:solidFill>
                <a:latin typeface="+mn-lt"/>
              </a:rPr>
              <a:t>oved 460 Hz</a:t>
            </a:r>
            <a:endParaRPr lang="en-US" sz="1600" dirty="0">
              <a:solidFill>
                <a:schemeClr val="accent1">
                  <a:lumMod val="25000"/>
                </a:schemeClr>
              </a:solidFill>
              <a:latin typeface="+mn-lt"/>
            </a:endParaRPr>
          </a:p>
        </p:txBody>
      </p:sp>
      <p:sp>
        <p:nvSpPr>
          <p:cNvPr id="10" name="TextBox 9"/>
          <p:cNvSpPr txBox="1"/>
          <p:nvPr/>
        </p:nvSpPr>
        <p:spPr>
          <a:xfrm>
            <a:off x="7146337" y="2076527"/>
            <a:ext cx="1687257" cy="4278094"/>
          </a:xfrm>
          <a:prstGeom prst="rect">
            <a:avLst/>
          </a:prstGeom>
          <a:noFill/>
        </p:spPr>
        <p:txBody>
          <a:bodyPr wrap="none" rtlCol="0">
            <a:spAutoFit/>
          </a:bodyPr>
          <a:lstStyle/>
          <a:p>
            <a:r>
              <a:rPr lang="en-US" sz="1600" b="1" dirty="0" smtClean="0">
                <a:solidFill>
                  <a:schemeClr val="accent1">
                    <a:lumMod val="25000"/>
                  </a:schemeClr>
                </a:solidFill>
                <a:latin typeface="+mn-lt"/>
              </a:rPr>
              <a:t>Adjacent Cavity </a:t>
            </a:r>
          </a:p>
          <a:p>
            <a:r>
              <a:rPr lang="en-US" sz="1600" b="1" dirty="0">
                <a:solidFill>
                  <a:schemeClr val="accent1">
                    <a:lumMod val="25000"/>
                  </a:schemeClr>
                </a:solidFill>
                <a:latin typeface="+mn-lt"/>
              </a:rPr>
              <a:t>c</a:t>
            </a:r>
            <a:r>
              <a:rPr lang="en-US" sz="1600" b="1" dirty="0" smtClean="0">
                <a:solidFill>
                  <a:schemeClr val="accent1">
                    <a:lumMod val="25000"/>
                  </a:schemeClr>
                </a:solidFill>
                <a:latin typeface="+mn-lt"/>
              </a:rPr>
              <a:t>oupling is ~ 10% </a:t>
            </a:r>
          </a:p>
          <a:p>
            <a:r>
              <a:rPr lang="en-US" sz="1600" b="1" dirty="0">
                <a:solidFill>
                  <a:schemeClr val="accent1">
                    <a:lumMod val="25000"/>
                  </a:schemeClr>
                </a:solidFill>
                <a:latin typeface="+mn-lt"/>
              </a:rPr>
              <a:t>b</a:t>
            </a:r>
            <a:r>
              <a:rPr lang="en-US" sz="1600" b="1" dirty="0" smtClean="0">
                <a:solidFill>
                  <a:schemeClr val="accent1">
                    <a:lumMod val="25000"/>
                  </a:schemeClr>
                </a:solidFill>
                <a:latin typeface="+mn-lt"/>
              </a:rPr>
              <a:t>etween 1-4 and</a:t>
            </a:r>
          </a:p>
          <a:p>
            <a:r>
              <a:rPr lang="en-US" sz="1600" b="1" dirty="0" smtClean="0">
                <a:solidFill>
                  <a:schemeClr val="accent1">
                    <a:lumMod val="25000"/>
                  </a:schemeClr>
                </a:solidFill>
                <a:latin typeface="+mn-lt"/>
              </a:rPr>
              <a:t>5-8 cavities</a:t>
            </a:r>
          </a:p>
          <a:p>
            <a:endParaRPr lang="en-US" sz="1600" dirty="0">
              <a:solidFill>
                <a:schemeClr val="accent1">
                  <a:lumMod val="25000"/>
                </a:schemeClr>
              </a:solidFill>
              <a:latin typeface="+mn-lt"/>
            </a:endParaRPr>
          </a:p>
          <a:p>
            <a:r>
              <a:rPr lang="en-US" sz="1600" dirty="0" smtClean="0">
                <a:solidFill>
                  <a:schemeClr val="accent1">
                    <a:lumMod val="25000"/>
                  </a:schemeClr>
                </a:solidFill>
                <a:latin typeface="+mn-lt"/>
              </a:rPr>
              <a:t>Cavities 4 and 5</a:t>
            </a:r>
          </a:p>
          <a:p>
            <a:r>
              <a:rPr lang="en-US" sz="1600" dirty="0" smtClean="0">
                <a:solidFill>
                  <a:schemeClr val="accent1">
                    <a:lumMod val="25000"/>
                  </a:schemeClr>
                </a:solidFill>
                <a:latin typeface="+mn-lt"/>
              </a:rPr>
              <a:t>have a “quasi”</a:t>
            </a:r>
          </a:p>
          <a:p>
            <a:r>
              <a:rPr lang="en-US" sz="1600" dirty="0" smtClean="0">
                <a:solidFill>
                  <a:schemeClr val="accent1">
                    <a:lumMod val="25000"/>
                  </a:schemeClr>
                </a:solidFill>
                <a:latin typeface="+mn-lt"/>
              </a:rPr>
              <a:t>mechanical</a:t>
            </a:r>
          </a:p>
          <a:p>
            <a:r>
              <a:rPr lang="en-US" sz="1600" dirty="0">
                <a:solidFill>
                  <a:schemeClr val="accent1">
                    <a:lumMod val="25000"/>
                  </a:schemeClr>
                </a:solidFill>
                <a:latin typeface="+mn-lt"/>
              </a:rPr>
              <a:t>s</a:t>
            </a:r>
            <a:r>
              <a:rPr lang="en-US" sz="1600" dirty="0" smtClean="0">
                <a:solidFill>
                  <a:schemeClr val="accent1">
                    <a:lumMod val="25000"/>
                  </a:schemeClr>
                </a:solidFill>
                <a:latin typeface="+mn-lt"/>
              </a:rPr>
              <a:t>upport between</a:t>
            </a:r>
          </a:p>
          <a:p>
            <a:r>
              <a:rPr lang="en-US" sz="1600" dirty="0" smtClean="0">
                <a:solidFill>
                  <a:schemeClr val="accent1">
                    <a:lumMod val="25000"/>
                  </a:schemeClr>
                </a:solidFill>
                <a:latin typeface="+mn-lt"/>
              </a:rPr>
              <a:t>them. </a:t>
            </a:r>
          </a:p>
          <a:p>
            <a:endParaRPr lang="en-US" sz="1600" dirty="0">
              <a:solidFill>
                <a:schemeClr val="accent1">
                  <a:lumMod val="25000"/>
                </a:schemeClr>
              </a:solidFill>
              <a:latin typeface="+mn-lt"/>
            </a:endParaRPr>
          </a:p>
          <a:p>
            <a:r>
              <a:rPr lang="en-US" sz="1600" dirty="0" smtClean="0">
                <a:solidFill>
                  <a:schemeClr val="accent1">
                    <a:lumMod val="25000"/>
                  </a:schemeClr>
                </a:solidFill>
                <a:latin typeface="+mn-lt"/>
              </a:rPr>
              <a:t>Ringing is the</a:t>
            </a:r>
          </a:p>
          <a:p>
            <a:r>
              <a:rPr lang="en-US" sz="1600" dirty="0" smtClean="0">
                <a:solidFill>
                  <a:schemeClr val="accent1">
                    <a:lumMod val="25000"/>
                  </a:schemeClr>
                </a:solidFill>
                <a:latin typeface="+mn-lt"/>
              </a:rPr>
              <a:t>21 Hz mechanical</a:t>
            </a:r>
          </a:p>
          <a:p>
            <a:r>
              <a:rPr lang="en-US" sz="1600" dirty="0" smtClean="0">
                <a:solidFill>
                  <a:schemeClr val="accent1">
                    <a:lumMod val="25000"/>
                  </a:schemeClr>
                </a:solidFill>
                <a:latin typeface="+mn-lt"/>
              </a:rPr>
              <a:t>Mode</a:t>
            </a:r>
          </a:p>
          <a:p>
            <a:endParaRPr lang="en-US" sz="1600" dirty="0" smtClean="0">
              <a:solidFill>
                <a:schemeClr val="accent1">
                  <a:lumMod val="25000"/>
                </a:schemeClr>
              </a:solidFill>
              <a:latin typeface="+mn-lt"/>
            </a:endParaRPr>
          </a:p>
          <a:p>
            <a:endParaRPr lang="en-US" sz="1600" dirty="0" smtClean="0">
              <a:solidFill>
                <a:schemeClr val="accent1">
                  <a:lumMod val="25000"/>
                </a:schemeClr>
              </a:solidFill>
              <a:latin typeface="+mn-lt"/>
            </a:endParaRPr>
          </a:p>
          <a:p>
            <a:endParaRPr lang="en-US" sz="1600" dirty="0">
              <a:solidFill>
                <a:schemeClr val="accent1">
                  <a:lumMod val="25000"/>
                </a:schemeClr>
              </a:solidFill>
              <a:latin typeface="+mn-lt"/>
            </a:endParaRPr>
          </a:p>
        </p:txBody>
      </p:sp>
      <p:cxnSp>
        <p:nvCxnSpPr>
          <p:cNvPr id="11" name="Straight Arrow Connector 10"/>
          <p:cNvCxnSpPr/>
          <p:nvPr/>
        </p:nvCxnSpPr>
        <p:spPr bwMode="auto">
          <a:xfrm flipH="1" flipV="1">
            <a:off x="3842305" y="3429000"/>
            <a:ext cx="3304032" cy="140613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2" name="TextBox 11"/>
          <p:cNvSpPr txBox="1"/>
          <p:nvPr/>
        </p:nvSpPr>
        <p:spPr>
          <a:xfrm>
            <a:off x="199934" y="2891330"/>
            <a:ext cx="1906291" cy="2800767"/>
          </a:xfrm>
          <a:prstGeom prst="rect">
            <a:avLst/>
          </a:prstGeom>
          <a:noFill/>
        </p:spPr>
        <p:txBody>
          <a:bodyPr wrap="square" rtlCol="0">
            <a:spAutoFit/>
          </a:bodyPr>
          <a:lstStyle/>
          <a:p>
            <a:r>
              <a:rPr lang="en-US" sz="1600" dirty="0" smtClean="0">
                <a:solidFill>
                  <a:schemeClr val="accent1">
                    <a:lumMod val="25000"/>
                  </a:schemeClr>
                </a:solidFill>
                <a:latin typeface="+mn-lt"/>
              </a:rPr>
              <a:t>Cavity Gradients</a:t>
            </a:r>
          </a:p>
          <a:p>
            <a:r>
              <a:rPr lang="en-US" sz="1600" dirty="0" smtClean="0">
                <a:solidFill>
                  <a:schemeClr val="accent1">
                    <a:lumMod val="25000"/>
                  </a:schemeClr>
                </a:solidFill>
                <a:latin typeface="+mn-lt"/>
              </a:rPr>
              <a:t>10 MV/m</a:t>
            </a:r>
          </a:p>
          <a:p>
            <a:r>
              <a:rPr lang="en-US" sz="1600" dirty="0" smtClean="0">
                <a:solidFill>
                  <a:schemeClr val="accent1">
                    <a:lumMod val="25000"/>
                  </a:schemeClr>
                </a:solidFill>
                <a:latin typeface="+mn-lt"/>
              </a:rPr>
              <a:t>Locked in GDR Mode</a:t>
            </a:r>
          </a:p>
          <a:p>
            <a:endParaRPr lang="en-US" sz="1600" dirty="0">
              <a:solidFill>
                <a:schemeClr val="accent1">
                  <a:lumMod val="25000"/>
                </a:schemeClr>
              </a:solidFill>
              <a:latin typeface="+mn-lt"/>
            </a:endParaRPr>
          </a:p>
          <a:p>
            <a:r>
              <a:rPr lang="en-US" sz="1600" dirty="0" smtClean="0">
                <a:solidFill>
                  <a:schemeClr val="accent1">
                    <a:lumMod val="25000"/>
                  </a:schemeClr>
                </a:solidFill>
                <a:latin typeface="+mn-lt"/>
              </a:rPr>
              <a:t>Klystron had the</a:t>
            </a:r>
          </a:p>
          <a:p>
            <a:r>
              <a:rPr lang="en-US" sz="1600" dirty="0">
                <a:solidFill>
                  <a:schemeClr val="accent1">
                    <a:lumMod val="25000"/>
                  </a:schemeClr>
                </a:solidFill>
                <a:latin typeface="+mn-lt"/>
              </a:rPr>
              <a:t>o</a:t>
            </a:r>
            <a:r>
              <a:rPr lang="en-US" sz="1600" dirty="0" smtClean="0">
                <a:solidFill>
                  <a:schemeClr val="accent1">
                    <a:lumMod val="25000"/>
                  </a:schemeClr>
                </a:solidFill>
                <a:latin typeface="+mn-lt"/>
              </a:rPr>
              <a:t>verhead to keep</a:t>
            </a:r>
          </a:p>
          <a:p>
            <a:r>
              <a:rPr lang="en-US" sz="1600" dirty="0">
                <a:solidFill>
                  <a:schemeClr val="accent1">
                    <a:lumMod val="25000"/>
                  </a:schemeClr>
                </a:solidFill>
                <a:latin typeface="+mn-lt"/>
              </a:rPr>
              <a:t>c</a:t>
            </a:r>
            <a:r>
              <a:rPr lang="en-US" sz="1600" dirty="0" smtClean="0">
                <a:solidFill>
                  <a:schemeClr val="accent1">
                    <a:lumMod val="25000"/>
                  </a:schemeClr>
                </a:solidFill>
                <a:latin typeface="+mn-lt"/>
              </a:rPr>
              <a:t>avities locked</a:t>
            </a:r>
          </a:p>
          <a:p>
            <a:endParaRPr lang="en-US" sz="1600" dirty="0">
              <a:solidFill>
                <a:schemeClr val="accent1">
                  <a:lumMod val="25000"/>
                </a:schemeClr>
              </a:solidFill>
              <a:latin typeface="+mn-lt"/>
            </a:endParaRPr>
          </a:p>
          <a:p>
            <a:r>
              <a:rPr lang="en-US" sz="1600" dirty="0" smtClean="0">
                <a:solidFill>
                  <a:schemeClr val="accent1">
                    <a:lumMod val="25000"/>
                  </a:schemeClr>
                </a:solidFill>
                <a:latin typeface="+mn-lt"/>
              </a:rPr>
              <a:t>Stepper Motor</a:t>
            </a:r>
          </a:p>
          <a:p>
            <a:r>
              <a:rPr lang="en-US" sz="1600" dirty="0" smtClean="0">
                <a:solidFill>
                  <a:schemeClr val="accent1">
                    <a:lumMod val="25000"/>
                  </a:schemeClr>
                </a:solidFill>
                <a:latin typeface="+mn-lt"/>
              </a:rPr>
              <a:t>kicks in to tune </a:t>
            </a:r>
          </a:p>
          <a:p>
            <a:r>
              <a:rPr lang="en-US" sz="1600" dirty="0">
                <a:solidFill>
                  <a:schemeClr val="accent1">
                    <a:lumMod val="25000"/>
                  </a:schemeClr>
                </a:solidFill>
                <a:latin typeface="+mn-lt"/>
              </a:rPr>
              <a:t>t</a:t>
            </a:r>
            <a:r>
              <a:rPr lang="en-US" sz="1600" dirty="0" smtClean="0">
                <a:solidFill>
                  <a:schemeClr val="accent1">
                    <a:lumMod val="25000"/>
                  </a:schemeClr>
                </a:solidFill>
                <a:latin typeface="+mn-lt"/>
              </a:rPr>
              <a:t>he cavities</a:t>
            </a:r>
            <a:endParaRPr lang="en-US" sz="1600" dirty="0">
              <a:solidFill>
                <a:schemeClr val="accent1">
                  <a:lumMod val="25000"/>
                </a:schemeClr>
              </a:solidFill>
              <a:latin typeface="+mn-lt"/>
            </a:endParaRPr>
          </a:p>
        </p:txBody>
      </p:sp>
      <p:cxnSp>
        <p:nvCxnSpPr>
          <p:cNvPr id="13" name="Straight Arrow Connector 12"/>
          <p:cNvCxnSpPr/>
          <p:nvPr/>
        </p:nvCxnSpPr>
        <p:spPr bwMode="auto">
          <a:xfrm>
            <a:off x="1653220" y="5373740"/>
            <a:ext cx="3401075"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683626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ovater\AppData\Local\Temp\det_effect_2_cav.jpg"/>
          <p:cNvPicPr/>
          <p:nvPr/>
        </p:nvPicPr>
        <p:blipFill>
          <a:blip r:embed="rId2" cstate="print"/>
          <a:srcRect/>
          <a:stretch>
            <a:fillRect/>
          </a:stretch>
        </p:blipFill>
        <p:spPr bwMode="auto">
          <a:xfrm>
            <a:off x="0" y="805132"/>
            <a:ext cx="5029200" cy="5244794"/>
          </a:xfrm>
          <a:prstGeom prst="rect">
            <a:avLst/>
          </a:prstGeom>
          <a:noFill/>
          <a:ln w="9525">
            <a:noFill/>
            <a:miter lim="800000"/>
            <a:headEnd/>
            <a:tailEnd/>
          </a:ln>
        </p:spPr>
      </p:pic>
      <p:sp>
        <p:nvSpPr>
          <p:cNvPr id="3" name="Rectangle 2"/>
          <p:cNvSpPr/>
          <p:nvPr/>
        </p:nvSpPr>
        <p:spPr>
          <a:xfrm>
            <a:off x="2737903" y="76200"/>
            <a:ext cx="2977097" cy="584775"/>
          </a:xfrm>
          <a:prstGeom prst="rect">
            <a:avLst/>
          </a:prstGeom>
        </p:spPr>
        <p:txBody>
          <a:bodyPr wrap="none">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Cavity Fratricide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4" name="Content Placeholder 5"/>
          <p:cNvSpPr txBox="1">
            <a:spLocks/>
          </p:cNvSpPr>
          <p:nvPr/>
        </p:nvSpPr>
        <p:spPr>
          <a:xfrm>
            <a:off x="4800600" y="990600"/>
            <a:ext cx="4267200" cy="3060708"/>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solidFill>
                  <a:schemeClr val="accent1">
                    <a:lumMod val="25000"/>
                  </a:schemeClr>
                </a:solidFill>
                <a:cs typeface="Arial" pitchFamily="34" charset="0"/>
              </a:rPr>
              <a:t>Cavity Fratricide occurs when one cavity faults (typically microphonic detuning from He instability or ground motion) and the Lorentz force detuning of the faulted cavity detunes the adjacent cavities resulting in the cavity faulting too.</a:t>
            </a:r>
          </a:p>
          <a:p>
            <a:pPr marL="0" indent="0">
              <a:buFont typeface="Arial"/>
              <a:buNone/>
            </a:pPr>
            <a:endParaRPr lang="en-US" sz="1800" b="1" dirty="0" smtClean="0">
              <a:solidFill>
                <a:schemeClr val="accent1">
                  <a:lumMod val="25000"/>
                </a:schemeClr>
              </a:solidFill>
              <a:cs typeface="Arial" pitchFamily="34" charset="0"/>
            </a:endParaRPr>
          </a:p>
          <a:p>
            <a:pPr marL="0" indent="0">
              <a:buFont typeface="Arial"/>
              <a:buNone/>
            </a:pPr>
            <a:r>
              <a:rPr lang="en-US" sz="1800" b="1" dirty="0" smtClean="0">
                <a:solidFill>
                  <a:schemeClr val="accent1">
                    <a:lumMod val="25000"/>
                  </a:schemeClr>
                </a:solidFill>
                <a:cs typeface="Arial" pitchFamily="34" charset="0"/>
              </a:rPr>
              <a:t>Adjacent cavity has a 10% coupling to its brother/sister!</a:t>
            </a:r>
          </a:p>
          <a:p>
            <a:pPr marL="0" indent="0">
              <a:buFont typeface="Arial"/>
              <a:buNone/>
            </a:pPr>
            <a:r>
              <a:rPr lang="en-US" sz="1800" b="1" dirty="0" smtClean="0">
                <a:solidFill>
                  <a:schemeClr val="accent1">
                    <a:lumMod val="25000"/>
                  </a:schemeClr>
                </a:solidFill>
                <a:cs typeface="Arial" pitchFamily="34" charset="0"/>
              </a:rPr>
              <a:t> </a:t>
            </a:r>
            <a:endParaRPr lang="en-US" sz="1800" b="1" dirty="0">
              <a:solidFill>
                <a:schemeClr val="accent1">
                  <a:lumMod val="25000"/>
                </a:schemeClr>
              </a:solidFill>
              <a:cs typeface="Arial" pitchFamily="34" charset="0"/>
            </a:endParaRPr>
          </a:p>
        </p:txBody>
      </p:sp>
      <p:sp>
        <p:nvSpPr>
          <p:cNvPr id="5" name="TextBox 4"/>
          <p:cNvSpPr txBox="1"/>
          <p:nvPr/>
        </p:nvSpPr>
        <p:spPr>
          <a:xfrm>
            <a:off x="4901609" y="4195465"/>
            <a:ext cx="3810000" cy="923330"/>
          </a:xfrm>
          <a:prstGeom prst="rect">
            <a:avLst/>
          </a:prstGeom>
          <a:noFill/>
        </p:spPr>
        <p:txBody>
          <a:bodyPr wrap="square" rtlCol="0">
            <a:spAutoFit/>
          </a:bodyPr>
          <a:lstStyle/>
          <a:p>
            <a:r>
              <a:rPr lang="en-US" sz="1800" b="1" dirty="0" smtClean="0">
                <a:solidFill>
                  <a:schemeClr val="accent1">
                    <a:lumMod val="25000"/>
                  </a:schemeClr>
                </a:solidFill>
                <a:latin typeface="Minion Pro"/>
                <a:cs typeface="Arial" pitchFamily="34" charset="0"/>
              </a:rPr>
              <a:t>Adjacent cavity was operating at 5 MV/m</a:t>
            </a:r>
            <a:r>
              <a:rPr lang="en-US" sz="1800" b="1" dirty="0">
                <a:solidFill>
                  <a:schemeClr val="accent1">
                    <a:lumMod val="25000"/>
                  </a:schemeClr>
                </a:solidFill>
                <a:latin typeface="Minion Pro"/>
                <a:cs typeface="Arial" pitchFamily="34" charset="0"/>
              </a:rPr>
              <a:t> </a:t>
            </a:r>
            <a:r>
              <a:rPr lang="en-US" sz="1800" b="1" dirty="0" smtClean="0">
                <a:solidFill>
                  <a:schemeClr val="accent1">
                    <a:lumMod val="25000"/>
                  </a:schemeClr>
                </a:solidFill>
                <a:latin typeface="Minion Pro"/>
                <a:cs typeface="Arial" pitchFamily="34" charset="0"/>
              </a:rPr>
              <a:t>so the klystron had  the overhead to absorb the detuning</a:t>
            </a:r>
          </a:p>
        </p:txBody>
      </p:sp>
    </p:spTree>
    <p:extLst>
      <p:ext uri="{BB962C8B-B14F-4D97-AF65-F5344CB8AC3E}">
        <p14:creationId xmlns:p14="http://schemas.microsoft.com/office/powerpoint/2010/main" val="297467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Cryomodule Heaters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128212" y="1211283"/>
            <a:ext cx="4372667" cy="4778403"/>
          </a:xfrm>
        </p:spPr>
        <p:txBody>
          <a:bodyPr>
            <a:normAutofit lnSpcReduction="10000"/>
          </a:bodyPr>
          <a:lstStyle/>
          <a:p>
            <a:r>
              <a:rPr lang="en-US" sz="2000" b="1" dirty="0" smtClean="0"/>
              <a:t>Increased </a:t>
            </a:r>
            <a:r>
              <a:rPr lang="en-US" sz="2000" b="1" dirty="0" err="1"/>
              <a:t>m</a:t>
            </a:r>
            <a:r>
              <a:rPr lang="en-US" sz="2000" b="1" dirty="0" err="1" smtClean="0"/>
              <a:t>icrophonics</a:t>
            </a:r>
            <a:r>
              <a:rPr lang="en-US" sz="2000" b="1" dirty="0" smtClean="0"/>
              <a:t> were observed when heaters were on</a:t>
            </a:r>
            <a:r>
              <a:rPr lang="en-US" sz="2000" b="1" dirty="0"/>
              <a:t>. The cryostat riser </a:t>
            </a:r>
            <a:r>
              <a:rPr lang="en-US" sz="2000" b="1" dirty="0" smtClean="0"/>
              <a:t>is </a:t>
            </a:r>
            <a:r>
              <a:rPr lang="en-US" sz="2000" b="1" dirty="0"/>
              <a:t>a choke point </a:t>
            </a:r>
            <a:r>
              <a:rPr lang="en-US" sz="2000" b="1" dirty="0" smtClean="0"/>
              <a:t>when additional </a:t>
            </a:r>
            <a:r>
              <a:rPr lang="en-US" sz="2000" b="1" dirty="0"/>
              <a:t>heat </a:t>
            </a:r>
            <a:r>
              <a:rPr lang="en-US" sz="2000" b="1" dirty="0" smtClean="0"/>
              <a:t>is </a:t>
            </a:r>
            <a:r>
              <a:rPr lang="en-US" sz="2000" b="1" dirty="0"/>
              <a:t>applied. </a:t>
            </a:r>
            <a:endParaRPr lang="en-US" sz="2000" b="1" dirty="0" smtClean="0"/>
          </a:p>
          <a:p>
            <a:r>
              <a:rPr lang="en-US" sz="2000" b="1" dirty="0" smtClean="0"/>
              <a:t>Out of the eight installed, only the even heaters (4) were initially used. When an odd cavity would turn off, additional heat would be supplied to the even cavities to compensate ..then</a:t>
            </a:r>
          </a:p>
          <a:p>
            <a:r>
              <a:rPr lang="en-US" sz="2000" b="1" dirty="0"/>
              <a:t>Presently we are </a:t>
            </a:r>
            <a:r>
              <a:rPr lang="en-US" sz="2000" b="1" dirty="0" smtClean="0"/>
              <a:t>implementing </a:t>
            </a:r>
            <a:r>
              <a:rPr lang="en-US" sz="2000" b="1" dirty="0"/>
              <a:t>an eight heater system on one of the C100s.  </a:t>
            </a:r>
          </a:p>
          <a:p>
            <a:endParaRPr lang="en-US" sz="2000" b="1" dirty="0" smtClean="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853235" y="3735516"/>
            <a:ext cx="3639919" cy="2119533"/>
          </a:xfrm>
          <a:prstGeom prst="rect">
            <a:avLst/>
          </a:prstGeom>
        </p:spPr>
      </p:pic>
      <p:sp>
        <p:nvSpPr>
          <p:cNvPr id="6" name="TextBox 5"/>
          <p:cNvSpPr txBox="1"/>
          <p:nvPr/>
        </p:nvSpPr>
        <p:spPr>
          <a:xfrm>
            <a:off x="4905335" y="5776297"/>
            <a:ext cx="3472297" cy="646331"/>
          </a:xfrm>
          <a:prstGeom prst="rect">
            <a:avLst/>
          </a:prstGeom>
          <a:noFill/>
        </p:spPr>
        <p:txBody>
          <a:bodyPr wrap="none" rtlCol="0">
            <a:spAutoFit/>
          </a:bodyPr>
          <a:lstStyle/>
          <a:p>
            <a:r>
              <a:rPr lang="en-US" dirty="0" smtClean="0"/>
              <a:t>He Liquid Level in a cryomodule as </a:t>
            </a:r>
          </a:p>
          <a:p>
            <a:r>
              <a:rPr lang="en-US" dirty="0"/>
              <a:t>h</a:t>
            </a:r>
            <a:r>
              <a:rPr lang="en-US" dirty="0" smtClean="0"/>
              <a:t>eat was applied. </a:t>
            </a:r>
            <a:endParaRPr lang="en-US" dirty="0"/>
          </a:p>
        </p:txBody>
      </p:sp>
      <p:pic>
        <p:nvPicPr>
          <p:cNvPr id="4" name="Picture 3"/>
          <p:cNvPicPr>
            <a:picLocks noChangeAspect="1"/>
          </p:cNvPicPr>
          <p:nvPr/>
        </p:nvPicPr>
        <p:blipFill>
          <a:blip r:embed="rId3"/>
          <a:stretch>
            <a:fillRect/>
          </a:stretch>
        </p:blipFill>
        <p:spPr>
          <a:xfrm>
            <a:off x="4789814" y="822960"/>
            <a:ext cx="3703340" cy="2991308"/>
          </a:xfrm>
          <a:prstGeom prst="rect">
            <a:avLst/>
          </a:prstGeom>
        </p:spPr>
      </p:pic>
    </p:spTree>
    <p:extLst>
      <p:ext uri="{BB962C8B-B14F-4D97-AF65-F5344CB8AC3E}">
        <p14:creationId xmlns:p14="http://schemas.microsoft.com/office/powerpoint/2010/main" val="314328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100_1597"/>
          <p:cNvPicPr>
            <a:picLocks noChangeAspect="1" noChangeArrowheads="1"/>
          </p:cNvPicPr>
          <p:nvPr/>
        </p:nvPicPr>
        <p:blipFill>
          <a:blip r:embed="rId2">
            <a:extLst>
              <a:ext uri="{28A0092B-C50C-407E-A947-70E740481C1C}">
                <a14:useLocalDpi xmlns:a14="http://schemas.microsoft.com/office/drawing/2010/main" val="0"/>
              </a:ext>
            </a:extLst>
          </a:blip>
          <a:srcRect t="19731" b="19489"/>
          <a:stretch>
            <a:fillRect/>
          </a:stretch>
        </p:blipFill>
        <p:spPr bwMode="auto">
          <a:xfrm>
            <a:off x="5396721" y="1216186"/>
            <a:ext cx="3260330" cy="264245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Line 22"/>
          <p:cNvSpPr>
            <a:spLocks noChangeShapeType="1"/>
          </p:cNvSpPr>
          <p:nvPr/>
        </p:nvSpPr>
        <p:spPr bwMode="auto">
          <a:xfrm>
            <a:off x="5804313" y="1538286"/>
            <a:ext cx="551975" cy="856122"/>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23"/>
          <p:cNvSpPr txBox="1">
            <a:spLocks noChangeArrowheads="1"/>
          </p:cNvSpPr>
          <p:nvPr/>
        </p:nvSpPr>
        <p:spPr bwMode="auto">
          <a:xfrm>
            <a:off x="5035964" y="1208086"/>
            <a:ext cx="1243012" cy="738664"/>
          </a:xfrm>
          <a:prstGeom prst="rect">
            <a:avLst/>
          </a:prstGeom>
          <a:solidFill>
            <a:schemeClr val="bg1"/>
          </a:solidFill>
          <a:ln w="6350">
            <a:solidFill>
              <a:srgbClr val="FF0000"/>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altLang="en-US" sz="1400" dirty="0">
                <a:latin typeface="+mn-lt"/>
              </a:rPr>
              <a:t>Viewer &amp; pump drop cross</a:t>
            </a:r>
          </a:p>
        </p:txBody>
      </p:sp>
      <p:sp>
        <p:nvSpPr>
          <p:cNvPr id="7" name="Line 24"/>
          <p:cNvSpPr>
            <a:spLocks noChangeShapeType="1"/>
          </p:cNvSpPr>
          <p:nvPr/>
        </p:nvSpPr>
        <p:spPr bwMode="auto">
          <a:xfrm flipH="1">
            <a:off x="6777963" y="1239950"/>
            <a:ext cx="306388" cy="1112838"/>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25"/>
          <p:cNvSpPr txBox="1">
            <a:spLocks noChangeArrowheads="1"/>
          </p:cNvSpPr>
          <p:nvPr/>
        </p:nvSpPr>
        <p:spPr bwMode="auto">
          <a:xfrm>
            <a:off x="6481063" y="769132"/>
            <a:ext cx="1150524" cy="954107"/>
          </a:xfrm>
          <a:prstGeom prst="rect">
            <a:avLst/>
          </a:prstGeom>
          <a:solidFill>
            <a:schemeClr val="bg1"/>
          </a:solidFill>
          <a:ln w="6350">
            <a:solidFill>
              <a:srgbClr val="FF0000"/>
            </a:solidFill>
            <a:miter lim="800000"/>
            <a:headEnd/>
            <a:tailEnd/>
          </a:ln>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altLang="en-US" sz="1400" dirty="0">
                <a:latin typeface="+mn-lt"/>
              </a:rPr>
              <a:t>H&amp;V nested </a:t>
            </a:r>
            <a:r>
              <a:rPr lang="en-US" altLang="en-US" sz="1400" i="1" dirty="0">
                <a:latin typeface="+mn-lt"/>
              </a:rPr>
              <a:t>Air Core</a:t>
            </a:r>
            <a:r>
              <a:rPr lang="en-US" altLang="en-US" sz="1400" dirty="0">
                <a:latin typeface="+mn-lt"/>
              </a:rPr>
              <a:t> correctors over BPM</a:t>
            </a:r>
          </a:p>
        </p:txBody>
      </p:sp>
      <p:sp>
        <p:nvSpPr>
          <p:cNvPr id="9" name="Line 26"/>
          <p:cNvSpPr>
            <a:spLocks noChangeShapeType="1"/>
          </p:cNvSpPr>
          <p:nvPr/>
        </p:nvSpPr>
        <p:spPr bwMode="auto">
          <a:xfrm flipH="1">
            <a:off x="7304501" y="1418830"/>
            <a:ext cx="904202" cy="792556"/>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27"/>
          <p:cNvSpPr txBox="1">
            <a:spLocks noChangeArrowheads="1"/>
          </p:cNvSpPr>
          <p:nvPr/>
        </p:nvSpPr>
        <p:spPr bwMode="auto">
          <a:xfrm>
            <a:off x="7898700" y="1102953"/>
            <a:ext cx="731838" cy="307777"/>
          </a:xfrm>
          <a:prstGeom prst="rect">
            <a:avLst/>
          </a:prstGeom>
          <a:solidFill>
            <a:schemeClr val="bg1"/>
          </a:solidFill>
          <a:ln w="6350">
            <a:solidFill>
              <a:srgbClr val="FF0000"/>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altLang="en-US" sz="1400" dirty="0">
                <a:latin typeface="+mn-lt"/>
              </a:rPr>
              <a:t>Quad</a:t>
            </a:r>
          </a:p>
        </p:txBody>
      </p:sp>
      <p:sp>
        <p:nvSpPr>
          <p:cNvPr id="11" name="Line 28"/>
          <p:cNvSpPr>
            <a:spLocks noChangeShapeType="1"/>
          </p:cNvSpPr>
          <p:nvPr/>
        </p:nvSpPr>
        <p:spPr bwMode="auto">
          <a:xfrm>
            <a:off x="4816096" y="1954850"/>
            <a:ext cx="746561" cy="533611"/>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Box 11"/>
          <p:cNvSpPr txBox="1"/>
          <p:nvPr/>
        </p:nvSpPr>
        <p:spPr>
          <a:xfrm>
            <a:off x="0" y="1071038"/>
            <a:ext cx="4861339" cy="221599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accent1">
                    <a:lumMod val="25000"/>
                  </a:schemeClr>
                </a:solidFill>
                <a:latin typeface="Arial" panose="020B0604020202020204" pitchFamily="34" charset="0"/>
                <a:cs typeface="Arial" panose="020B0604020202020204" pitchFamily="34" charset="0"/>
              </a:rPr>
              <a:t>Field emission heats </a:t>
            </a:r>
            <a:r>
              <a:rPr lang="en-US" sz="2000" dirty="0" err="1" smtClean="0">
                <a:solidFill>
                  <a:schemeClr val="accent1">
                    <a:lumMod val="25000"/>
                  </a:schemeClr>
                </a:solidFill>
                <a:latin typeface="Arial" panose="020B0604020202020204" pitchFamily="34" charset="0"/>
                <a:cs typeface="Arial" panose="020B0604020202020204" pitchFamily="34" charset="0"/>
              </a:rPr>
              <a:t>beamline</a:t>
            </a:r>
            <a:endParaRPr lang="en-US" sz="2000" dirty="0" smtClean="0">
              <a:solidFill>
                <a:schemeClr val="accent1">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smtClean="0">
              <a:solidFill>
                <a:schemeClr val="accent1">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accent1">
                    <a:lumMod val="25000"/>
                  </a:schemeClr>
                </a:solidFill>
                <a:latin typeface="Arial" panose="020B0604020202020204" pitchFamily="34" charset="0"/>
                <a:cs typeface="Arial" panose="020B0604020202020204" pitchFamily="34" charset="0"/>
              </a:rPr>
              <a:t>Vacuum pump faults</a:t>
            </a:r>
          </a:p>
          <a:p>
            <a:pPr marL="342900" indent="-342900">
              <a:buFont typeface="Arial" panose="020B0604020202020204" pitchFamily="34" charset="0"/>
              <a:buChar char="•"/>
            </a:pPr>
            <a:endParaRPr lang="en-US" sz="2000" dirty="0" smtClean="0">
              <a:solidFill>
                <a:schemeClr val="accent1">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accent1">
                    <a:lumMod val="25000"/>
                  </a:schemeClr>
                </a:solidFill>
                <a:latin typeface="Arial" panose="020B0604020202020204" pitchFamily="34" charset="0"/>
                <a:cs typeface="Arial" panose="020B0604020202020204" pitchFamily="34" charset="0"/>
              </a:rPr>
              <a:t>Vacuum interlock drops cryomodule out of RF</a:t>
            </a:r>
          </a:p>
          <a:p>
            <a:endParaRPr lang="en-US" dirty="0">
              <a:solidFill>
                <a:schemeClr val="accent1">
                  <a:lumMod val="25000"/>
                </a:schemeClr>
              </a:solidFill>
              <a:latin typeface="Arial" panose="020B0604020202020204" pitchFamily="34" charset="0"/>
              <a:cs typeface="Arial" panose="020B0604020202020204" pitchFamily="34" charset="0"/>
            </a:endParaRPr>
          </a:p>
        </p:txBody>
      </p:sp>
      <p:sp>
        <p:nvSpPr>
          <p:cNvPr id="13" name="Text Box 27"/>
          <p:cNvSpPr txBox="1">
            <a:spLocks noChangeArrowheads="1"/>
          </p:cNvSpPr>
          <p:nvPr/>
        </p:nvSpPr>
        <p:spPr bwMode="auto">
          <a:xfrm>
            <a:off x="3565148" y="1598728"/>
            <a:ext cx="1250948" cy="523220"/>
          </a:xfrm>
          <a:prstGeom prst="rect">
            <a:avLst/>
          </a:prstGeom>
          <a:solidFill>
            <a:schemeClr val="bg1"/>
          </a:solidFill>
          <a:ln w="6350">
            <a:solidFill>
              <a:srgbClr val="FF0000"/>
            </a:solidFill>
            <a:miter lim="800000"/>
            <a:headEnd/>
            <a:tailEnd/>
          </a:ln>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altLang="en-US" sz="1400" dirty="0" smtClean="0">
                <a:latin typeface="+mn-lt"/>
              </a:rPr>
              <a:t>End of </a:t>
            </a:r>
            <a:r>
              <a:rPr lang="en-US" altLang="en-US" sz="1400" dirty="0" err="1" smtClean="0">
                <a:latin typeface="+mn-lt"/>
              </a:rPr>
              <a:t>Cryomodule</a:t>
            </a:r>
            <a:endParaRPr lang="en-US" altLang="en-US" sz="1400" dirty="0">
              <a:latin typeface="+mn-lt"/>
            </a:endParaRPr>
          </a:p>
        </p:txBody>
      </p:sp>
      <p:sp>
        <p:nvSpPr>
          <p:cNvPr id="15" name="TextBox 14"/>
          <p:cNvSpPr txBox="1"/>
          <p:nvPr/>
        </p:nvSpPr>
        <p:spPr>
          <a:xfrm>
            <a:off x="2343955" y="3787231"/>
            <a:ext cx="648488" cy="164894"/>
          </a:xfrm>
          <a:prstGeom prst="rect">
            <a:avLst/>
          </a:prstGeom>
          <a:noFill/>
        </p:spPr>
        <p:txBody>
          <a:bodyPr wrap="none" rtlCol="0">
            <a:spAutoFit/>
          </a:bodyPr>
          <a:lstStyle/>
          <a:p>
            <a:r>
              <a:rPr lang="en-US" sz="1400" b="1" dirty="0" smtClean="0">
                <a:solidFill>
                  <a:schemeClr val="accent1">
                    <a:lumMod val="25000"/>
                  </a:schemeClr>
                </a:solidFill>
                <a:latin typeface="+mn-lt"/>
                <a:cs typeface="Arial" panose="020B0604020202020204" pitchFamily="34" charset="0"/>
              </a:rPr>
              <a:t>C100-10 Cav 6</a:t>
            </a:r>
            <a:endParaRPr lang="en-US" sz="1400" b="1" dirty="0">
              <a:latin typeface="Arial" panose="020B0604020202020204" pitchFamily="34" charset="0"/>
              <a:cs typeface="Arial" panose="020B0604020202020204" pitchFamily="34" charset="0"/>
            </a:endParaRPr>
          </a:p>
        </p:txBody>
      </p:sp>
      <p:sp>
        <p:nvSpPr>
          <p:cNvPr id="16" name="TextBox 15"/>
          <p:cNvSpPr txBox="1"/>
          <p:nvPr/>
        </p:nvSpPr>
        <p:spPr>
          <a:xfrm>
            <a:off x="3680436" y="3768473"/>
            <a:ext cx="648488" cy="164894"/>
          </a:xfrm>
          <a:prstGeom prst="rect">
            <a:avLst/>
          </a:prstGeom>
          <a:noFill/>
        </p:spPr>
        <p:txBody>
          <a:bodyPr wrap="none" rtlCol="0">
            <a:spAutoFit/>
          </a:bodyPr>
          <a:lstStyle/>
          <a:p>
            <a:r>
              <a:rPr lang="en-US" sz="1400" b="1" dirty="0" smtClean="0">
                <a:solidFill>
                  <a:schemeClr val="accent1">
                    <a:lumMod val="25000"/>
                  </a:schemeClr>
                </a:solidFill>
                <a:latin typeface="+mn-lt"/>
                <a:cs typeface="Arial" panose="020B0604020202020204" pitchFamily="34" charset="0"/>
              </a:rPr>
              <a:t>C100-10 Cav 7</a:t>
            </a:r>
            <a:endParaRPr lang="en-US" sz="1400" b="1" dirty="0">
              <a:solidFill>
                <a:schemeClr val="accent1">
                  <a:lumMod val="25000"/>
                </a:schemeClr>
              </a:solidFill>
              <a:latin typeface="+mn-lt"/>
              <a:cs typeface="Arial" panose="020B0604020202020204" pitchFamily="34" charset="0"/>
            </a:endParaRPr>
          </a:p>
        </p:txBody>
      </p:sp>
      <p:sp>
        <p:nvSpPr>
          <p:cNvPr id="17" name="TextBox 16"/>
          <p:cNvSpPr txBox="1"/>
          <p:nvPr/>
        </p:nvSpPr>
        <p:spPr>
          <a:xfrm>
            <a:off x="1323030" y="3473662"/>
            <a:ext cx="1914498" cy="338554"/>
          </a:xfrm>
          <a:prstGeom prst="rect">
            <a:avLst/>
          </a:prstGeom>
          <a:noFill/>
        </p:spPr>
        <p:txBody>
          <a:bodyPr wrap="none" rtlCol="0">
            <a:spAutoFit/>
          </a:bodyPr>
          <a:lstStyle/>
          <a:p>
            <a:r>
              <a:rPr lang="en-US" sz="1600" b="1" dirty="0" smtClean="0">
                <a:solidFill>
                  <a:srgbClr val="C00000"/>
                </a:solidFill>
                <a:latin typeface="+mn-lt"/>
                <a:cs typeface="Arial" panose="020B0604020202020204" pitchFamily="34" charset="0"/>
              </a:rPr>
              <a:t>BEAMLINE VACUUM</a:t>
            </a:r>
            <a:endParaRPr lang="en-US" sz="1600" b="1" dirty="0">
              <a:solidFill>
                <a:srgbClr val="C00000"/>
              </a:solidFill>
              <a:latin typeface="+mn-lt"/>
              <a:cs typeface="Arial" panose="020B0604020202020204" pitchFamily="34" charset="0"/>
            </a:endParaRPr>
          </a:p>
        </p:txBody>
      </p:sp>
      <p:sp>
        <p:nvSpPr>
          <p:cNvPr id="18" name="TextBox 17"/>
          <p:cNvSpPr txBox="1"/>
          <p:nvPr/>
        </p:nvSpPr>
        <p:spPr>
          <a:xfrm>
            <a:off x="58194" y="4773776"/>
            <a:ext cx="349791" cy="280319"/>
          </a:xfrm>
          <a:prstGeom prst="rect">
            <a:avLst/>
          </a:prstGeom>
          <a:noFill/>
        </p:spPr>
        <p:txBody>
          <a:bodyPr wrap="none" rtlCol="0">
            <a:spAutoFit/>
          </a:bodyPr>
          <a:lstStyle/>
          <a:p>
            <a:r>
              <a:rPr lang="en-US" sz="1400" b="1" dirty="0" smtClean="0">
                <a:solidFill>
                  <a:schemeClr val="accent1">
                    <a:lumMod val="25000"/>
                  </a:schemeClr>
                </a:solidFill>
                <a:latin typeface="+mn-lt"/>
              </a:rPr>
              <a:t>GMES</a:t>
            </a:r>
          </a:p>
          <a:p>
            <a:r>
              <a:rPr lang="en-US" sz="1400" b="1" dirty="0" smtClean="0">
                <a:solidFill>
                  <a:schemeClr val="accent1">
                    <a:lumMod val="25000"/>
                  </a:schemeClr>
                </a:solidFill>
                <a:latin typeface="+mn-lt"/>
              </a:rPr>
              <a:t>MV/m</a:t>
            </a:r>
            <a:endParaRPr lang="en-US" sz="1400" b="1" dirty="0">
              <a:solidFill>
                <a:schemeClr val="accent1">
                  <a:lumMod val="25000"/>
                </a:schemeClr>
              </a:solidFill>
              <a:latin typeface="+mn-lt"/>
            </a:endParaRPr>
          </a:p>
        </p:txBody>
      </p:sp>
      <p:sp>
        <p:nvSpPr>
          <p:cNvPr id="19" name="TextBox 18"/>
          <p:cNvSpPr txBox="1"/>
          <p:nvPr/>
        </p:nvSpPr>
        <p:spPr>
          <a:xfrm>
            <a:off x="244332" y="3155437"/>
            <a:ext cx="3597856" cy="247340"/>
          </a:xfrm>
          <a:prstGeom prst="rect">
            <a:avLst/>
          </a:prstGeom>
          <a:noFill/>
        </p:spPr>
        <p:txBody>
          <a:bodyPr wrap="none" rtlCol="0">
            <a:spAutoFit/>
          </a:bodyPr>
          <a:lstStyle/>
          <a:p>
            <a:r>
              <a:rPr lang="en-US" dirty="0" smtClean="0">
                <a:solidFill>
                  <a:schemeClr val="accent1">
                    <a:lumMod val="25000"/>
                  </a:schemeClr>
                </a:solidFill>
                <a:latin typeface="+mn-lt"/>
              </a:rPr>
              <a:t>Cavity Gradients impacting </a:t>
            </a:r>
            <a:r>
              <a:rPr lang="en-US" dirty="0" err="1" smtClean="0">
                <a:solidFill>
                  <a:schemeClr val="accent1">
                    <a:lumMod val="25000"/>
                  </a:schemeClr>
                </a:solidFill>
                <a:latin typeface="+mn-lt"/>
              </a:rPr>
              <a:t>Beamline</a:t>
            </a:r>
            <a:r>
              <a:rPr lang="en-US" dirty="0" smtClean="0">
                <a:solidFill>
                  <a:schemeClr val="accent1">
                    <a:lumMod val="25000"/>
                  </a:schemeClr>
                </a:solidFill>
                <a:latin typeface="+mn-lt"/>
              </a:rPr>
              <a:t> Vacuum activity</a:t>
            </a:r>
            <a:endParaRPr lang="en-US" dirty="0">
              <a:solidFill>
                <a:schemeClr val="accent1">
                  <a:lumMod val="25000"/>
                </a:schemeClr>
              </a:solidFill>
              <a:latin typeface="+mn-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14" y="4150320"/>
            <a:ext cx="4356101" cy="202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bwMode="auto">
          <a:xfrm flipV="1">
            <a:off x="2789629" y="3985426"/>
            <a:ext cx="1364285" cy="701248"/>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endCxn id="15" idx="2"/>
          </p:cNvCxnSpPr>
          <p:nvPr/>
        </p:nvCxnSpPr>
        <p:spPr bwMode="auto">
          <a:xfrm flipV="1">
            <a:off x="2629761" y="3952125"/>
            <a:ext cx="38438" cy="475751"/>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V="1">
            <a:off x="1581698" y="3642939"/>
            <a:ext cx="517173" cy="1579911"/>
          </a:xfrm>
          <a:prstGeom prst="straightConnector1">
            <a:avLst/>
          </a:prstGeom>
          <a:solidFill>
            <a:schemeClr val="accent1"/>
          </a:solidFill>
          <a:ln w="254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V="1">
            <a:off x="1138790" y="3768009"/>
            <a:ext cx="520305" cy="1658964"/>
          </a:xfrm>
          <a:prstGeom prst="straightConnector1">
            <a:avLst/>
          </a:prstGeom>
          <a:solidFill>
            <a:schemeClr val="accent1"/>
          </a:solidFill>
          <a:ln w="254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itle 4"/>
          <p:cNvSpPr>
            <a:spLocks noGrp="1"/>
          </p:cNvSpPr>
          <p:nvPr>
            <p:ph type="title"/>
          </p:nvPr>
        </p:nvSpPr>
        <p:spPr>
          <a:xfrm>
            <a:off x="457200" y="194726"/>
            <a:ext cx="8229600" cy="397933"/>
          </a:xfrm>
        </p:spPr>
        <p:txBody>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Operational Experience - Field Emission</a:t>
            </a:r>
          </a:p>
        </p:txBody>
      </p:sp>
      <p:pic>
        <p:nvPicPr>
          <p:cNvPr id="2050" name="Picture 2" descr="http://opsweb.acc.jlab.org/CSUEApps/atlis/view_attachment.php?attachment_id=8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508" y="4061281"/>
            <a:ext cx="3263634" cy="183447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777963" y="4521319"/>
            <a:ext cx="914400" cy="914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 Box 23"/>
          <p:cNvSpPr txBox="1">
            <a:spLocks noChangeArrowheads="1"/>
          </p:cNvSpPr>
          <p:nvPr/>
        </p:nvSpPr>
        <p:spPr bwMode="auto">
          <a:xfrm>
            <a:off x="5804313" y="6010278"/>
            <a:ext cx="1741844" cy="307777"/>
          </a:xfrm>
          <a:prstGeom prst="rect">
            <a:avLst/>
          </a:prstGeom>
          <a:solidFill>
            <a:schemeClr val="bg1"/>
          </a:solidFill>
          <a:ln w="6350">
            <a:solidFill>
              <a:srgbClr val="FF0000"/>
            </a:solidFill>
            <a:miter lim="800000"/>
            <a:headEnd/>
            <a:tailEnd/>
          </a:ln>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altLang="en-US" sz="1400" dirty="0" smtClean="0">
                <a:latin typeface="+mn-lt"/>
              </a:rPr>
              <a:t>Radiation Damage</a:t>
            </a:r>
            <a:endParaRPr lang="en-US" altLang="en-US" sz="1400" dirty="0">
              <a:latin typeface="+mn-lt"/>
            </a:endParaRPr>
          </a:p>
        </p:txBody>
      </p:sp>
      <p:sp>
        <p:nvSpPr>
          <p:cNvPr id="27" name="Line 28"/>
          <p:cNvSpPr>
            <a:spLocks noChangeShapeType="1"/>
          </p:cNvSpPr>
          <p:nvPr/>
        </p:nvSpPr>
        <p:spPr bwMode="auto">
          <a:xfrm flipV="1">
            <a:off x="6591300" y="5320900"/>
            <a:ext cx="346977" cy="689378"/>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1755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51" y="1031437"/>
            <a:ext cx="7804298" cy="5095707"/>
          </a:xfrm>
          <a:prstGeom prst="rect">
            <a:avLst/>
          </a:prstGeom>
        </p:spPr>
      </p:pic>
      <p:sp>
        <p:nvSpPr>
          <p:cNvPr id="5" name="Title 4"/>
          <p:cNvSpPr>
            <a:spLocks noGrp="1"/>
          </p:cNvSpPr>
          <p:nvPr>
            <p:ph type="title"/>
          </p:nvPr>
        </p:nvSpPr>
        <p:spPr>
          <a:xfrm>
            <a:off x="457200" y="194726"/>
            <a:ext cx="8229600" cy="397933"/>
          </a:xfrm>
        </p:spPr>
        <p:txBody>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NL C100 FE Vacuum Trips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Feb/Mar 2016</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40581916"/>
      </p:ext>
    </p:extLst>
  </p:cSld>
  <p:clrMapOvr>
    <a:masterClrMapping/>
  </p:clrMapOvr>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JLabPowerPointMain</Template>
  <TotalTime>33873</TotalTime>
  <Words>1118</Words>
  <Application>Microsoft Office PowerPoint</Application>
  <PresentationFormat>On-screen Show (4:3)</PresentationFormat>
  <Paragraphs>201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Minion Pro</vt:lpstr>
      <vt:lpstr>Symbol</vt:lpstr>
      <vt:lpstr>Times</vt:lpstr>
      <vt:lpstr>Times New Roman</vt:lpstr>
      <vt:lpstr>JLabPowerPointMain</vt:lpstr>
      <vt:lpstr>C100 Operational Performance  From A LLRF Perspective</vt:lpstr>
      <vt:lpstr>C100 Performance Limitations</vt:lpstr>
      <vt:lpstr>C100 Cryomodule Microphonic Issues</vt:lpstr>
      <vt:lpstr>C100 Susceptibility to Construction, Truck Traffic, LCW Cooling Fans, Lawnmowers, Thunder ...</vt:lpstr>
      <vt:lpstr>PowerPoint Presentation</vt:lpstr>
      <vt:lpstr>PowerPoint Presentation</vt:lpstr>
      <vt:lpstr>Cryomodule Heaters</vt:lpstr>
      <vt:lpstr>Operational Experience - Field Emission</vt:lpstr>
      <vt:lpstr>NL C100 FE Vacuum Trips Feb/Mar 2016</vt:lpstr>
      <vt:lpstr>PowerPoint Presentation</vt:lpstr>
      <vt:lpstr>PowerPoint Presentation</vt:lpstr>
      <vt:lpstr>C100 Recovery Time vs Time</vt:lpstr>
      <vt:lpstr>Summary</vt:lpstr>
      <vt:lpstr>Back Up Slides</vt:lpstr>
      <vt:lpstr>Piezo Tuner</vt:lpstr>
      <vt:lpstr>Mechanical Tuner Modification</vt:lpstr>
      <vt:lpstr>C100 Performance Limitations Cont.</vt:lpstr>
    </vt:vector>
  </TitlesOfParts>
  <Company>Jefferson 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EXPERIENCE WITH CW HIGH GRADIENT  AND HIGH QL CRYOMODULES</dc:title>
  <dc:creator>Curt Hovater</dc:creator>
  <cp:lastModifiedBy>Curt Hovater</cp:lastModifiedBy>
  <cp:revision>134</cp:revision>
  <dcterms:created xsi:type="dcterms:W3CDTF">2014-08-20T18:44:10Z</dcterms:created>
  <dcterms:modified xsi:type="dcterms:W3CDTF">2017-01-11T13:48:19Z</dcterms:modified>
</cp:coreProperties>
</file>