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265" r:id="rId3"/>
    <p:sldId id="362" r:id="rId4"/>
    <p:sldId id="374" r:id="rId5"/>
    <p:sldId id="390" r:id="rId6"/>
    <p:sldId id="388" r:id="rId7"/>
    <p:sldId id="308" r:id="rId8"/>
    <p:sldId id="331" r:id="rId9"/>
    <p:sldId id="332" r:id="rId10"/>
    <p:sldId id="375" r:id="rId11"/>
    <p:sldId id="373" r:id="rId12"/>
    <p:sldId id="391" r:id="rId13"/>
    <p:sldId id="333" r:id="rId14"/>
    <p:sldId id="377" r:id="rId15"/>
    <p:sldId id="339" r:id="rId16"/>
    <p:sldId id="396" r:id="rId17"/>
    <p:sldId id="394" r:id="rId18"/>
    <p:sldId id="378" r:id="rId19"/>
    <p:sldId id="393" r:id="rId20"/>
    <p:sldId id="395" r:id="rId21"/>
    <p:sldId id="323" r:id="rId22"/>
    <p:sldId id="402" r:id="rId23"/>
    <p:sldId id="401" r:id="rId24"/>
    <p:sldId id="400" r:id="rId25"/>
    <p:sldId id="398" r:id="rId26"/>
    <p:sldId id="399" r:id="rId27"/>
    <p:sldId id="397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493FF9-6FC6-46E6-82C3-8EE475B97637}">
          <p14:sldIdLst>
            <p14:sldId id="265"/>
            <p14:sldId id="362"/>
            <p14:sldId id="374"/>
          </p14:sldIdLst>
        </p14:section>
        <p14:section name="Untitled Section" id="{CDBF7FF3-C8CF-4252-8D4F-88CDE8F92B9D}">
          <p14:sldIdLst>
            <p14:sldId id="390"/>
            <p14:sldId id="388"/>
            <p14:sldId id="308"/>
            <p14:sldId id="331"/>
            <p14:sldId id="332"/>
            <p14:sldId id="375"/>
            <p14:sldId id="373"/>
            <p14:sldId id="391"/>
            <p14:sldId id="333"/>
            <p14:sldId id="377"/>
            <p14:sldId id="339"/>
            <p14:sldId id="396"/>
            <p14:sldId id="394"/>
            <p14:sldId id="378"/>
            <p14:sldId id="393"/>
            <p14:sldId id="395"/>
            <p14:sldId id="323"/>
            <p14:sldId id="402"/>
            <p14:sldId id="401"/>
            <p14:sldId id="400"/>
            <p14:sldId id="398"/>
            <p14:sldId id="399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66CC"/>
    <a:srgbClr val="FF9900"/>
    <a:srgbClr val="009900"/>
    <a:srgbClr val="FF3300"/>
    <a:srgbClr val="FF00FF"/>
    <a:srgbClr val="FF6600"/>
    <a:srgbClr val="00CC66"/>
    <a:srgbClr val="FF99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0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490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3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8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1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297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Procurement CM  Final Review, May 12-14,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9132" y="1078974"/>
            <a:ext cx="8108950" cy="5065522"/>
          </a:xfrm>
          <a:prstGeom prst="rect">
            <a:avLst/>
          </a:prstGeo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2721" y="813135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3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  <a:prstGeom prst="rect">
            <a:avLst/>
          </a:prstGeo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0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2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982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536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81144" y="6515100"/>
            <a:ext cx="1076325" cy="2413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Nov.20,2015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 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6E4C-6333-4DFD-BF5D-A50EA7E5D37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401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0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Nov.20,2015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7BA4-925A-4A9C-9E86-F56F881F8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Nov.20,2015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N.Solyak 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8" r:id="rId14"/>
    <p:sldLayoutId id="2147484109" r:id="rId15"/>
    <p:sldLayoutId id="2147484110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5.png"/><Relationship Id="rId7" Type="http://schemas.openxmlformats.org/officeDocument/2006/relationships/image" Target="../media/image1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94090" y="3977182"/>
            <a:ext cx="5480050" cy="67624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LCLS-II </a:t>
            </a:r>
            <a:r>
              <a:rPr lang="en-US" dirty="0" err="1" smtClean="0">
                <a:solidFill>
                  <a:srgbClr val="002060"/>
                </a:solidFill>
              </a:rPr>
              <a:t>pCM</a:t>
            </a:r>
            <a:r>
              <a:rPr lang="en-US" dirty="0" smtClean="0">
                <a:solidFill>
                  <a:srgbClr val="002060"/>
                </a:solidFill>
              </a:rPr>
              <a:t> Test </a:t>
            </a:r>
            <a:r>
              <a:rPr lang="en-US" dirty="0" smtClean="0">
                <a:solidFill>
                  <a:srgbClr val="002060"/>
                </a:solidFill>
              </a:rPr>
              <a:t>Review Workshop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JLAB, January 11-13, 2017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Nikolay Solyak (on behalf LCLS-II team)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57213" y="2968801"/>
            <a:ext cx="5796933" cy="65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300" b="1" kern="1200">
                <a:solidFill>
                  <a:schemeClr val="bg2"/>
                </a:solidFill>
                <a:latin typeface="Arial" pitchFamily="34" charset="0"/>
                <a:ea typeface="Geneva" charset="0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altLang="en-US" dirty="0" smtClean="0">
              <a:solidFill>
                <a:srgbClr val="C00000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98512" y="3193480"/>
            <a:ext cx="7526338" cy="3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Nikolay Solyak (on behalf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of LCLS-II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team)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1587" y="1414419"/>
            <a:ext cx="7339515" cy="163384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  <a:latin typeface="Helvetica" panose="020B0604020202020204" pitchFamily="34" charset="0"/>
                <a:ea typeface="Geneva" pitchFamily="121" charset="-128"/>
              </a:rPr>
              <a:t>Coupler Performance </a:t>
            </a:r>
            <a:r>
              <a:rPr lang="en-US" altLang="en-US" dirty="0">
                <a:solidFill>
                  <a:srgbClr val="C00000"/>
                </a:solidFill>
                <a:latin typeface="Helvetica" panose="020B0604020202020204" pitchFamily="34" charset="0"/>
                <a:ea typeface="Geneva" pitchFamily="121" charset="-128"/>
              </a:rPr>
              <a:t>at FNAL </a:t>
            </a:r>
            <a:r>
              <a:rPr lang="en-US" altLang="en-US" dirty="0" err="1" smtClean="0">
                <a:solidFill>
                  <a:srgbClr val="C00000"/>
                </a:solidFill>
                <a:latin typeface="Helvetica" panose="020B0604020202020204" pitchFamily="34" charset="0"/>
                <a:ea typeface="Geneva" pitchFamily="121" charset="-128"/>
              </a:rPr>
              <a:t>pCM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Extended </a:t>
            </a:r>
            <a:r>
              <a:rPr lang="en-US" sz="3200" dirty="0" smtClean="0"/>
              <a:t>tests at 2K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Procurement CM  Final Review, May 12-14,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779046"/>
            <a:ext cx="6067425" cy="547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1" y="3359827"/>
            <a:ext cx="6125904" cy="2896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0874" y="3384124"/>
            <a:ext cx="271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Cavity Gradient </a:t>
            </a:r>
          </a:p>
          <a:p>
            <a:r>
              <a:rPr lang="en-US" sz="2000" dirty="0" smtClean="0"/>
              <a:t>steps = 16/14/12 MV/m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99994" y="1273852"/>
            <a:ext cx="35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#4;    #6;  #1;  #2;    #3;      #6;        #7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6025" y="4533086"/>
            <a:ext cx="2661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RF power: </a:t>
            </a:r>
          </a:p>
          <a:p>
            <a:pPr algn="ctr"/>
            <a:r>
              <a:rPr lang="en-US" dirty="0" smtClean="0"/>
              <a:t>1.65 /1.25/0.9 kW</a:t>
            </a:r>
          </a:p>
          <a:p>
            <a:pPr algn="ctr"/>
            <a:r>
              <a:rPr lang="en-US" dirty="0" smtClean="0"/>
              <a:t>(variation &lt; 10%)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9596" y="1507275"/>
            <a:ext cx="241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CF100 flange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= 115-128 K   (at ~0.9 kW)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32993" y="3373553"/>
            <a:ext cx="1810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Gradient MV/m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9482" y="791777"/>
            <a:ext cx="172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Temp of CF100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4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228600"/>
            <a:ext cx="8700851" cy="53988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test of the main coupler #4 (2K)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7" y="1017970"/>
            <a:ext cx="5904200" cy="4723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99747" y="1598403"/>
            <a:ext cx="31442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/>
              <a:t>Power 3.2kW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/>
              <a:t>Duration ~13hrs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T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CT100 </a:t>
            </a:r>
            <a:r>
              <a:rPr lang="en-US" sz="2000" b="1" dirty="0" smtClean="0">
                <a:solidFill>
                  <a:srgbClr val="7030A0"/>
                </a:solidFill>
              </a:rPr>
              <a:t>= 208 K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Consistent with 2.1K result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6637" y="1598403"/>
            <a:ext cx="2500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RF power =3.2kW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3514" y="3307405"/>
            <a:ext cx="305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Gradient=11.5</a:t>
            </a:r>
            <a:r>
              <a:rPr lang="en-US" sz="2000" dirty="0" smtClean="0">
                <a:solidFill>
                  <a:srgbClr val="0066CC"/>
                </a:solidFill>
                <a:sym typeface="Wingdings" panose="05000000000000000000" pitchFamily="2" charset="2"/>
              </a:rPr>
              <a:t>10 MV/m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5689" y="2061597"/>
            <a:ext cx="739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CT100</a:t>
            </a:r>
            <a:endParaRPr lang="en-US" sz="2000" b="1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5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43815" y="3040534"/>
            <a:ext cx="71717" cy="726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46240" y="3510940"/>
            <a:ext cx="71717" cy="726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3" y="853866"/>
            <a:ext cx="8781368" cy="4671955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2910691" y="1906496"/>
            <a:ext cx="201277" cy="183938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2254" y="207535"/>
            <a:ext cx="5592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Summary of coupler heating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11646" y="5570167"/>
            <a:ext cx="729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 smtClean="0"/>
              <a:t>Different thermal intercept configuration in HTS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38290" y="1813799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Coupler#4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08691" y="1998465"/>
            <a:ext cx="317918" cy="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4123" y="956396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63583" y="96450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9682"/>
            <a:ext cx="8440429" cy="59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5" y="214947"/>
            <a:ext cx="8700387" cy="60818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3750" y="504825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pCM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4214" y="1236077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pCM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739" y="4884152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pCM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9223" y="4049650"/>
            <a:ext cx="4316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Waveguide/RT flange cooling condition</a:t>
            </a:r>
          </a:p>
          <a:p>
            <a:pPr marL="400050" lvl="1" indent="-284163">
              <a:buFont typeface="Wingdings" panose="05000000000000000000" pitchFamily="2" charset="2"/>
              <a:buChar char="§"/>
            </a:pPr>
            <a:r>
              <a:rPr lang="en-US" sz="2000" dirty="0" smtClean="0"/>
              <a:t>No </a:t>
            </a:r>
            <a:r>
              <a:rPr lang="en-US" sz="2000" dirty="0" smtClean="0"/>
              <a:t>air cooling in </a:t>
            </a:r>
            <a:r>
              <a:rPr lang="en-US" sz="2000" dirty="0" err="1" smtClean="0"/>
              <a:t>pCM</a:t>
            </a:r>
            <a:endParaRPr lang="en-US" sz="2000" dirty="0" smtClean="0"/>
          </a:p>
          <a:p>
            <a:pPr marL="400050" lvl="1" indent="-284163">
              <a:buFont typeface="Wingdings" panose="05000000000000000000" pitchFamily="2" charset="2"/>
              <a:buChar char="§"/>
            </a:pPr>
            <a:r>
              <a:rPr lang="en-US" sz="2000" dirty="0" smtClean="0"/>
              <a:t>Dry nitrogen cooling in HTS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502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25" y="47788"/>
            <a:ext cx="8686800" cy="641739"/>
          </a:xfrm>
        </p:spPr>
        <p:txBody>
          <a:bodyPr/>
          <a:lstStyle/>
          <a:p>
            <a:r>
              <a:rPr lang="en-US" dirty="0" smtClean="0"/>
              <a:t>HOM coupler:  static and dynamic heating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0D08-F2CA-47D3-B2B9-BCFDF76A6561}" type="datetime1">
              <a:rPr lang="en-US" altLang="en-US" smtClean="0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131-D98E-4CC9-8879-1D32CC470D9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99891" y="907041"/>
            <a:ext cx="3277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F2D62"/>
                </a:solidFill>
              </a:rPr>
              <a:t>Conclusion from </a:t>
            </a:r>
            <a:r>
              <a:rPr lang="en-US" sz="1800" dirty="0" err="1" smtClean="0">
                <a:solidFill>
                  <a:srgbClr val="0F2D62"/>
                </a:solidFill>
              </a:rPr>
              <a:t>pCM</a:t>
            </a:r>
            <a:r>
              <a:rPr lang="en-US" sz="1800" dirty="0" smtClean="0">
                <a:solidFill>
                  <a:srgbClr val="0F2D62"/>
                </a:solidFill>
              </a:rPr>
              <a:t> measurements and simulation:</a:t>
            </a:r>
          </a:p>
          <a:p>
            <a:endParaRPr lang="en-US" sz="800" dirty="0" smtClean="0">
              <a:solidFill>
                <a:srgbClr val="0F2D62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Static heat load to 2K</a:t>
            </a:r>
            <a:r>
              <a:rPr lang="en-US" sz="1800" dirty="0" smtClean="0">
                <a:solidFill>
                  <a:srgbClr val="0F2D62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&lt; </a:t>
            </a:r>
            <a:r>
              <a:rPr 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0.15 W</a:t>
            </a:r>
          </a:p>
          <a:p>
            <a:pPr marL="396875" lvl="1" indent="-166688">
              <a:buFontTx/>
              <a:buChar char="-"/>
            </a:pPr>
            <a:r>
              <a:rPr lang="en-US" sz="1600" i="1" dirty="0" smtClean="0">
                <a:solidFill>
                  <a:srgbClr val="0F2D62"/>
                </a:solidFill>
                <a:sym typeface="Wingdings" panose="05000000000000000000" pitchFamily="2" charset="2"/>
              </a:rPr>
              <a:t>FPC  ~ 50mW</a:t>
            </a:r>
          </a:p>
          <a:p>
            <a:pPr marL="396875" lvl="1" indent="-166688">
              <a:buFontTx/>
              <a:buChar char="-"/>
            </a:pPr>
            <a:r>
              <a:rPr lang="en-US" sz="1600" i="1" dirty="0" smtClean="0">
                <a:solidFill>
                  <a:srgbClr val="0F2D62"/>
                </a:solidFill>
                <a:sym typeface="Wingdings" panose="05000000000000000000" pitchFamily="2" charset="2"/>
              </a:rPr>
              <a:t>HOM+FP cables &lt; 100mW</a:t>
            </a:r>
            <a:endParaRPr lang="en-US" sz="1600" i="1" dirty="0" smtClean="0">
              <a:solidFill>
                <a:srgbClr val="0F2D62"/>
              </a:solidFill>
              <a:sym typeface="Wingdings" panose="05000000000000000000" pitchFamily="2" charset="2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Dynamic </a:t>
            </a:r>
            <a:r>
              <a:rPr lang="en-US" sz="18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heatload</a:t>
            </a:r>
            <a:r>
              <a:rPr lang="en-US" sz="1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(2K) &lt; </a:t>
            </a:r>
            <a:r>
              <a:rPr 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1.2 W</a:t>
            </a:r>
            <a:r>
              <a:rPr lang="en-US" sz="1800" dirty="0" smtClean="0">
                <a:solidFill>
                  <a:srgbClr val="0F2D62"/>
                </a:solidFill>
                <a:sym typeface="Wingdings" panose="05000000000000000000" pitchFamily="2" charset="2"/>
              </a:rPr>
              <a:t> </a:t>
            </a:r>
          </a:p>
          <a:p>
            <a:pPr marL="396875" lvl="1" indent="-166688">
              <a:buFontTx/>
              <a:buChar char="-"/>
            </a:pPr>
            <a:r>
              <a:rPr lang="en-US" sz="1600" i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bellow &lt; 150mW @16MV/m</a:t>
            </a:r>
          </a:p>
          <a:p>
            <a:pPr marL="396875" lvl="1" indent="-166688">
              <a:buFontTx/>
              <a:buChar char="-"/>
            </a:pPr>
            <a:r>
              <a:rPr lang="en-US" sz="1600" i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FPC @3.5kW &lt; 1W</a:t>
            </a:r>
            <a:endParaRPr lang="en-US" sz="1600" i="1" dirty="0" smtClean="0">
              <a:solidFill>
                <a:schemeClr val="accent6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0" y="876666"/>
            <a:ext cx="5727701" cy="2817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511" y="2181027"/>
            <a:ext cx="976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HOM-can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5398" y="2260299"/>
            <a:ext cx="976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HOM-can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809" y="1473298"/>
            <a:ext cx="1412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HOM-</a:t>
            </a:r>
            <a:r>
              <a:rPr lang="en-US" sz="1600" dirty="0" err="1" smtClean="0">
                <a:solidFill>
                  <a:srgbClr val="C00000"/>
                </a:solidFill>
              </a:rPr>
              <a:t>feedthru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8409" y="1634528"/>
            <a:ext cx="1412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HOM-</a:t>
            </a:r>
            <a:r>
              <a:rPr lang="en-US" sz="1600" dirty="0" err="1" smtClean="0">
                <a:solidFill>
                  <a:srgbClr val="C00000"/>
                </a:solidFill>
              </a:rPr>
              <a:t>feedthru</a:t>
            </a:r>
            <a:endParaRPr 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95678"/>
              </p:ext>
            </p:extLst>
          </p:nvPr>
        </p:nvGraphicFramePr>
        <p:xfrm>
          <a:off x="323962" y="4116680"/>
          <a:ext cx="8496076" cy="19754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9191"/>
                <a:gridCol w="2097296"/>
                <a:gridCol w="476069"/>
                <a:gridCol w="545608"/>
                <a:gridCol w="451262"/>
                <a:gridCol w="486888"/>
                <a:gridCol w="581891"/>
                <a:gridCol w="510639"/>
                <a:gridCol w="439387"/>
                <a:gridCol w="522515"/>
                <a:gridCol w="1765330"/>
              </a:tblGrid>
              <a:tr h="2492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  <a:latin typeface="+mn-lt"/>
                        </a:rPr>
                        <a:t>Acnet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name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Location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cavity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5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#1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#2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#3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#4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#5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#6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#7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#8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716"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CT116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Cav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BeamTube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(coupler)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2.63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5716"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CT121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HOM can           (coupler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2.87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5716"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CT120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HOM </a:t>
                      </a:r>
                      <a:r>
                        <a:rPr lang="en-US" sz="14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feedthru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(coupler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0" u="none" strike="noStrike" dirty="0" smtClean="0">
                          <a:solidFill>
                            <a:srgbClr val="0066CC"/>
                          </a:solidFill>
                          <a:effectLst/>
                          <a:latin typeface="Cambria" panose="02040503050406030204" pitchFamily="18" charset="0"/>
                        </a:rPr>
                        <a:t>6.43</a:t>
                      </a:r>
                      <a:endParaRPr lang="en-US" sz="1400" b="0" i="0" u="none" strike="noStrike" dirty="0">
                        <a:solidFill>
                          <a:srgbClr val="0066CC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5.35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5.02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5.29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4.97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5.28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5.90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5.30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Heated by 2.5m cable</a:t>
                      </a:r>
                    </a:p>
                  </a:txBody>
                  <a:tcPr marL="9525" marR="9525" marT="9525" marB="0" anchor="b"/>
                </a:tc>
              </a:tr>
              <a:tr h="115422">
                <a:tc>
                  <a:txBody>
                    <a:bodyPr/>
                    <a:lstStyle/>
                    <a:p>
                      <a:pPr marL="18288"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5716"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CT117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Cav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BeamTube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(tuner)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5.01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5.47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10.73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4.64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5716"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CT119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HOM 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can 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       (tuner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0" u="none" strike="noStrike" dirty="0" smtClean="0">
                          <a:effectLst/>
                          <a:latin typeface="Cambria" panose="02040503050406030204" pitchFamily="18" charset="0"/>
                        </a:rPr>
                        <a:t>2.68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0" u="none" strike="noStrike" dirty="0" smtClean="0">
                          <a:effectLst/>
                          <a:latin typeface="Cambria" panose="02040503050406030204" pitchFamily="18" charset="0"/>
                        </a:rPr>
                        <a:t>2.24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0" u="none" strike="noStrike" dirty="0" smtClean="0">
                          <a:effectLst/>
                          <a:latin typeface="Cambria" panose="02040503050406030204" pitchFamily="18" charset="0"/>
                        </a:rPr>
                        <a:t>2.31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0" u="none" strike="noStrike" dirty="0" smtClean="0">
                          <a:effectLst/>
                          <a:latin typeface="Cambria" panose="02040503050406030204" pitchFamily="18" charset="0"/>
                        </a:rPr>
                        <a:t>2.24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2.83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0" u="none" strike="noStrike" dirty="0" smtClean="0">
                          <a:effectLst/>
                          <a:latin typeface="Cambria" panose="02040503050406030204" pitchFamily="18" charset="0"/>
                        </a:rPr>
                        <a:t>2.38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b="0" u="none" strike="noStrike" dirty="0" smtClean="0">
                          <a:effectLst/>
                          <a:latin typeface="Cambria" panose="02040503050406030204" pitchFamily="18" charset="0"/>
                        </a:rPr>
                        <a:t>2.20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endParaRPr lang="en-US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5716"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CT118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HOM </a:t>
                      </a:r>
                      <a:r>
                        <a:rPr lang="en-US" sz="14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feedthru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(Tuner)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4.30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4.59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4.43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4.05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3.96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4.04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4.26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4.35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Heated by 3m cable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9051" y="3742402"/>
            <a:ext cx="3767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Static temperatures (no RF power)</a:t>
            </a:r>
          </a:p>
        </p:txBody>
      </p:sp>
    </p:spTree>
    <p:extLst>
      <p:ext uri="{BB962C8B-B14F-4D97-AF65-F5344CB8AC3E}">
        <p14:creationId xmlns:p14="http://schemas.microsoft.com/office/powerpoint/2010/main" val="209467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7" y="994391"/>
            <a:ext cx="3829484" cy="2397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850" y="205729"/>
            <a:ext cx="856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FPC&amp;HOM Couplers 2K Heat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(CTS/COMSOL analysis of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489201" y="818154"/>
            <a:ext cx="3154807" cy="1996984"/>
            <a:chOff x="5447330" y="1077118"/>
            <a:chExt cx="3268379" cy="21588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7330" y="1077118"/>
              <a:ext cx="3268379" cy="2158897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6039224" y="2322285"/>
              <a:ext cx="0" cy="791840"/>
            </a:xfrm>
            <a:prstGeom prst="line">
              <a:avLst/>
            </a:prstGeom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27BE81-7C2D-481B-BBCE-23778685B2B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AE1747-5912-469C-A90F-BA28F3BD7C33}" type="datetime1">
              <a:rPr lang="en-US" altLang="en-US" smtClean="0"/>
              <a:t>1/10/2017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Andrei Lunin | LCLS-II CM01 Cavity Thermal Analysis </a:t>
            </a:r>
            <a:endParaRPr lang="en-US" b="1"/>
          </a:p>
        </p:txBody>
      </p:sp>
      <p:sp>
        <p:nvSpPr>
          <p:cNvPr id="25" name="TextBox 24"/>
          <p:cNvSpPr txBox="1"/>
          <p:nvPr/>
        </p:nvSpPr>
        <p:spPr>
          <a:xfrm>
            <a:off x="1532501" y="771941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T-map </a:t>
            </a:r>
            <a:r>
              <a:rPr lang="en-US" sz="1600" dirty="0"/>
              <a:t>(Q</a:t>
            </a:r>
            <a:r>
              <a:rPr lang="en-US" sz="1600" baseline="-25000" dirty="0"/>
              <a:t>FPC</a:t>
            </a:r>
            <a:r>
              <a:rPr lang="en-US" sz="1600" dirty="0"/>
              <a:t> = 1.2 W)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49622" y="2540868"/>
            <a:ext cx="4960738" cy="3595226"/>
            <a:chOff x="365760" y="2610236"/>
            <a:chExt cx="8264914" cy="35952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60" y="3437374"/>
              <a:ext cx="6634487" cy="27680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0828" y="3098820"/>
              <a:ext cx="337964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Temperature Profile along the 5K Tube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62890" y="3489677"/>
              <a:ext cx="169578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Q</a:t>
              </a:r>
              <a:r>
                <a:rPr lang="en-US" sz="1200" b="1" baseline="-25000" dirty="0">
                  <a:solidFill>
                    <a:srgbClr val="C00000"/>
                  </a:solidFill>
                </a:rPr>
                <a:t>FPC </a:t>
              </a:r>
              <a:r>
                <a:rPr lang="en-US" sz="1200" b="1" dirty="0">
                  <a:solidFill>
                    <a:srgbClr val="C00000"/>
                  </a:solidFill>
                </a:rPr>
                <a:t>= 1.2 W</a:t>
              </a:r>
              <a:endParaRPr lang="en-US" sz="12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0278" y="3823431"/>
              <a:ext cx="1755795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Q</a:t>
              </a:r>
              <a:r>
                <a:rPr lang="en-US" sz="1200" b="1" baseline="-25000" dirty="0">
                  <a:solidFill>
                    <a:srgbClr val="C00000"/>
                  </a:solidFill>
                </a:rPr>
                <a:t>FPC </a:t>
              </a:r>
              <a:r>
                <a:rPr lang="en-US" sz="1200" b="1" dirty="0">
                  <a:solidFill>
                    <a:srgbClr val="C00000"/>
                  </a:solidFill>
                </a:rPr>
                <a:t>= 0.8 W</a:t>
              </a:r>
              <a:endParaRPr lang="en-US" sz="12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35272" y="4267755"/>
              <a:ext cx="174118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Q</a:t>
              </a:r>
              <a:r>
                <a:rPr lang="en-US" sz="1200" b="1" baseline="-25000" dirty="0">
                  <a:solidFill>
                    <a:srgbClr val="C00000"/>
                  </a:solidFill>
                </a:rPr>
                <a:t>FPC </a:t>
              </a:r>
              <a:r>
                <a:rPr lang="en-US" sz="1200" b="1" dirty="0">
                  <a:solidFill>
                    <a:srgbClr val="C00000"/>
                  </a:solidFill>
                </a:rPr>
                <a:t>= 0.4 W</a:t>
              </a:r>
              <a:endParaRPr lang="en-US" sz="12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32888" y="4604755"/>
              <a:ext cx="172579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Q</a:t>
              </a:r>
              <a:r>
                <a:rPr lang="en-US" sz="1200" b="1" baseline="-25000" dirty="0">
                  <a:solidFill>
                    <a:srgbClr val="C00000"/>
                  </a:solidFill>
                </a:rPr>
                <a:t>FPC </a:t>
              </a:r>
              <a:r>
                <a:rPr lang="en-US" sz="1200" b="1" dirty="0">
                  <a:solidFill>
                    <a:srgbClr val="C00000"/>
                  </a:solidFill>
                </a:rPr>
                <a:t>= 0.2 W</a:t>
              </a:r>
              <a:endParaRPr lang="en-US" sz="12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3446" y="5205407"/>
              <a:ext cx="1815423" cy="2788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Q</a:t>
              </a:r>
              <a:r>
                <a:rPr lang="en-US" sz="1200" b="1" baseline="-25000" dirty="0">
                  <a:solidFill>
                    <a:srgbClr val="C00000"/>
                  </a:solidFill>
                </a:rPr>
                <a:t>FPC </a:t>
              </a:r>
              <a:r>
                <a:rPr lang="en-US" sz="1200" b="1" dirty="0">
                  <a:solidFill>
                    <a:srgbClr val="C00000"/>
                  </a:solidFill>
                </a:rPr>
                <a:t>= 0.05 W</a:t>
              </a:r>
              <a:endParaRPr lang="en-US" sz="1200" b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6224776" y="2726175"/>
              <a:ext cx="2262667" cy="75975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8464624" y="2610236"/>
              <a:ext cx="166050" cy="102824"/>
            </a:xfrm>
            <a:prstGeom prst="ellipse">
              <a:avLst/>
            </a:prstGeom>
            <a:solidFill>
              <a:srgbClr val="C0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05569" y="4932757"/>
              <a:ext cx="1670885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Q</a:t>
              </a:r>
              <a:r>
                <a:rPr lang="en-US" sz="1200" b="1" baseline="-25000" dirty="0">
                  <a:solidFill>
                    <a:srgbClr val="C00000"/>
                  </a:solidFill>
                </a:rPr>
                <a:t>FPC </a:t>
              </a:r>
              <a:r>
                <a:rPr lang="en-US" sz="1200" b="1" dirty="0">
                  <a:solidFill>
                    <a:srgbClr val="C00000"/>
                  </a:solidFill>
                </a:rPr>
                <a:t>= 0.1 W</a:t>
              </a:r>
              <a:endParaRPr lang="en-US" sz="12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122394" y="5173234"/>
              <a:ext cx="204759" cy="286247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15136" y="5507177"/>
              <a:ext cx="2192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Static heat load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04334" y="4215716"/>
              <a:ext cx="456920" cy="896382"/>
            </a:xfrm>
            <a:prstGeom prst="ellipse">
              <a:avLst/>
            </a:prstGeom>
            <a:noFill/>
            <a:ln w="22225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706049" y="5423731"/>
              <a:ext cx="371709" cy="107449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086166" y="3816540"/>
              <a:ext cx="15455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Dynamic heat load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258710" y="4026549"/>
              <a:ext cx="784880" cy="37833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5832" y="834719"/>
            <a:ext cx="115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P=55 </a:t>
            </a:r>
            <a:r>
              <a:rPr lang="en-US" sz="1400" dirty="0" err="1" smtClean="0">
                <a:solidFill>
                  <a:srgbClr val="C00000"/>
                </a:solidFill>
              </a:rPr>
              <a:t>mW</a:t>
            </a:r>
            <a:r>
              <a:rPr lang="en-US" sz="1400" dirty="0" smtClean="0">
                <a:solidFill>
                  <a:srgbClr val="C00000"/>
                </a:solidFill>
              </a:rPr>
              <a:t> @10MV/m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074388" y="1314940"/>
            <a:ext cx="140939" cy="2026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19780" y="2603780"/>
            <a:ext cx="653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A.Lunin</a:t>
            </a:r>
            <a:endParaRPr lang="en-US" sz="1200" i="1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420" y="3508744"/>
            <a:ext cx="3761503" cy="272375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14012" y="2777219"/>
            <a:ext cx="3669971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800" dirty="0"/>
              <a:t>Total 2K  Heat Loads  from FPC &amp; HOM Couplers in the LCLS-II </a:t>
            </a:r>
            <a:r>
              <a:rPr lang="en-US" sz="1800" dirty="0" err="1" smtClean="0"/>
              <a:t>pCM</a:t>
            </a:r>
            <a:r>
              <a:rPr lang="en-US" sz="1800" dirty="0" smtClean="0"/>
              <a:t> (based on T-</a:t>
            </a:r>
            <a:r>
              <a:rPr lang="en-US" sz="1800" dirty="0" err="1" smtClean="0"/>
              <a:t>meas</a:t>
            </a:r>
            <a:r>
              <a:rPr lang="en-US" sz="1800" dirty="0" smtClean="0"/>
              <a:t>: FPC/HOM/BP)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236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483" y="289344"/>
            <a:ext cx="6705308" cy="444303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 and FP performance at FNAL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81161" y="6515100"/>
            <a:ext cx="3094896" cy="23574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AUTHOR - CM PRR Sep.13-14 2016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46856417"/>
              </p:ext>
            </p:extLst>
          </p:nvPr>
        </p:nvGraphicFramePr>
        <p:xfrm>
          <a:off x="536439" y="1528702"/>
          <a:ext cx="6667431" cy="27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112"/>
                <a:gridCol w="681431"/>
                <a:gridCol w="746246"/>
                <a:gridCol w="1130589"/>
                <a:gridCol w="1460220"/>
                <a:gridCol w="1494833"/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Cavity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HOM1 </a:t>
                      </a:r>
                      <a:r>
                        <a:rPr lang="en-US" sz="1400" dirty="0" err="1" smtClean="0">
                          <a:solidFill>
                            <a:srgbClr val="404040"/>
                          </a:solidFill>
                        </a:rPr>
                        <a:t>Qext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HOM2 </a:t>
                      </a:r>
                      <a:r>
                        <a:rPr lang="en-US" sz="1400" dirty="0" err="1" smtClean="0">
                          <a:solidFill>
                            <a:srgbClr val="404040"/>
                          </a:solidFill>
                        </a:rPr>
                        <a:t>Qext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Field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</a:rPr>
                        <a:t> Probe </a:t>
                      </a:r>
                      <a:r>
                        <a:rPr lang="en-US" sz="1400" baseline="0" dirty="0" err="1" smtClean="0">
                          <a:solidFill>
                            <a:srgbClr val="404040"/>
                          </a:solidFill>
                        </a:rPr>
                        <a:t>Qext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HOM1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Power @16MV/m (W)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HOM2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Power @16MV/m (W)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TB9AES021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1.6e13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5.0e13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2.04e12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</a:t>
                      </a: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TB9AES019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3.8e13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1.1e12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8.26e11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0.248</a:t>
                      </a: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TB9AES026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3.0e12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6.5e12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7.48e11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0.042</a:t>
                      </a: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TB9AES024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4.5e13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2.7e12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7.40e11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0.101</a:t>
                      </a: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TB9AES028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5.0e11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2.4e12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4.61e11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0.114</a:t>
                      </a: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TB9AES016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8.1e11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2.6e12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1.07e12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0.105</a:t>
                      </a: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TB9AES022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1.8e13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1.3e12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5.48e11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0.210</a:t>
                      </a: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TB9AES027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6.8e11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1.4e12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1.60e12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0.401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0.195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2131" y="4679779"/>
            <a:ext cx="5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404040"/>
                </a:solidFill>
              </a:rPr>
              <a:t>Specification: HOM </a:t>
            </a:r>
            <a:r>
              <a:rPr lang="en-US" sz="1800" b="1" dirty="0" err="1">
                <a:solidFill>
                  <a:srgbClr val="404040"/>
                </a:solidFill>
              </a:rPr>
              <a:t>Qext</a:t>
            </a:r>
            <a:r>
              <a:rPr lang="en-US" sz="1800" b="1" dirty="0">
                <a:solidFill>
                  <a:srgbClr val="404040"/>
                </a:solidFill>
              </a:rPr>
              <a:t> &gt; 2.7e11 and 1 W maximum</a:t>
            </a:r>
          </a:p>
          <a:p>
            <a:r>
              <a:rPr lang="en-US" sz="1800" b="1" dirty="0">
                <a:solidFill>
                  <a:srgbClr val="404040"/>
                </a:solidFill>
              </a:rPr>
              <a:t>All have &lt; 1W @ 16MV/m </a:t>
            </a:r>
            <a:endParaRPr lang="en-US" sz="1800" b="1" dirty="0" smtClean="0">
              <a:solidFill>
                <a:srgbClr val="404040"/>
              </a:solidFill>
            </a:endParaRPr>
          </a:p>
          <a:p>
            <a:r>
              <a:rPr lang="en-US" sz="1800" b="1" dirty="0" smtClean="0">
                <a:solidFill>
                  <a:srgbClr val="404040"/>
                </a:solidFill>
              </a:rPr>
              <a:t>At </a:t>
            </a:r>
            <a:r>
              <a:rPr lang="en-US" sz="1800" b="1" dirty="0">
                <a:solidFill>
                  <a:srgbClr val="404040"/>
                </a:solidFill>
              </a:rPr>
              <a:t>20 MV/m, P_HOM ~ 1.56 W specification.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1989" y="1211581"/>
            <a:ext cx="129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Tuner side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648300" y="1233013"/>
            <a:ext cx="1555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Coupler side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80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2437" y="278297"/>
            <a:ext cx="8453024" cy="46117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 performance:  Effect of RF losses in HOM cable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933484"/>
            <a:ext cx="8454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800" dirty="0" smtClean="0"/>
              <a:t>HOM power heat cable </a:t>
            </a:r>
            <a:r>
              <a:rPr lang="en-US" sz="1800" dirty="0" smtClean="0">
                <a:sym typeface="Wingdings" panose="05000000000000000000" pitchFamily="2" charset="2"/>
              </a:rPr>
              <a:t> heating of HOM antenna &amp; FT  antenna quench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Expected HOM power from 0.3mA beam &lt; 5W, system designed for 10 W.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Cav#8 HOM1 cable (coupler side) powered at 2GHz up to 5W, full reflection </a:t>
            </a:r>
            <a:r>
              <a:rPr lang="en-US" sz="1800" dirty="0" err="1" smtClean="0">
                <a:sym typeface="Wingdings" panose="05000000000000000000" pitchFamily="2" charset="2"/>
              </a:rPr>
              <a:t>P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tot</a:t>
            </a:r>
            <a:r>
              <a:rPr lang="en-US" sz="1800" dirty="0" smtClean="0">
                <a:sym typeface="Wingdings" panose="05000000000000000000" pitchFamily="2" charset="2"/>
              </a:rPr>
              <a:t>=10W</a:t>
            </a:r>
            <a:endParaRPr lang="en-US" sz="1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92121" y="2090835"/>
            <a:ext cx="5103154" cy="4150893"/>
            <a:chOff x="228600" y="2483313"/>
            <a:chExt cx="4866212" cy="38929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483313"/>
              <a:ext cx="4866212" cy="389297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93627" y="2998299"/>
              <a:ext cx="86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9900"/>
                  </a:solidFill>
                </a:rPr>
                <a:t>HOM FT</a:t>
              </a:r>
              <a:endParaRPr lang="en-US" sz="1600" dirty="0">
                <a:solidFill>
                  <a:srgbClr val="FF99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12985" y="4788656"/>
              <a:ext cx="106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HOM1 can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73380" y="5262947"/>
              <a:ext cx="1093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Beam tube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73380" y="2992135"/>
              <a:ext cx="1505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Gradient 16MV/m</a:t>
              </a:r>
              <a:endPara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83033" y="2126511"/>
            <a:ext cx="37609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Summary</a:t>
            </a:r>
            <a:endParaRPr lang="en-US" dirty="0" smtClean="0"/>
          </a:p>
          <a:p>
            <a:pPr marL="111125" indent="-1111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antenna/FT overheating</a:t>
            </a:r>
          </a:p>
          <a:p>
            <a:pPr marL="111125" indent="-1111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1800" dirty="0" smtClean="0"/>
              <a:t>FT static T=5.3K (&lt;50mW from cable)</a:t>
            </a:r>
          </a:p>
          <a:p>
            <a:pPr marL="111125" indent="-1111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1800" dirty="0" smtClean="0">
                <a:solidFill>
                  <a:srgbClr val="002060"/>
                </a:solidFill>
              </a:rPr>
              <a:t>RF power in cable 5.1W; </a:t>
            </a:r>
            <a:r>
              <a:rPr lang="el-GR" sz="1800" dirty="0" smtClean="0">
                <a:solidFill>
                  <a:srgbClr val="002060"/>
                </a:solidFill>
              </a:rPr>
              <a:t>Δ</a:t>
            </a:r>
            <a:r>
              <a:rPr lang="en-US" sz="1800" dirty="0" smtClean="0">
                <a:solidFill>
                  <a:srgbClr val="002060"/>
                </a:solidFill>
              </a:rPr>
              <a:t>T</a:t>
            </a:r>
            <a:r>
              <a:rPr lang="en-US" sz="1800" baseline="-25000" dirty="0" smtClean="0">
                <a:solidFill>
                  <a:srgbClr val="002060"/>
                </a:solidFill>
              </a:rPr>
              <a:t>FT</a:t>
            </a:r>
            <a:r>
              <a:rPr lang="en-US" sz="1800" dirty="0" smtClean="0">
                <a:solidFill>
                  <a:srgbClr val="002060"/>
                </a:solidFill>
              </a:rPr>
              <a:t>&lt; 0.9K. 	-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Same </a:t>
            </a:r>
            <a:r>
              <a:rPr lang="el-GR" sz="1800" dirty="0">
                <a:solidFill>
                  <a:schemeClr val="accent3">
                    <a:lumMod val="75000"/>
                  </a:schemeClr>
                </a:solidFill>
              </a:rPr>
              <a:t>Δ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</a:rPr>
              <a:t>FT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for 16MV/m</a:t>
            </a:r>
          </a:p>
          <a:p>
            <a:pPr marL="111125" indent="-1111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1800" dirty="0" smtClean="0">
                <a:solidFill>
                  <a:srgbClr val="002060"/>
                </a:solidFill>
              </a:rPr>
              <a:t>Temp of HOM can &amp; </a:t>
            </a:r>
            <a:r>
              <a:rPr lang="en-US" sz="1800" dirty="0" err="1" smtClean="0">
                <a:solidFill>
                  <a:srgbClr val="002060"/>
                </a:solidFill>
              </a:rPr>
              <a:t>beampipe</a:t>
            </a:r>
            <a:r>
              <a:rPr lang="en-US" sz="1800" dirty="0" smtClean="0">
                <a:solidFill>
                  <a:srgbClr val="002060"/>
                </a:solidFill>
              </a:rPr>
              <a:t> is not sensitive to cable heating; </a:t>
            </a:r>
            <a:r>
              <a:rPr lang="el-GR" sz="1800" dirty="0" smtClean="0">
                <a:solidFill>
                  <a:srgbClr val="002060"/>
                </a:solidFill>
              </a:rPr>
              <a:t>Δ</a:t>
            </a:r>
            <a:r>
              <a:rPr lang="en-US" sz="1800" dirty="0" smtClean="0">
                <a:solidFill>
                  <a:srgbClr val="002060"/>
                </a:solidFill>
              </a:rPr>
              <a:t>T&lt;0.04K</a:t>
            </a:r>
          </a:p>
          <a:p>
            <a:pPr marL="111125" indent="-1111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1800" dirty="0" smtClean="0">
                <a:solidFill>
                  <a:srgbClr val="002060"/>
                </a:solidFill>
              </a:rPr>
              <a:t>At 16MV/m: </a:t>
            </a:r>
            <a:r>
              <a:rPr lang="el-GR" sz="1800" dirty="0" smtClean="0">
                <a:solidFill>
                  <a:srgbClr val="002060"/>
                </a:solidFill>
              </a:rPr>
              <a:t>Δ</a:t>
            </a:r>
            <a:r>
              <a:rPr lang="en-US" sz="1800" dirty="0" smtClean="0">
                <a:solidFill>
                  <a:srgbClr val="002060"/>
                </a:solidFill>
              </a:rPr>
              <a:t>T</a:t>
            </a:r>
            <a:r>
              <a:rPr lang="en-US" sz="1800" baseline="-25000" dirty="0" smtClean="0">
                <a:solidFill>
                  <a:srgbClr val="002060"/>
                </a:solidFill>
              </a:rPr>
              <a:t>HOMcan</a:t>
            </a:r>
            <a:r>
              <a:rPr lang="en-US" sz="1800" dirty="0" smtClean="0">
                <a:solidFill>
                  <a:srgbClr val="002060"/>
                </a:solidFill>
              </a:rPr>
              <a:t>~0.3K; </a:t>
            </a:r>
            <a:r>
              <a:rPr lang="el-GR" sz="1800" dirty="0">
                <a:solidFill>
                  <a:srgbClr val="002060"/>
                </a:solidFill>
              </a:rPr>
              <a:t>Δ</a:t>
            </a:r>
            <a:r>
              <a:rPr lang="en-US" sz="1800" dirty="0" err="1" smtClean="0">
                <a:solidFill>
                  <a:srgbClr val="002060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002060"/>
                </a:solidFill>
              </a:rPr>
              <a:t>beampipe</a:t>
            </a:r>
            <a:r>
              <a:rPr lang="en-US" sz="1800" dirty="0" smtClean="0">
                <a:solidFill>
                  <a:srgbClr val="002060"/>
                </a:solidFill>
              </a:rPr>
              <a:t>~ 0.4K (FPC power &amp; </a:t>
            </a:r>
            <a:r>
              <a:rPr lang="en-US" sz="1800" dirty="0" err="1" smtClean="0">
                <a:solidFill>
                  <a:srgbClr val="002060"/>
                </a:solidFill>
              </a:rPr>
              <a:t>E</a:t>
            </a:r>
            <a:r>
              <a:rPr lang="en-US" sz="1800" baseline="-25000" dirty="0" err="1" smtClean="0">
                <a:solidFill>
                  <a:srgbClr val="002060"/>
                </a:solidFill>
              </a:rPr>
              <a:t>acc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pPr marL="174625" indent="-174625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2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043" y="270816"/>
            <a:ext cx="7836606" cy="365289"/>
          </a:xfrm>
        </p:spPr>
        <p:txBody>
          <a:bodyPr/>
          <a:lstStyle/>
          <a:p>
            <a:r>
              <a:rPr lang="en-US" sz="2400" dirty="0" smtClean="0"/>
              <a:t>Lessons Learned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Procurement CM  Final Review, May 12-14, 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84043" y="1375576"/>
            <a:ext cx="8290830" cy="4694955"/>
          </a:xfrm>
        </p:spPr>
        <p:txBody>
          <a:bodyPr/>
          <a:lstStyle/>
          <a:p>
            <a:pPr marL="174625" indent="-174625">
              <a:spcBef>
                <a:spcPts val="1200"/>
              </a:spcBef>
            </a:pPr>
            <a:r>
              <a:rPr lang="en-US" dirty="0" smtClean="0"/>
              <a:t>Coupler warm conditioning may causes cavity surface contamination </a:t>
            </a:r>
            <a:r>
              <a:rPr lang="en-US" dirty="0" smtClean="0">
                <a:sym typeface="Wingdings" panose="05000000000000000000" pitchFamily="2" charset="2"/>
              </a:rPr>
              <a:t> MP</a:t>
            </a:r>
          </a:p>
          <a:p>
            <a:pPr marL="174625" indent="-174625">
              <a:spcBef>
                <a:spcPts val="1200"/>
              </a:spcBef>
            </a:pPr>
            <a:r>
              <a:rPr lang="en-US" dirty="0" smtClean="0">
                <a:sym typeface="Wingdings" panose="05000000000000000000" pitchFamily="2" charset="2"/>
              </a:rPr>
              <a:t>Coupler has acceptable 2K  </a:t>
            </a:r>
            <a:r>
              <a:rPr lang="en-US" dirty="0">
                <a:sym typeface="Wingdings" panose="05000000000000000000" pitchFamily="2" charset="2"/>
              </a:rPr>
              <a:t>heat load </a:t>
            </a:r>
            <a:r>
              <a:rPr lang="en-US" dirty="0" smtClean="0">
                <a:sym typeface="Wingdings" panose="05000000000000000000" pitchFamily="2" charset="2"/>
              </a:rPr>
              <a:t>(&lt;1W @ 3.5kW), even at relatively high temperature of the 50K/5K intercepts  (~200K/20K). </a:t>
            </a:r>
            <a:r>
              <a:rPr lang="en-US" dirty="0">
                <a:sym typeface="Wingdings" panose="05000000000000000000" pitchFamily="2" charset="2"/>
              </a:rPr>
              <a:t> small Q0 degradation due to FPM heating</a:t>
            </a:r>
            <a:r>
              <a:rPr lang="en-US" dirty="0" smtClean="0">
                <a:sym typeface="Wingdings" panose="05000000000000000000" pitchFamily="2" charset="2"/>
              </a:rPr>
              <a:t>.  </a:t>
            </a:r>
          </a:p>
          <a:p>
            <a:pPr marL="174625" indent="-174625">
              <a:spcBef>
                <a:spcPts val="1200"/>
              </a:spcBef>
            </a:pPr>
            <a:r>
              <a:rPr lang="en-US" dirty="0" smtClean="0">
                <a:sym typeface="Wingdings" panose="05000000000000000000" pitchFamily="2" charset="2"/>
              </a:rPr>
              <a:t>FPC thermal intercept design is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improved in production CMs, incl. JLAB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pCM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. (next slide) </a:t>
            </a:r>
          </a:p>
          <a:p>
            <a:pPr marL="174625" indent="-174625">
              <a:spcBef>
                <a:spcPts val="1200"/>
              </a:spcBef>
            </a:pPr>
            <a:r>
              <a:rPr lang="en-US" dirty="0" smtClean="0">
                <a:sym typeface="Wingdings" panose="05000000000000000000" pitchFamily="2" charset="2"/>
              </a:rPr>
              <a:t>Antenna heating changes QL ~10% (16MV/m) at ~10 </a:t>
            </a:r>
            <a:r>
              <a:rPr lang="en-US" dirty="0" err="1" smtClean="0">
                <a:sym typeface="Wingdings" panose="05000000000000000000" pitchFamily="2" charset="2"/>
              </a:rPr>
              <a:t>hrs</a:t>
            </a:r>
            <a:r>
              <a:rPr lang="en-US" dirty="0" smtClean="0">
                <a:sym typeface="Wingdings" panose="05000000000000000000" pitchFamily="2" charset="2"/>
              </a:rPr>
              <a:t> timescale</a:t>
            </a:r>
          </a:p>
          <a:p>
            <a:pPr marL="174625" indent="-174625">
              <a:spcBef>
                <a:spcPts val="1200"/>
              </a:spcBef>
            </a:pPr>
            <a:r>
              <a:rPr lang="en-US" dirty="0" smtClean="0">
                <a:sym typeface="Wingdings" panose="05000000000000000000" pitchFamily="2" charset="2"/>
              </a:rPr>
              <a:t>HOM coupler performance meet specification</a:t>
            </a:r>
          </a:p>
          <a:p>
            <a:pPr marL="574675" lvl="1" indent="-174625">
              <a:spcBef>
                <a:spcPts val="0"/>
              </a:spcBef>
            </a:pPr>
            <a:r>
              <a:rPr lang="en-US" dirty="0" smtClean="0">
                <a:sym typeface="Wingdings" panose="05000000000000000000" pitchFamily="2" charset="2"/>
              </a:rPr>
              <a:t>Power leak &lt; 1W at 16MV/m</a:t>
            </a:r>
          </a:p>
          <a:p>
            <a:pPr marL="574675" lvl="1" indent="-174625">
              <a:spcBef>
                <a:spcPts val="0"/>
              </a:spcBef>
            </a:pPr>
            <a:r>
              <a:rPr lang="en-US" dirty="0" smtClean="0">
                <a:sym typeface="Wingdings" panose="05000000000000000000" pitchFamily="2" charset="2"/>
              </a:rPr>
              <a:t>Small static heat load from HOM cable</a:t>
            </a:r>
          </a:p>
          <a:p>
            <a:pPr marL="574675" lvl="1" indent="-174625">
              <a:spcBef>
                <a:spcPts val="0"/>
              </a:spcBef>
            </a:pPr>
            <a:r>
              <a:rPr lang="en-US" dirty="0" smtClean="0">
                <a:sym typeface="Wingdings" panose="05000000000000000000" pitchFamily="2" charset="2"/>
              </a:rPr>
              <a:t>Cable can handle up to 10W of HOM power w/o overheating antenna</a:t>
            </a:r>
          </a:p>
        </p:txBody>
      </p:sp>
    </p:spTree>
    <p:extLst>
      <p:ext uri="{BB962C8B-B14F-4D97-AF65-F5344CB8AC3E}">
        <p14:creationId xmlns:p14="http://schemas.microsoft.com/office/powerpoint/2010/main" val="231437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68" y="1102841"/>
            <a:ext cx="7944464" cy="4792048"/>
          </a:xfrm>
        </p:spPr>
        <p:txBody>
          <a:bodyPr/>
          <a:lstStyle/>
          <a:p>
            <a:pPr marL="225425" indent="-225425"/>
            <a:r>
              <a:rPr lang="en-US" dirty="0" smtClean="0"/>
              <a:t>Power requirements</a:t>
            </a:r>
          </a:p>
          <a:p>
            <a:pPr marL="225425" indent="-225425"/>
            <a:r>
              <a:rPr lang="en-US" dirty="0" smtClean="0"/>
              <a:t>Coupler diagnostics in </a:t>
            </a:r>
            <a:r>
              <a:rPr lang="en-US" dirty="0" err="1" smtClean="0"/>
              <a:t>pCM</a:t>
            </a:r>
            <a:endParaRPr lang="en-US" dirty="0" smtClean="0"/>
          </a:p>
          <a:p>
            <a:pPr marL="225425" indent="-225425"/>
            <a:r>
              <a:rPr lang="en-US" dirty="0" smtClean="0"/>
              <a:t>Coupler tests </a:t>
            </a:r>
            <a:r>
              <a:rPr lang="en-US" dirty="0" smtClean="0"/>
              <a:t>results at </a:t>
            </a:r>
            <a:r>
              <a:rPr lang="en-US" dirty="0" smtClean="0"/>
              <a:t>3.5 and 3.2 kW </a:t>
            </a:r>
            <a:endParaRPr lang="en-US" dirty="0"/>
          </a:p>
          <a:p>
            <a:pPr marL="225425" indent="-225425"/>
            <a:r>
              <a:rPr lang="en-US" dirty="0" smtClean="0"/>
              <a:t>FPC static and dynamic heat load</a:t>
            </a:r>
            <a:endParaRPr lang="en-US" dirty="0" smtClean="0"/>
          </a:p>
          <a:p>
            <a:pPr marL="225425" indent="-225425"/>
            <a:r>
              <a:rPr lang="en-US" dirty="0" smtClean="0"/>
              <a:t>Lessons learned</a:t>
            </a:r>
          </a:p>
          <a:p>
            <a:pPr marL="225425" indent="-225425"/>
            <a:r>
              <a:rPr lang="en-US" dirty="0" smtClean="0"/>
              <a:t>Changes </a:t>
            </a:r>
            <a:r>
              <a:rPr lang="en-US" dirty="0" smtClean="0"/>
              <a:t>in production CMs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7" y="2753684"/>
            <a:ext cx="2696656" cy="22991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154" y="4072309"/>
            <a:ext cx="2505075" cy="20097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342" y="944816"/>
            <a:ext cx="3575191" cy="24778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1331" y="280580"/>
            <a:ext cx="8878933" cy="41894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intercept improvements in production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 (vs.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22978" y="830252"/>
            <a:ext cx="499585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Use XFEL FPC design  (vs.TTF3 in </a:t>
            </a:r>
            <a:r>
              <a:rPr lang="en-US" sz="1800" dirty="0" err="1" smtClean="0"/>
              <a:t>pCM</a:t>
            </a:r>
            <a:r>
              <a:rPr lang="en-US" sz="1800" dirty="0" smtClean="0"/>
              <a:t>). </a:t>
            </a:r>
            <a:r>
              <a:rPr lang="en-US" sz="1800" dirty="0"/>
              <a:t>Better AL can </a:t>
            </a:r>
            <a:r>
              <a:rPr lang="en-US" sz="1800" dirty="0" smtClean="0"/>
              <a:t>-flange </a:t>
            </a:r>
            <a:r>
              <a:rPr lang="en-US" sz="1800" dirty="0"/>
              <a:t>thermal </a:t>
            </a:r>
            <a:r>
              <a:rPr lang="en-US" sz="1800" dirty="0" smtClean="0"/>
              <a:t>contact</a:t>
            </a:r>
            <a:endParaRPr lang="en-US" sz="1800" dirty="0" smtClean="0"/>
          </a:p>
          <a:p>
            <a:pPr marL="169863" indent="-169863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Thermal strap is connected </a:t>
            </a:r>
            <a:r>
              <a:rPr lang="en-US" sz="1800" dirty="0" smtClean="0"/>
              <a:t>close to </a:t>
            </a:r>
            <a:r>
              <a:rPr lang="en-US" sz="1800" dirty="0" smtClean="0"/>
              <a:t>50K pipe (vs. 50K </a:t>
            </a:r>
            <a:r>
              <a:rPr lang="en-US" sz="1800" dirty="0" smtClean="0"/>
              <a:t>shield-see thermal analysis)</a:t>
            </a:r>
            <a:endParaRPr lang="en-US" sz="1800" dirty="0" smtClean="0"/>
          </a:p>
          <a:p>
            <a:pPr marL="625475" indent="-28575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</a:rPr>
              <a:t>Better thermal contact between braid and copper extension (flat surfaces)</a:t>
            </a:r>
          </a:p>
          <a:p>
            <a:pPr marL="625475" indent="-28575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JLAB </a:t>
            </a:r>
            <a:r>
              <a:rPr lang="en-US" sz="1800" dirty="0" err="1" smtClean="0">
                <a:solidFill>
                  <a:schemeClr val="accent3">
                    <a:lumMod val="75000"/>
                  </a:schemeClr>
                </a:solidFill>
              </a:rPr>
              <a:t>pCM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already has this feature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2437" y="5998464"/>
            <a:ext cx="3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404040"/>
                </a:solidFill>
              </a:rPr>
              <a:t>pCM</a:t>
            </a:r>
            <a:r>
              <a:rPr lang="en-US" sz="1600" dirty="0" smtClean="0">
                <a:solidFill>
                  <a:srgbClr val="404040"/>
                </a:solidFill>
              </a:rPr>
              <a:t>: Thermal analysis – </a:t>
            </a:r>
            <a:r>
              <a:rPr lang="en-US" sz="1600" dirty="0" err="1" smtClean="0">
                <a:solidFill>
                  <a:srgbClr val="404040"/>
                </a:solidFill>
              </a:rPr>
              <a:t>R.Fischer</a:t>
            </a:r>
            <a:r>
              <a:rPr lang="en-US" sz="1600" dirty="0" smtClean="0">
                <a:solidFill>
                  <a:srgbClr val="404040"/>
                </a:solidFill>
              </a:rPr>
              <a:t>/ANL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1569" y="3490949"/>
            <a:ext cx="69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zoom</a:t>
            </a:r>
            <a:endParaRPr lang="en-US" sz="1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90" y="3866443"/>
            <a:ext cx="4101222" cy="23546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4675985" y="3709759"/>
            <a:ext cx="12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5K thermal</a:t>
            </a:r>
          </a:p>
          <a:p>
            <a:r>
              <a:rPr lang="en-US" sz="1800" dirty="0" smtClean="0"/>
              <a:t>Intercept</a:t>
            </a:r>
            <a:endParaRPr lang="en-US" sz="18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01638" y="4391247"/>
            <a:ext cx="2059998" cy="784862"/>
          </a:xfrm>
          <a:prstGeom prst="straightConnector1">
            <a:avLst/>
          </a:prstGeom>
          <a:ln w="25400">
            <a:solidFill>
              <a:srgbClr val="002060"/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4673528" y="2450617"/>
            <a:ext cx="1380193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800" dirty="0" smtClean="0"/>
              <a:t>50K thermal</a:t>
            </a:r>
          </a:p>
          <a:p>
            <a:pPr>
              <a:lnSpc>
                <a:spcPts val="1800"/>
              </a:lnSpc>
            </a:pPr>
            <a:r>
              <a:rPr lang="en-US" sz="1800" dirty="0" smtClean="0"/>
              <a:t>intercept</a:t>
            </a:r>
            <a:endParaRPr lang="en-US" sz="18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45360" y="2073348"/>
            <a:ext cx="1863200" cy="304912"/>
          </a:xfrm>
          <a:prstGeom prst="straightConnector1">
            <a:avLst/>
          </a:prstGeom>
          <a:ln w="25400">
            <a:solidFill>
              <a:schemeClr val="accent6">
                <a:lumMod val="50000"/>
                <a:alpha val="99000"/>
              </a:schemeClr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86569" y="862860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pCM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0138" y="3457586"/>
            <a:ext cx="2056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Production CM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415492" y="3332631"/>
            <a:ext cx="1163397" cy="873111"/>
          </a:xfrm>
          <a:prstGeom prst="straightConnector1">
            <a:avLst/>
          </a:prstGeom>
          <a:ln w="25400">
            <a:solidFill>
              <a:schemeClr val="accent6">
                <a:lumMod val="50000"/>
                <a:alpha val="99000"/>
              </a:schemeClr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45847" y="3540509"/>
            <a:ext cx="390035" cy="559595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20905" y="496286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120K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39252" y="4735971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110K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74653" y="4501107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55</a:t>
            </a:r>
            <a:r>
              <a:rPr lang="en-US" sz="1400" dirty="0" smtClean="0">
                <a:solidFill>
                  <a:srgbClr val="C00000"/>
                </a:solidFill>
              </a:rPr>
              <a:t>K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0093" y="4595982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150K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9390" y="2764168"/>
            <a:ext cx="4340821" cy="36077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202021"/>
            <a:ext cx="8700851" cy="425301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4158" y="1244009"/>
            <a:ext cx="7464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multipactoring</a:t>
            </a:r>
            <a:r>
              <a:rPr lang="en-US" dirty="0" smtClean="0"/>
              <a:t>, trips at FPC </a:t>
            </a:r>
            <a:r>
              <a:rPr lang="en-US" dirty="0" err="1" smtClean="0"/>
              <a:t>upto</a:t>
            </a:r>
            <a:r>
              <a:rPr lang="en-US" dirty="0" smtClean="0"/>
              <a:t> 4kW </a:t>
            </a:r>
            <a:r>
              <a:rPr lang="en-US" dirty="0" err="1" smtClean="0"/>
              <a:t>cw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See overheating on 50K and 5K flange at 3.5kW. </a:t>
            </a:r>
          </a:p>
          <a:p>
            <a:r>
              <a:rPr lang="en-US" dirty="0"/>
              <a:t>	</a:t>
            </a:r>
            <a:r>
              <a:rPr lang="en-US" dirty="0" smtClean="0"/>
              <a:t>- Max Temp 220 (50K)  and 20K at 5K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Effect of overheating on cavity Q0 looks small (&lt;10%), simulations and T-map predicts power to 2K ~0.3-0.8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Thermal intercept improved for in production CM (and JLAB </a:t>
            </a:r>
            <a:r>
              <a:rPr lang="en-US" dirty="0" err="1" smtClean="0"/>
              <a:t>pCM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HOM performance meet specs. Cable heating up to 10W not limit HOM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35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1032" y="1604382"/>
            <a:ext cx="8700851" cy="1091259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120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12" y="3618902"/>
            <a:ext cx="6608370" cy="20549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4018073" y="-606068"/>
            <a:ext cx="1200150" cy="6371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01" y="1189379"/>
            <a:ext cx="822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Pin=3.5kW, 10um on outer, 150um on inner, roughness 10%, </a:t>
            </a:r>
            <a:r>
              <a:rPr lang="el-GR" sz="2000" dirty="0">
                <a:solidFill>
                  <a:srgbClr val="C00000"/>
                </a:solidFill>
              </a:rPr>
              <a:t>ε</a:t>
            </a:r>
            <a:r>
              <a:rPr lang="en-US" sz="2000" dirty="0">
                <a:solidFill>
                  <a:srgbClr val="C00000"/>
                </a:solidFill>
              </a:rPr>
              <a:t>=9.8, tan=3e-4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4088" y="1776570"/>
            <a:ext cx="130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320 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0358" y="2045544"/>
            <a:ext cx="120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220 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5996" y="2374724"/>
            <a:ext cx="110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320 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6796" y="2424591"/>
            <a:ext cx="94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320 K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798561" y="4168913"/>
            <a:ext cx="0" cy="131079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0466" y="3866073"/>
            <a:ext cx="268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</a:t>
            </a:r>
            <a:r>
              <a:rPr lang="en-US" sz="2000" dirty="0"/>
              <a:t>~ </a:t>
            </a:r>
            <a:r>
              <a:rPr lang="en-US" sz="2000" dirty="0" smtClean="0"/>
              <a:t>430 </a:t>
            </a:r>
            <a:r>
              <a:rPr lang="en-US" sz="2000" dirty="0"/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79568" y="4126733"/>
            <a:ext cx="148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IR</a:t>
            </a:r>
            <a:r>
              <a:rPr lang="en-US" sz="2000" dirty="0" smtClean="0"/>
              <a:t> </a:t>
            </a:r>
            <a:r>
              <a:rPr lang="en-US" sz="2000" dirty="0"/>
              <a:t>~ </a:t>
            </a:r>
            <a:r>
              <a:rPr lang="en-US" sz="2000" dirty="0" smtClean="0"/>
              <a:t>390 </a:t>
            </a:r>
            <a:r>
              <a:rPr lang="en-US" sz="2000" dirty="0"/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621" y="2386642"/>
            <a:ext cx="102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15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570" y="1072335"/>
            <a:ext cx="746183" cy="5093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59" y="336522"/>
            <a:ext cx="8103570" cy="360825"/>
          </a:xfrm>
        </p:spPr>
        <p:txBody>
          <a:bodyPr/>
          <a:lstStyle/>
          <a:p>
            <a:r>
              <a:rPr lang="en-US" sz="2800" dirty="0" smtClean="0"/>
              <a:t>Simulations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5551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0" y="3529918"/>
            <a:ext cx="8070111" cy="271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8805" y="3645074"/>
            <a:ext cx="242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WG flange float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089" y="6524715"/>
            <a:ext cx="1355651" cy="164942"/>
          </a:xfrm>
        </p:spPr>
        <p:txBody>
          <a:bodyPr/>
          <a:lstStyle/>
          <a:p>
            <a:r>
              <a:rPr lang="en-US" dirty="0" smtClean="0"/>
              <a:t>Liling Xiao, Dec.12 2016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" y="873690"/>
            <a:ext cx="8814391" cy="259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028" y="263747"/>
            <a:ext cx="7911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SLAC -3D simulations; 3.5kW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conditions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32567" y="1312159"/>
            <a:ext cx="0" cy="203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43740" y="1160109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IR</a:t>
            </a:r>
            <a:r>
              <a:rPr lang="en-US" sz="2000" dirty="0" smtClean="0"/>
              <a:t>=370K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90933" y="817603"/>
            <a:ext cx="1234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=391K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6686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1135"/>
            <a:ext cx="8814391" cy="65567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Total Heat Load Results @ Qin=1e7 w/o Radiative Cooling in Cold Section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24321"/>
              </p:ext>
            </p:extLst>
          </p:nvPr>
        </p:nvGraphicFramePr>
        <p:xfrm>
          <a:off x="685800" y="990600"/>
          <a:ext cx="7493403" cy="2510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280"/>
                <a:gridCol w="2192459"/>
                <a:gridCol w="2377664"/>
              </a:tblGrid>
              <a:tr h="3758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Pin=3.5kW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Temps (K)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ower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(W)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8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Cavity 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Beam Pipe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62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5K Copper ring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22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29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CF100 Al plate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220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29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300 K flange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300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62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WG flange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300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62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Total: 23.49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01200"/>
              </p:ext>
            </p:extLst>
          </p:nvPr>
        </p:nvGraphicFramePr>
        <p:xfrm>
          <a:off x="685801" y="3581400"/>
          <a:ext cx="7493405" cy="2826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280"/>
                <a:gridCol w="2192460"/>
                <a:gridCol w="2377665"/>
              </a:tblGrid>
              <a:tr h="423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Pin=3.5kW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Temps (K)</a:t>
                      </a:r>
                      <a:endParaRPr lang="en-US" sz="20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ower 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(W)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38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Cavity </a:t>
                      </a:r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Beam Pipe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0.025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08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5K Copper ring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0.754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70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CF100 Al plate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14.35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70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300 K flange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08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WG flange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4.66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08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Max. 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339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Total: 20.79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515100"/>
            <a:ext cx="1376916" cy="138821"/>
          </a:xfrm>
        </p:spPr>
        <p:txBody>
          <a:bodyPr/>
          <a:lstStyle/>
          <a:p>
            <a:r>
              <a:rPr lang="en-US" smtClean="0"/>
              <a:t>Liling Xiao, Dec.12 2016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80660" y="4660144"/>
            <a:ext cx="240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 case As Ref.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515678" y="1937767"/>
            <a:ext cx="240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FNAL </a:t>
            </a:r>
            <a:r>
              <a:rPr lang="en-US" dirty="0" err="1" smtClean="0"/>
              <a:t>pCM</a:t>
            </a:r>
            <a:r>
              <a:rPr lang="en-US" dirty="0" smtClean="0"/>
              <a:t> case.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2624" y="1035624"/>
            <a:ext cx="7081284" cy="255978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2624" y="3641091"/>
            <a:ext cx="7081284" cy="27667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20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2437" y="308344"/>
            <a:ext cx="8700851" cy="393405"/>
          </a:xfrm>
        </p:spPr>
        <p:txBody>
          <a:bodyPr/>
          <a:lstStyle/>
          <a:p>
            <a:r>
              <a:rPr lang="en-US" dirty="0" smtClean="0"/>
              <a:t>Simulation results for HTS condition: 4kW, cavity ON-resonance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0" y="936998"/>
            <a:ext cx="8580474" cy="4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76275" y="5267792"/>
            <a:ext cx="78680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Simulation of 4kW cavity on-resonance with the last set of parameters from table. Nominal parameters are: 10/100um copper plating, no roughness, e=9; tan=3.e-4; RRR=50 (ASE included RRR=35).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559750" y="2846080"/>
            <a:ext cx="247737" cy="2644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59538" y="2793619"/>
            <a:ext cx="115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Test result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3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68" y="4088082"/>
            <a:ext cx="3532138" cy="244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31" y="175155"/>
            <a:ext cx="8042581" cy="584791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LCLS-II Power requirements for main coupler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73326" y="1179897"/>
            <a:ext cx="3532139" cy="2931456"/>
            <a:chOff x="5409089" y="2003164"/>
            <a:chExt cx="3532139" cy="3229961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089" y="2003164"/>
              <a:ext cx="3532139" cy="322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796500" y="2003164"/>
              <a:ext cx="2916345" cy="644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RF Power vs. Beam current</a:t>
              </a:r>
              <a:r>
                <a:rPr lang="en-US" sz="1600" b="1" dirty="0" smtClean="0">
                  <a:latin typeface="Calibri" panose="020F0502020204030204" pitchFamily="34" charset="0"/>
                </a:rPr>
                <a:t>: </a:t>
              </a:r>
              <a:r>
                <a:rPr lang="en-US" sz="1600" dirty="0" smtClean="0">
                  <a:latin typeface="Calibri" panose="020F0502020204030204" pitchFamily="34" charset="0"/>
                </a:rPr>
                <a:t>16MV/m; Q</a:t>
              </a:r>
              <a:r>
                <a:rPr lang="en-US" sz="1600" baseline="-25000" dirty="0" smtClean="0">
                  <a:latin typeface="Calibri" panose="020F0502020204030204" pitchFamily="34" charset="0"/>
                </a:rPr>
                <a:t>L</a:t>
              </a:r>
              <a:r>
                <a:rPr lang="en-US" sz="1600" dirty="0" smtClean="0">
                  <a:latin typeface="Calibri" panose="020F0502020204030204" pitchFamily="34" charset="0"/>
                </a:rPr>
                <a:t>=4e7; </a:t>
              </a:r>
              <a:r>
                <a:rPr lang="el-GR" sz="1600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Δ</a:t>
              </a:r>
              <a:r>
                <a:rPr lang="en-US" sz="1600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F</a:t>
              </a:r>
              <a:r>
                <a:rPr lang="en-US" sz="1600" baseline="-25000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pk</a:t>
              </a:r>
              <a:r>
                <a:rPr lang="en-US" sz="1600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=10 Hz</a:t>
              </a:r>
              <a:endParaRPr lang="en-US" sz="1600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0438952">
              <a:off x="6355428" y="3459455"/>
              <a:ext cx="878317" cy="373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Forward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959020">
              <a:off x="6140547" y="2865601"/>
              <a:ext cx="585545" cy="373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Total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603194">
              <a:off x="6986866" y="4115221"/>
              <a:ext cx="968983" cy="373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Reflected</a:t>
              </a:r>
              <a:endParaRPr lang="en-US" sz="16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7" y="1303513"/>
            <a:ext cx="5486399" cy="51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40" y="2019859"/>
            <a:ext cx="3025006" cy="2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4861686"/>
                  </p:ext>
                </p:extLst>
              </p:nvPr>
            </p:nvGraphicFramePr>
            <p:xfrm>
              <a:off x="848375" y="2941982"/>
              <a:ext cx="3506032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4317"/>
                    <a:gridCol w="1029463"/>
                    <a:gridCol w="1292252"/>
                  </a:tblGrid>
                  <a:tr h="25232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2000"/>
                            </a:lnSpc>
                          </a:pPr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𝒕𝒐𝒕𝒂𝒍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600" b="0" i="1" dirty="0" smtClean="0">
                              <a:solidFill>
                                <a:srgbClr val="C00000"/>
                              </a:solidFill>
                            </a:rPr>
                            <a:t>(peak / </a:t>
                          </a:r>
                          <a:r>
                            <a:rPr lang="en-US" sz="1600" b="0" i="1" dirty="0" err="1" smtClean="0">
                              <a:solidFill>
                                <a:srgbClr val="C00000"/>
                              </a:solidFill>
                            </a:rPr>
                            <a:t>avrg</a:t>
                          </a:r>
                          <a:r>
                            <a:rPr lang="en-US" sz="1600" b="0" i="1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en-US" sz="1600" b="0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11986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2000"/>
                            </a:lnSpc>
                          </a:pP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0.1 mA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0.3 mA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311986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2000"/>
                            </a:lnSpc>
                          </a:pPr>
                          <a:r>
                            <a:rPr lang="en-US" sz="1800" b="1" dirty="0" smtClean="0">
                              <a:latin typeface="Calibri" panose="020F0502020204030204" pitchFamily="34" charset="0"/>
                            </a:rPr>
                            <a:t>16MV/m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dirty="0" smtClean="0"/>
                            <a:t> 4.6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b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6.4 / 5.7</a:t>
                          </a:r>
                          <a:endParaRPr lang="en-US" sz="18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4861686"/>
                  </p:ext>
                </p:extLst>
              </p:nvPr>
            </p:nvGraphicFramePr>
            <p:xfrm>
              <a:off x="848375" y="2941982"/>
              <a:ext cx="3506032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4317"/>
                    <a:gridCol w="1029463"/>
                    <a:gridCol w="1292252"/>
                  </a:tblGrid>
                  <a:tr h="3454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2000"/>
                            </a:lnSpc>
                          </a:pPr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1444" t="-1754" r="-1050" b="-23508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454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2000"/>
                            </a:lnSpc>
                          </a:pP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0.1 mA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0.3 mA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3454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2000"/>
                            </a:lnSpc>
                          </a:pPr>
                          <a:r>
                            <a:rPr lang="en-US" sz="1800" b="1" dirty="0" smtClean="0">
                              <a:latin typeface="Calibri" panose="020F0502020204030204" pitchFamily="34" charset="0"/>
                            </a:rPr>
                            <a:t>16MV/m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dirty="0" smtClean="0"/>
                            <a:t> 4.6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b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6.4 / 5.7</a:t>
                          </a:r>
                          <a:endParaRPr lang="en-US" sz="18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Rectangle 13"/>
          <p:cNvSpPr/>
          <p:nvPr/>
        </p:nvSpPr>
        <p:spPr>
          <a:xfrm>
            <a:off x="5882344" y="5905273"/>
            <a:ext cx="279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00CC"/>
                </a:solidFill>
              </a:rPr>
              <a:t>Q</a:t>
            </a:r>
            <a:r>
              <a:rPr lang="en-US" sz="1800" i="1" baseline="-25000" dirty="0">
                <a:solidFill>
                  <a:srgbClr val="0000CC"/>
                </a:solidFill>
              </a:rPr>
              <a:t>L</a:t>
            </a:r>
            <a:r>
              <a:rPr lang="en-US" sz="1800" i="1" dirty="0">
                <a:solidFill>
                  <a:srgbClr val="0000CC"/>
                </a:solidFill>
              </a:rPr>
              <a:t>=4.e7</a:t>
            </a:r>
            <a:r>
              <a:rPr lang="en-US" sz="1800" i="1" dirty="0" smtClean="0">
                <a:solidFill>
                  <a:srgbClr val="0000CC"/>
                </a:solidFill>
              </a:rPr>
              <a:t>;</a:t>
            </a:r>
            <a:r>
              <a:rPr lang="en-US" sz="1800" i="1" dirty="0">
                <a:solidFill>
                  <a:srgbClr val="0000CC"/>
                </a:solidFill>
              </a:rPr>
              <a:t> detuning </a:t>
            </a:r>
            <a:r>
              <a:rPr lang="el-GR" sz="1800" i="1" dirty="0">
                <a:solidFill>
                  <a:srgbClr val="0000CC"/>
                </a:solidFill>
              </a:rPr>
              <a:t>Δ</a:t>
            </a:r>
            <a:r>
              <a:rPr lang="en-US" sz="1800" i="1" dirty="0">
                <a:solidFill>
                  <a:srgbClr val="0000CC"/>
                </a:solidFill>
              </a:rPr>
              <a:t>F=10Hz 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6013241" y="4170133"/>
            <a:ext cx="2716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E= 16 MV/m; 0.3mA; QL=4e7 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796500" y="5134841"/>
            <a:ext cx="3069204" cy="0"/>
          </a:xfrm>
          <a:prstGeom prst="line">
            <a:avLst/>
          </a:prstGeom>
          <a:ln w="22225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09156" y="4822533"/>
                <a:ext cx="25688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𝒕𝒐𝒕𝒂𝒍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=5.7kW</a:t>
                </a:r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400" i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56" y="4822533"/>
                <a:ext cx="2568847" cy="553998"/>
              </a:xfrm>
              <a:prstGeom prst="rect">
                <a:avLst/>
              </a:prstGeom>
              <a:blipFill rotWithShape="1">
                <a:blip r:embed="rId7"/>
                <a:stretch>
                  <a:fillRect l="-1425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5863550" y="4535447"/>
            <a:ext cx="365760" cy="113220"/>
          </a:xfrm>
          <a:prstGeom prst="straightConnector1">
            <a:avLst/>
          </a:prstGeom>
          <a:ln w="15875"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259755" y="4535447"/>
                <a:ext cx="1321708" cy="360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_</m:t>
                        </m:r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CC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=6.4kW</a:t>
                </a:r>
                <a:endParaRPr lang="en-US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755" y="4535447"/>
                <a:ext cx="1321708" cy="360612"/>
              </a:xfrm>
              <a:prstGeom prst="rect">
                <a:avLst/>
              </a:prstGeom>
              <a:blipFill rotWithShape="1">
                <a:blip r:embed="rId8"/>
                <a:stretch>
                  <a:fillRect t="-3390" r="-922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617" y="4535264"/>
            <a:ext cx="5042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 smtClean="0"/>
              <a:t>Dissipation in coupler </a:t>
            </a:r>
            <a:r>
              <a:rPr lang="en-US" sz="2000" dirty="0" smtClean="0"/>
              <a:t>~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tot</a:t>
            </a:r>
            <a:r>
              <a:rPr lang="en-US" sz="2000" baseline="-25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smtClean="0"/>
              <a:t>Max Temp </a:t>
            </a:r>
            <a:r>
              <a:rPr lang="en-US" sz="2000" dirty="0" smtClean="0"/>
              <a:t>depends on reflection </a:t>
            </a:r>
            <a:r>
              <a:rPr lang="en-US" sz="2000" dirty="0" smtClean="0"/>
              <a:t>phase.</a:t>
            </a:r>
            <a:endParaRPr lang="en-US" sz="2000" dirty="0" smtClean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 err="1" smtClean="0"/>
              <a:t>pCM</a:t>
            </a:r>
            <a:r>
              <a:rPr lang="en-US" sz="2000" dirty="0" smtClean="0"/>
              <a:t>  coupler </a:t>
            </a:r>
            <a:r>
              <a:rPr lang="en-US" sz="2000" dirty="0" smtClean="0"/>
              <a:t>power increased to 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t </a:t>
            </a:r>
            <a:r>
              <a:rPr lang="en-US" sz="2000" dirty="0" smtClean="0"/>
              <a:t>=7 kW and 6.4kW (2·P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) </a:t>
            </a:r>
            <a:r>
              <a:rPr lang="en-US" sz="2000" dirty="0"/>
              <a:t>by tuning QL ~</a:t>
            </a:r>
            <a:r>
              <a:rPr lang="en-US" sz="2000" dirty="0" smtClean="0"/>
              <a:t>1.e7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 smtClean="0"/>
              <a:t>In HTS coupler tested up </a:t>
            </a:r>
            <a:r>
              <a:rPr lang="en-US" sz="2000" dirty="0"/>
              <a:t>to P</a:t>
            </a:r>
            <a:r>
              <a:rPr lang="en-US" sz="2000" baseline="-25000" dirty="0"/>
              <a:t>t </a:t>
            </a:r>
            <a:r>
              <a:rPr lang="en-US" sz="2000" dirty="0" smtClean="0"/>
              <a:t>=</a:t>
            </a:r>
            <a:r>
              <a:rPr lang="en-US" sz="2000" dirty="0"/>
              <a:t> </a:t>
            </a:r>
            <a:r>
              <a:rPr lang="en-US" sz="2000" dirty="0" smtClean="0"/>
              <a:t>8kW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53102" y="2418277"/>
            <a:ext cx="43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Total Power in coupler (QL=4e7, </a:t>
            </a:r>
            <a:r>
              <a:rPr lang="el-GR" sz="1800" b="1" dirty="0">
                <a:solidFill>
                  <a:srgbClr val="0000FF"/>
                </a:solidFill>
              </a:rPr>
              <a:t>Δ</a:t>
            </a:r>
            <a:r>
              <a:rPr lang="en-US" sz="1800" b="1" dirty="0" err="1">
                <a:solidFill>
                  <a:srgbClr val="0000FF"/>
                </a:solidFill>
              </a:rPr>
              <a:t>F</a:t>
            </a:r>
            <a:r>
              <a:rPr lang="en-US" sz="1800" b="1" baseline="-25000" dirty="0" err="1">
                <a:solidFill>
                  <a:srgbClr val="0000FF"/>
                </a:solidFill>
              </a:rPr>
              <a:t>pk</a:t>
            </a:r>
            <a:r>
              <a:rPr lang="en-US" sz="1800" b="1" dirty="0">
                <a:solidFill>
                  <a:srgbClr val="0000FF"/>
                </a:solidFill>
              </a:rPr>
              <a:t>=10 </a:t>
            </a:r>
            <a:r>
              <a:rPr lang="en-US" sz="1800" b="1" dirty="0" smtClean="0">
                <a:solidFill>
                  <a:srgbClr val="0000FF"/>
                </a:solidFill>
              </a:rPr>
              <a:t>Hz)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1/10/2017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879053"/>
            <a:ext cx="6514042" cy="2929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65" y="3808100"/>
            <a:ext cx="3953139" cy="255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639" y="218529"/>
            <a:ext cx="718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Coupler and cavity end-group diagnostics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604" y="3808100"/>
            <a:ext cx="4695825" cy="2390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0510" y="1913287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7030A0"/>
                </a:solidFill>
              </a:rPr>
              <a:t>(2,4,6,8)</a:t>
            </a:r>
            <a:endParaRPr lang="en-US" sz="1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0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4213" y="298564"/>
            <a:ext cx="4020238" cy="46116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T-sensors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06450" y="6505302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210" y="233275"/>
            <a:ext cx="2635965" cy="1757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551" y="2169907"/>
            <a:ext cx="2635965" cy="1705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557" y="1028055"/>
            <a:ext cx="2798640" cy="1851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557" y="2911946"/>
            <a:ext cx="2873564" cy="1333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886" y="4278472"/>
            <a:ext cx="2829235" cy="1867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0711" y="1887891"/>
            <a:ext cx="234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Cernox</a:t>
            </a:r>
            <a:r>
              <a:rPr lang="en-US" sz="1800" dirty="0" smtClean="0"/>
              <a:t> on FPC 5K tube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80210" y="3780673"/>
            <a:ext cx="275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Cernox</a:t>
            </a:r>
            <a:r>
              <a:rPr lang="en-US" sz="1800" dirty="0" smtClean="0"/>
              <a:t> on cavity </a:t>
            </a:r>
            <a:r>
              <a:rPr lang="en-US" sz="1800" dirty="0" err="1" smtClean="0"/>
              <a:t>beampipe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66549" y="3228529"/>
            <a:ext cx="314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PT100 on CF100 flange (50K)</a:t>
            </a:r>
            <a:endParaRPr lang="en-US" sz="2000" dirty="0"/>
          </a:p>
        </p:txBody>
      </p:sp>
      <p:pic>
        <p:nvPicPr>
          <p:cNvPr id="16" name="Picture 15" descr="C:\Users\kkompiel\Documents\Procedures\RTDs on HOM cavity\IMG_673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8809" y="4104601"/>
            <a:ext cx="2487365" cy="186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565240" y="5912224"/>
            <a:ext cx="2465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RTD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stycasted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to the HOM.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64301" y="230001"/>
            <a:ext cx="8700851" cy="471541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coupler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867726"/>
            <a:ext cx="8777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28600">
              <a:buFont typeface="Arial" panose="020B0604020202020204" pitchFamily="34" charset="0"/>
              <a:buChar char="•"/>
            </a:pPr>
            <a:r>
              <a:rPr lang="en-US" dirty="0" smtClean="0"/>
              <a:t>Room temp. power processing (couplers #1 thru #7): </a:t>
            </a:r>
            <a:r>
              <a:rPr lang="en-US" dirty="0" smtClean="0"/>
              <a:t>2.5 </a:t>
            </a:r>
            <a:r>
              <a:rPr lang="en-US" dirty="0" smtClean="0"/>
              <a:t>to</a:t>
            </a:r>
            <a:r>
              <a:rPr lang="en-US" dirty="0" smtClean="0"/>
              <a:t> 4 </a:t>
            </a:r>
            <a:r>
              <a:rPr lang="en-US" dirty="0" smtClean="0"/>
              <a:t>kW</a:t>
            </a:r>
            <a:endParaRPr lang="en-US" dirty="0"/>
          </a:p>
          <a:p>
            <a:pPr marL="287338" indent="-228600">
              <a:buFont typeface="Arial" panose="020B0604020202020204" pitchFamily="34" charset="0"/>
              <a:buChar char="•"/>
            </a:pPr>
            <a:r>
              <a:rPr lang="en-US" dirty="0" smtClean="0"/>
              <a:t>Coupler #8 was processed at </a:t>
            </a:r>
            <a:r>
              <a:rPr lang="en-US" dirty="0" smtClean="0"/>
              <a:t>4kW </a:t>
            </a:r>
            <a:r>
              <a:rPr lang="en-US" dirty="0" smtClean="0"/>
              <a:t>with </a:t>
            </a:r>
            <a:r>
              <a:rPr lang="en-US" dirty="0" smtClean="0"/>
              <a:t>cavity </a:t>
            </a:r>
            <a:r>
              <a:rPr lang="en-US" dirty="0" smtClean="0"/>
              <a:t>OFF-resonance (2.1K)  </a:t>
            </a:r>
          </a:p>
          <a:p>
            <a:pPr marL="287338" indent="-228600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 smtClean="0"/>
              <a:t>couplers are tested at </a:t>
            </a:r>
            <a:r>
              <a:rPr lang="en-US" dirty="0" smtClean="0"/>
              <a:t>cold, P= 3.5 kW &amp; </a:t>
            </a:r>
            <a:r>
              <a:rPr lang="en-US" dirty="0" smtClean="0"/>
              <a:t>3.2 kW (~12-20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</a:p>
          <a:p>
            <a:pPr marL="914400" lvl="3" indent="-287338">
              <a:buFontTx/>
              <a:buChar char="-"/>
            </a:pPr>
            <a:r>
              <a:rPr lang="en-US" sz="2000" dirty="0"/>
              <a:t>QL =1.e7 (tuned to low </a:t>
            </a:r>
            <a:r>
              <a:rPr lang="en-US" sz="2000" dirty="0" err="1"/>
              <a:t>Q</a:t>
            </a:r>
            <a:r>
              <a:rPr lang="en-US" sz="2000" baseline="-25000" dirty="0" err="1"/>
              <a:t>ext</a:t>
            </a:r>
            <a:r>
              <a:rPr lang="en-US" sz="2000" dirty="0"/>
              <a:t> for low cavity gradient )</a:t>
            </a:r>
          </a:p>
          <a:p>
            <a:pPr marL="914400" lvl="3" indent="-287338">
              <a:buFontTx/>
              <a:buChar char="-"/>
            </a:pPr>
            <a:r>
              <a:rPr lang="en-US" sz="2000" dirty="0"/>
              <a:t>Cavity gradient 10-12 MV/m</a:t>
            </a:r>
          </a:p>
          <a:p>
            <a:pPr marL="914400" lvl="3" indent="-287338">
              <a:buFontTx/>
              <a:buChar char="-"/>
            </a:pPr>
            <a:r>
              <a:rPr lang="en-US" sz="2000" dirty="0"/>
              <a:t>All couplers in </a:t>
            </a:r>
            <a:r>
              <a:rPr lang="en-US" sz="2000" dirty="0" err="1"/>
              <a:t>pCM</a:t>
            </a:r>
            <a:r>
              <a:rPr lang="en-US" sz="2000" dirty="0"/>
              <a:t> are TTF3 modified (different from production</a:t>
            </a:r>
            <a:r>
              <a:rPr lang="en-US" sz="2000" dirty="0" smtClean="0"/>
              <a:t>)</a:t>
            </a:r>
            <a:endParaRPr lang="en-US" dirty="0"/>
          </a:p>
          <a:p>
            <a:pPr marL="287338" indent="-228600">
              <a:buFont typeface="Arial" panose="020B0604020202020204" pitchFamily="34" charset="0"/>
              <a:buChar char="•"/>
            </a:pPr>
            <a:r>
              <a:rPr lang="en-US" dirty="0" smtClean="0"/>
              <a:t>Coupler #4 was retested at 2K (13hrs). </a:t>
            </a:r>
            <a:r>
              <a:rPr lang="en-US" dirty="0" smtClean="0"/>
              <a:t>From other couplers data are taken from cavity Q0 measurement runs (0.9 kW and 1.6kW)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780651" y="3929586"/>
            <a:ext cx="2845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Test result summary: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806450" y="4575216"/>
            <a:ext cx="7740410" cy="105556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087"/>
                </a:solidFill>
                <a:latin typeface="Calibri" panose="020F0502020204030204" pitchFamily="34" charset="0"/>
              </a:rPr>
              <a:t>Max temperature at </a:t>
            </a:r>
            <a:r>
              <a:rPr lang="en-US" sz="2000" b="1" dirty="0" smtClean="0">
                <a:solidFill>
                  <a:srgbClr val="003087"/>
                </a:solidFill>
                <a:latin typeface="Calibri" panose="020F0502020204030204" pitchFamily="34" charset="0"/>
              </a:rPr>
              <a:t>50K/5K intercept ~200K/20K </a:t>
            </a:r>
            <a:r>
              <a:rPr lang="en-US" sz="2000" b="1" dirty="0" smtClean="0">
                <a:solidFill>
                  <a:srgbClr val="003087"/>
                </a:solidFill>
                <a:latin typeface="Calibri" panose="020F0502020204030204" pitchFamily="34" charset="0"/>
              </a:rPr>
              <a:t>at 3.5 </a:t>
            </a:r>
            <a:r>
              <a:rPr lang="en-US" sz="2000" b="1" dirty="0" smtClean="0">
                <a:solidFill>
                  <a:srgbClr val="003087"/>
                </a:solidFill>
                <a:latin typeface="Calibri" panose="020F0502020204030204" pitchFamily="34" charset="0"/>
              </a:rPr>
              <a:t>kW.</a:t>
            </a:r>
            <a:endParaRPr lang="en-US" sz="2000" b="1" dirty="0" smtClean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087"/>
                </a:solidFill>
                <a:latin typeface="Calibri" panose="020F0502020204030204" pitchFamily="34" charset="0"/>
              </a:rPr>
              <a:t>No overheating of cavity </a:t>
            </a:r>
            <a:r>
              <a:rPr lang="en-US" sz="2000" b="1" dirty="0" err="1" smtClean="0">
                <a:solidFill>
                  <a:srgbClr val="003087"/>
                </a:solidFill>
                <a:latin typeface="Calibri" panose="020F0502020204030204" pitchFamily="34" charset="0"/>
              </a:rPr>
              <a:t>beampipe</a:t>
            </a:r>
            <a:r>
              <a:rPr lang="en-US" sz="2000" b="1" dirty="0" smtClean="0">
                <a:solidFill>
                  <a:srgbClr val="003087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308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small effect on Q0 </a:t>
            </a:r>
            <a:endParaRPr lang="en-US" sz="2000" b="1" dirty="0" smtClean="0">
              <a:solidFill>
                <a:srgbClr val="003087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08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Improved </a:t>
            </a:r>
            <a:r>
              <a:rPr lang="en-US" sz="2000" b="1" dirty="0" smtClean="0">
                <a:solidFill>
                  <a:srgbClr val="00308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design will be tested at JLAB </a:t>
            </a:r>
            <a:r>
              <a:rPr lang="en-US" sz="2000" b="1" dirty="0" err="1" smtClean="0">
                <a:solidFill>
                  <a:srgbClr val="00308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pCM</a:t>
            </a:r>
            <a:r>
              <a:rPr lang="en-US" sz="2000" b="1" dirty="0">
                <a:solidFill>
                  <a:srgbClr val="00308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olidFill>
                  <a:srgbClr val="00308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(production version)</a:t>
            </a:r>
            <a:endParaRPr lang="en-US" sz="2000" b="1" dirty="0" smtClean="0">
              <a:solidFill>
                <a:srgbClr val="00308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4936"/>
            <a:ext cx="8753032" cy="619974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68233" y="1835106"/>
            <a:ext cx="861237" cy="13397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77028" y="1835107"/>
            <a:ext cx="252302" cy="13397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61078" y="1782738"/>
            <a:ext cx="1422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High field operation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93805" y="1973605"/>
            <a:ext cx="189064" cy="1722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657298" y="1835105"/>
            <a:ext cx="252302" cy="13397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8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1" y="74428"/>
            <a:ext cx="8483027" cy="6121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6639" y="2051031"/>
            <a:ext cx="145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Interlock=200K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808788" y="2048934"/>
            <a:ext cx="145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Interlock=250K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905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46" y="1171852"/>
            <a:ext cx="3910104" cy="2945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67" y="1164400"/>
            <a:ext cx="4104596" cy="2887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3562" y="358131"/>
            <a:ext cx="3477537" cy="372862"/>
          </a:xfrm>
        </p:spPr>
        <p:txBody>
          <a:bodyPr/>
          <a:lstStyle/>
          <a:p>
            <a:r>
              <a:rPr lang="en-US" b="1" dirty="0" smtClean="0">
                <a:solidFill>
                  <a:srgbClr val="00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Coupler #4: Power = 3.5 kW</a:t>
            </a:r>
            <a:endParaRPr lang="en-US" b="1" dirty="0">
              <a:solidFill>
                <a:srgbClr val="003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1" y="4127141"/>
            <a:ext cx="4124546" cy="22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98071" y="3333052"/>
                <a:ext cx="39594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68275"/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𝟐𝟐𝟐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∙(1−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−0.23∙(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−11.5)</m:t>
                            </m:r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71" y="3333052"/>
                <a:ext cx="3959441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41248" y="723511"/>
            <a:ext cx="416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Interpolation to equilibrium:  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725258" y="815844"/>
                <a:ext cx="4105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68275"/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∙(1−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−11.5)/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258" y="815844"/>
                <a:ext cx="4105859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2"/>
          <p:cNvSpPr txBox="1">
            <a:spLocks/>
          </p:cNvSpPr>
          <p:nvPr/>
        </p:nvSpPr>
        <p:spPr>
          <a:xfrm>
            <a:off x="5289677" y="397667"/>
            <a:ext cx="3416044" cy="4013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Coupler #5:  Power = 3.5kW</a:t>
            </a:r>
            <a:endParaRPr lang="en-US" b="1" dirty="0">
              <a:solidFill>
                <a:srgbClr val="003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419187" y="3333051"/>
                <a:ext cx="36186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𝟐𝟎𝟗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∙(1−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−0.23∙(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−13.2)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187" y="3333051"/>
                <a:ext cx="3618689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651" y="4052181"/>
            <a:ext cx="4066097" cy="2323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1297" y="2340556"/>
            <a:ext cx="1292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=222 K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69065" y="2444492"/>
            <a:ext cx="1292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=209 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14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13529</TotalTime>
  <Words>1492</Words>
  <Application>Microsoft Office PowerPoint</Application>
  <PresentationFormat>On-screen Show (4:3)</PresentationFormat>
  <Paragraphs>425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Cambria</vt:lpstr>
      <vt:lpstr>Cambria Math</vt:lpstr>
      <vt:lpstr>Geneva</vt:lpstr>
      <vt:lpstr>Helvetica</vt:lpstr>
      <vt:lpstr>Times New Roman</vt:lpstr>
      <vt:lpstr>Wingdings</vt:lpstr>
      <vt:lpstr>FNAL_TemplateMac_060514</vt:lpstr>
      <vt:lpstr>Fermilab: Footer Only</vt:lpstr>
      <vt:lpstr>Coupler Performance at FNAL pCM</vt:lpstr>
      <vt:lpstr>Outline</vt:lpstr>
      <vt:lpstr>LCLS-II Power requirements for main coupler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Extended tests at 2K</vt:lpstr>
      <vt:lpstr>PowerPoint Presentation</vt:lpstr>
      <vt:lpstr>PowerPoint Presentation</vt:lpstr>
      <vt:lpstr>PowerPoint Presentation</vt:lpstr>
      <vt:lpstr>PowerPoint Presentation</vt:lpstr>
      <vt:lpstr>HOM coupler:  static and dynamic heating</vt:lpstr>
      <vt:lpstr>PowerPoint Presentation</vt:lpstr>
      <vt:lpstr>HOM and FP performance at FNAL pCM</vt:lpstr>
      <vt:lpstr>PowerPoint Presentation</vt:lpstr>
      <vt:lpstr>Lessons Learned</vt:lpstr>
      <vt:lpstr>PowerPoint Presentation</vt:lpstr>
      <vt:lpstr>PowerPoint Presentation</vt:lpstr>
      <vt:lpstr>PowerPoint Presentation</vt:lpstr>
      <vt:lpstr>Simulations</vt:lpstr>
      <vt:lpstr>PowerPoint Presentation</vt:lpstr>
      <vt:lpstr>Total Heat Load Results @ Qin=1e7 w/o Radiative Cooling in Cold Section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Nikolay A. Solyak x8841 12664N</dc:creator>
  <cp:lastModifiedBy>Nikolay A. Solyak x8841 12664N</cp:lastModifiedBy>
  <cp:revision>170</cp:revision>
  <cp:lastPrinted>2016-09-30T22:47:02Z</cp:lastPrinted>
  <dcterms:created xsi:type="dcterms:W3CDTF">2016-09-30T21:58:25Z</dcterms:created>
  <dcterms:modified xsi:type="dcterms:W3CDTF">2017-01-11T18:54:04Z</dcterms:modified>
</cp:coreProperties>
</file>