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  <p:sldMasterId id="2147484031" r:id="rId5"/>
    <p:sldMasterId id="2147484039" r:id="rId6"/>
  </p:sldMasterIdLst>
  <p:notesMasterIdLst>
    <p:notesMasterId r:id="rId17"/>
  </p:notesMasterIdLst>
  <p:handoutMasterIdLst>
    <p:handoutMasterId r:id="rId18"/>
  </p:handoutMasterIdLst>
  <p:sldIdLst>
    <p:sldId id="577" r:id="rId7"/>
    <p:sldId id="772" r:id="rId8"/>
    <p:sldId id="774" r:id="rId9"/>
    <p:sldId id="775" r:id="rId10"/>
    <p:sldId id="778" r:id="rId11"/>
    <p:sldId id="776" r:id="rId12"/>
    <p:sldId id="781" r:id="rId13"/>
    <p:sldId id="777" r:id="rId14"/>
    <p:sldId id="780" r:id="rId15"/>
    <p:sldId id="779" r:id="rId1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  <a:srgbClr val="FF9966"/>
    <a:srgbClr val="99CCFF"/>
    <a:srgbClr val="6699FF"/>
    <a:srgbClr val="9D3431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86161" autoAdjust="0"/>
  </p:normalViewPr>
  <p:slideViewPr>
    <p:cSldViewPr snapToGrid="0">
      <p:cViewPr>
        <p:scale>
          <a:sx n="76" d="100"/>
          <a:sy n="76" d="100"/>
        </p:scale>
        <p:origin x="-170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8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9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22.png"/><Relationship Id="rId9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9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Cryomodule / Cavity Test Workshop 29 – 30 October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81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Prototype Cryomodule FDR, 21 - 22  January 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Prototype Cryomodule FDR, 21 - 22  January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9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Prototype Cryomodule FDR, 21 - 22  January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3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Prototype Cryomodule FDR, 21 - 22  January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0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4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7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PRR, 10 January,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2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PRR, 10 January, 2017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6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PRR, 10 January,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5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PRR, 10 January,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8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PRR, 110 January,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3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LCLS-II PCM PRR, 10 January, 2017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LCLS-II PCM PRR, 10 January,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- CM PRR Sep.13-14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Cryomodule / Cavity Test Workshop 29 – 30 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0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PCM PRR, 13-14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 smtClean="0"/>
              <a:t>JLAB </a:t>
            </a:r>
            <a:r>
              <a:rPr lang="en-US" sz="4000" dirty="0" err="1" smtClean="0"/>
              <a:t>pCM</a:t>
            </a:r>
            <a:r>
              <a:rPr lang="en-US" sz="4000" dirty="0" smtClean="0"/>
              <a:t> Cooldown</a:t>
            </a:r>
            <a:endParaRPr lang="en-US" sz="4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Ed Daly representing the JLAB CMTF Team </a:t>
            </a:r>
          </a:p>
          <a:p>
            <a:r>
              <a:rPr lang="en-US" sz="1800" dirty="0" err="1" smtClean="0"/>
              <a:t>pCM</a:t>
            </a:r>
            <a:r>
              <a:rPr lang="en-US" sz="1800" dirty="0" smtClean="0"/>
              <a:t> Workshop</a:t>
            </a:r>
          </a:p>
          <a:p>
            <a:r>
              <a:rPr lang="en-US" sz="1800" dirty="0" smtClean="0"/>
              <a:t>11 January, 2017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10 January, 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pCM</a:t>
            </a:r>
            <a:r>
              <a:rPr lang="en-US" dirty="0" smtClean="0"/>
              <a:t> is cold and controlling at level and acceptable pressure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Expect cooldown to proceed in 3 – 4 days</a:t>
            </a:r>
          </a:p>
          <a:p>
            <a:pPr marL="800100" lvl="1" indent="-342900"/>
            <a:r>
              <a:rPr lang="en-US" dirty="0" smtClean="0"/>
              <a:t>With proper </a:t>
            </a:r>
            <a:r>
              <a:rPr lang="en-US" dirty="0" err="1" smtClean="0"/>
              <a:t>Qo</a:t>
            </a:r>
            <a:r>
              <a:rPr lang="en-US" dirty="0" smtClean="0"/>
              <a:t> valve setting</a:t>
            </a:r>
          </a:p>
          <a:p>
            <a:pPr marL="800100" lvl="1" indent="-342900"/>
            <a:r>
              <a:rPr lang="en-US" dirty="0" smtClean="0"/>
              <a:t>Revised bypass valve sizing (changed in new HX)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Plan to set slope of </a:t>
            </a:r>
            <a:r>
              <a:rPr lang="en-US" dirty="0" err="1" smtClean="0"/>
              <a:t>pCM</a:t>
            </a:r>
            <a:r>
              <a:rPr lang="en-US" dirty="0" smtClean="0"/>
              <a:t> to 0.5% and check LL response</a:t>
            </a:r>
          </a:p>
        </p:txBody>
      </p:sp>
    </p:spTree>
    <p:extLst>
      <p:ext uri="{BB962C8B-B14F-4D97-AF65-F5344CB8AC3E}">
        <p14:creationId xmlns:p14="http://schemas.microsoft.com/office/powerpoint/2010/main" val="100556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CMTF – </a:t>
            </a:r>
            <a:r>
              <a:rPr lang="en-US" sz="3200" dirty="0" err="1" smtClean="0"/>
              <a:t>pCM</a:t>
            </a:r>
            <a:r>
              <a:rPr lang="en-US" sz="3200" dirty="0" smtClean="0"/>
              <a:t> Testing in Progress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PCM PRR, 10-11 January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84" y="1194135"/>
            <a:ext cx="8354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CM Cooldown (Saga)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57199" y="1243583"/>
            <a:ext cx="8407667" cy="5166841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2400" dirty="0" smtClean="0"/>
              <a:t>15-DEC	Cooldown started</a:t>
            </a:r>
          </a:p>
          <a:p>
            <a:pPr lvl="2"/>
            <a:r>
              <a:rPr lang="en-US" dirty="0" smtClean="0"/>
              <a:t>Monitored temperatures, pressures and vacuum levels</a:t>
            </a:r>
          </a:p>
          <a:p>
            <a:pPr lvl="2"/>
            <a:r>
              <a:rPr lang="en-US" dirty="0" smtClean="0"/>
              <a:t>Maintained limits on GHRP and thermal shields - Temp differences - &lt;15 K vertical, &lt; 50K axial</a:t>
            </a:r>
          </a:p>
          <a:p>
            <a:pPr lvl="2"/>
            <a:r>
              <a:rPr lang="en-US" dirty="0" smtClean="0"/>
              <a:t>Proceeded slower than expected due to unexpected pressure drops (1 – 2 K/</a:t>
            </a:r>
            <a:r>
              <a:rPr lang="en-US" dirty="0" err="1" smtClean="0"/>
              <a:t>hr</a:t>
            </a:r>
            <a:r>
              <a:rPr lang="en-US" dirty="0" smtClean="0"/>
              <a:t> !)</a:t>
            </a:r>
          </a:p>
          <a:p>
            <a:pPr lvl="3"/>
            <a:r>
              <a:rPr lang="en-US" sz="2000" dirty="0" smtClean="0"/>
              <a:t>Bypass valve in HX was suspected (</a:t>
            </a:r>
            <a:r>
              <a:rPr lang="en-US" sz="2000" dirty="0" err="1" smtClean="0"/>
              <a:t>Cv</a:t>
            </a:r>
            <a:r>
              <a:rPr lang="en-US" sz="2000" dirty="0" smtClean="0"/>
              <a:t> – 0.35)</a:t>
            </a:r>
          </a:p>
          <a:p>
            <a:pPr lvl="3"/>
            <a:r>
              <a:rPr lang="en-US" sz="2000" dirty="0" err="1" smtClean="0"/>
              <a:t>Qo</a:t>
            </a:r>
            <a:r>
              <a:rPr lang="en-US" sz="2000" dirty="0" smtClean="0"/>
              <a:t> valve in return u-tube was checked and initially ruled out</a:t>
            </a:r>
          </a:p>
          <a:p>
            <a:pPr lvl="1"/>
            <a:endParaRPr lang="en-US" dirty="0"/>
          </a:p>
          <a:p>
            <a:pPr lvl="1"/>
            <a:r>
              <a:rPr lang="en-US" sz="2400" dirty="0"/>
              <a:t>26-DEC </a:t>
            </a:r>
            <a:r>
              <a:rPr lang="en-US" sz="2400" dirty="0" smtClean="0"/>
              <a:t>	Collected </a:t>
            </a:r>
            <a:r>
              <a:rPr lang="en-US" sz="2400" dirty="0"/>
              <a:t>liquid </a:t>
            </a:r>
            <a:r>
              <a:rPr lang="en-US" sz="2400" dirty="0" smtClean="0"/>
              <a:t>at </a:t>
            </a:r>
            <a:r>
              <a:rPr lang="en-US" sz="2400" dirty="0"/>
              <a:t>~ 0.055 </a:t>
            </a:r>
            <a:r>
              <a:rPr lang="en-US" sz="2400" dirty="0" err="1" smtClean="0"/>
              <a:t>atm</a:t>
            </a:r>
            <a:r>
              <a:rPr lang="en-US" sz="2400" dirty="0" smtClean="0"/>
              <a:t> (above lambda, unstable)</a:t>
            </a:r>
            <a:endParaRPr lang="en-US" sz="2100" dirty="0"/>
          </a:p>
          <a:p>
            <a:pPr lvl="2"/>
            <a:r>
              <a:rPr lang="en-US" sz="2100" dirty="0"/>
              <a:t>Re-checked installation of </a:t>
            </a:r>
            <a:r>
              <a:rPr lang="en-US" sz="2100" dirty="0" err="1"/>
              <a:t>Qo</a:t>
            </a:r>
            <a:r>
              <a:rPr lang="en-US" sz="2100" dirty="0"/>
              <a:t> valve actuator installation procedure recommended by </a:t>
            </a:r>
            <a:r>
              <a:rPr lang="en-US" sz="2100" dirty="0" err="1" smtClean="0"/>
              <a:t>mfgr</a:t>
            </a:r>
            <a:r>
              <a:rPr lang="en-US" sz="2100" dirty="0" smtClean="0"/>
              <a:t>.</a:t>
            </a:r>
          </a:p>
          <a:p>
            <a:pPr lvl="2"/>
            <a:r>
              <a:rPr lang="en-US" sz="2100" dirty="0" smtClean="0"/>
              <a:t>Valve was partially closed - once </a:t>
            </a:r>
            <a:r>
              <a:rPr lang="en-US" sz="2100" dirty="0"/>
              <a:t>fully opened, return pressure improved</a:t>
            </a:r>
          </a:p>
          <a:p>
            <a:pPr lvl="2"/>
            <a:r>
              <a:rPr lang="en-US" sz="2100" dirty="0"/>
              <a:t>Vacuum levels – 1E-11 </a:t>
            </a:r>
            <a:r>
              <a:rPr lang="en-US" sz="2100" dirty="0" err="1"/>
              <a:t>torr</a:t>
            </a:r>
            <a:r>
              <a:rPr lang="en-US" sz="2100" dirty="0"/>
              <a:t> (beamline), 1E-09 </a:t>
            </a:r>
            <a:r>
              <a:rPr lang="en-US" sz="2100" dirty="0" err="1"/>
              <a:t>torr</a:t>
            </a:r>
            <a:r>
              <a:rPr lang="en-US" sz="2100" dirty="0"/>
              <a:t> (coupler), 1E-06 </a:t>
            </a:r>
            <a:r>
              <a:rPr lang="en-US" sz="2100" dirty="0" err="1"/>
              <a:t>torr</a:t>
            </a:r>
            <a:r>
              <a:rPr lang="en-US" sz="2100" dirty="0"/>
              <a:t> (</a:t>
            </a:r>
            <a:r>
              <a:rPr lang="en-US" sz="2100" dirty="0" err="1"/>
              <a:t>InsVac</a:t>
            </a:r>
            <a:r>
              <a:rPr lang="en-US" sz="2100" dirty="0" smtClean="0"/>
              <a:t>)</a:t>
            </a:r>
          </a:p>
          <a:p>
            <a:pPr lvl="2"/>
            <a:r>
              <a:rPr lang="en-US" sz="2100" dirty="0" smtClean="0">
                <a:solidFill>
                  <a:srgbClr val="00B050"/>
                </a:solidFill>
              </a:rPr>
              <a:t>Note: vacuums have remained stable at these levels throughout testing</a:t>
            </a:r>
            <a:endParaRPr lang="en-US" sz="2100" dirty="0">
              <a:solidFill>
                <a:srgbClr val="00B050"/>
              </a:solidFill>
            </a:endParaRPr>
          </a:p>
          <a:p>
            <a:pPr lvl="1"/>
            <a:endParaRPr lang="en-US" sz="2300" dirty="0" smtClean="0"/>
          </a:p>
          <a:p>
            <a:pPr lvl="1"/>
            <a:r>
              <a:rPr lang="en-US" sz="2300" dirty="0" smtClean="0"/>
              <a:t>28-DEC	Collected liquid and controlled at ~0.048 </a:t>
            </a:r>
            <a:r>
              <a:rPr lang="en-US" sz="2300" dirty="0" err="1" smtClean="0"/>
              <a:t>atm</a:t>
            </a:r>
            <a:r>
              <a:rPr lang="en-US" sz="2300" dirty="0" smtClean="0"/>
              <a:t> (at lambda, stable)</a:t>
            </a:r>
            <a:endParaRPr lang="en-US" sz="2300" dirty="0"/>
          </a:p>
          <a:p>
            <a:pPr lvl="2"/>
            <a:r>
              <a:rPr lang="en-US" sz="2100" dirty="0"/>
              <a:t>Stable liquid level control over several days</a:t>
            </a:r>
          </a:p>
          <a:p>
            <a:pPr lvl="2"/>
            <a:r>
              <a:rPr lang="en-US" sz="2100" dirty="0"/>
              <a:t>Return pressure improved but capacity was still </a:t>
            </a:r>
            <a:r>
              <a:rPr lang="en-US" sz="2100" dirty="0" smtClean="0"/>
              <a:t>limited</a:t>
            </a:r>
          </a:p>
          <a:p>
            <a:pPr lvl="2"/>
            <a:r>
              <a:rPr lang="en-US" sz="2100" dirty="0" smtClean="0"/>
              <a:t>Debugged faulty liquid level </a:t>
            </a:r>
            <a:r>
              <a:rPr lang="en-US" sz="2100" dirty="0" err="1" smtClean="0"/>
              <a:t>readbacks</a:t>
            </a:r>
            <a:endParaRPr lang="en-US" sz="2100" dirty="0"/>
          </a:p>
          <a:p>
            <a:pPr lvl="2"/>
            <a:endParaRPr lang="en-US" sz="2400" dirty="0"/>
          </a:p>
          <a:p>
            <a:pPr lvl="1"/>
            <a:r>
              <a:rPr lang="en-US" sz="2400" dirty="0" smtClean="0"/>
              <a:t>03-JAN	Achieved stable </a:t>
            </a:r>
            <a:r>
              <a:rPr lang="en-US" sz="2400" dirty="0"/>
              <a:t>liquid level control at </a:t>
            </a:r>
            <a:r>
              <a:rPr lang="en-US" sz="2400" dirty="0" smtClean="0"/>
              <a:t>pressure ~0.035 </a:t>
            </a:r>
            <a:r>
              <a:rPr lang="en-US" sz="2400" dirty="0" err="1" smtClean="0"/>
              <a:t>atm</a:t>
            </a:r>
            <a:endParaRPr lang="en-US" sz="2400" dirty="0"/>
          </a:p>
          <a:p>
            <a:pPr lvl="2"/>
            <a:r>
              <a:rPr lang="en-US" sz="2100" dirty="0"/>
              <a:t>Kinney pump control settings modified to improve return pressure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 smtClean="0"/>
              <a:t>04-JAN 	Began debugging interlocks in advance of cavity testing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10-11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CM Cooldown - Observations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349916" cy="506552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400" dirty="0" smtClean="0"/>
              <a:t>Maintained limits on GHRP and thermal shield</a:t>
            </a:r>
          </a:p>
          <a:p>
            <a:pPr lvl="2"/>
            <a:r>
              <a:rPr lang="en-US" dirty="0" smtClean="0"/>
              <a:t>Need to verify mixed gas cooldown capability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Cavity cooldown rates from 40K through Tc ranged up to 2K/min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Magnetic field levels at cavities are very good</a:t>
            </a:r>
          </a:p>
          <a:p>
            <a:pPr lvl="2"/>
            <a:r>
              <a:rPr lang="en-US" dirty="0" smtClean="0"/>
              <a:t>~ 1 </a:t>
            </a:r>
            <a:r>
              <a:rPr lang="en-US" dirty="0" err="1" smtClean="0"/>
              <a:t>mG</a:t>
            </a:r>
            <a:r>
              <a:rPr lang="en-US" dirty="0" smtClean="0"/>
              <a:t> average, 4.5 </a:t>
            </a:r>
            <a:r>
              <a:rPr lang="en-US" dirty="0" err="1" smtClean="0"/>
              <a:t>mG</a:t>
            </a:r>
            <a:r>
              <a:rPr lang="en-US" dirty="0" smtClean="0"/>
              <a:t> peak at one location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LL </a:t>
            </a:r>
            <a:r>
              <a:rPr lang="en-US" sz="2400" dirty="0" err="1" smtClean="0"/>
              <a:t>readbacks</a:t>
            </a:r>
            <a:r>
              <a:rPr lang="en-US" sz="2400" dirty="0" smtClean="0"/>
              <a:t> are intermittent at times</a:t>
            </a:r>
          </a:p>
          <a:p>
            <a:pPr lvl="2"/>
            <a:r>
              <a:rPr lang="en-US" dirty="0" smtClean="0"/>
              <a:t>Possible interaction between CD &amp; JT valves and LL behavior</a:t>
            </a:r>
          </a:p>
          <a:p>
            <a:pPr lvl="2"/>
            <a:r>
              <a:rPr lang="en-US" dirty="0" smtClean="0"/>
              <a:t>Rapid filling in upstream end before downstream end when refilling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As at FNAL, observed high heat load on JT valve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Cooldown rate will proceed more quickly (Target is 10K/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</a:p>
          <a:p>
            <a:pPr lvl="2"/>
            <a:r>
              <a:rPr lang="en-US" dirty="0" smtClean="0"/>
              <a:t>Unexpected pressure drops were eliminated</a:t>
            </a:r>
          </a:p>
          <a:p>
            <a:pPr lvl="2"/>
            <a:r>
              <a:rPr lang="en-US" dirty="0" smtClean="0"/>
              <a:t>Plan to use warm gas mixing during next cooldown from 300K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10-11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Frosty JT Valve (courtesy of J. Nelson)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10 January, 2017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8" y="1243013"/>
            <a:ext cx="3798244" cy="5065712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Revised design based on FNAL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Flow dependent heat load</a:t>
            </a:r>
          </a:p>
          <a:p>
            <a:pPr marL="800100" lvl="1" indent="-342900"/>
            <a:r>
              <a:rPr lang="en-US" dirty="0" smtClean="0"/>
              <a:t>TAO?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Ice covers brass portion at times (high 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Covers only top of pant leg at times (low 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Mitigate with fan for this round of testing</a:t>
            </a:r>
          </a:p>
        </p:txBody>
      </p:sp>
    </p:spTree>
    <p:extLst>
      <p:ext uri="{BB962C8B-B14F-4D97-AF65-F5344CB8AC3E}">
        <p14:creationId xmlns:p14="http://schemas.microsoft.com/office/powerpoint/2010/main" val="332104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Level % vs Liters (Level)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10 January, 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interesting points</a:t>
            </a:r>
          </a:p>
          <a:p>
            <a:pPr marL="800100" lvl="1" indent="-342900"/>
            <a:r>
              <a:rPr lang="en-US" dirty="0" smtClean="0"/>
              <a:t>0% - 36 L; 100% - 305 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Control at 80% for level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Plan to control at downstream end with sloped CM at ~90%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362" y="3868624"/>
            <a:ext cx="8521002" cy="24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2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6" y="1208870"/>
            <a:ext cx="7034646" cy="511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Level </a:t>
            </a:r>
            <a:r>
              <a:rPr lang="en-US" dirty="0" smtClean="0"/>
              <a:t>Response – Cooldown from ~50K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10 January,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94136" y="2813538"/>
            <a:ext cx="854110" cy="602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95816" y="4332466"/>
            <a:ext cx="854110" cy="410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98491" y="2954214"/>
            <a:ext cx="93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GHRP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10219" y="4352566"/>
            <a:ext cx="93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0171" y="3538678"/>
            <a:ext cx="93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 Temps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2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CMTF Bayonet Box &amp; End Cap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10 January, 2017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492" y="1416824"/>
            <a:ext cx="6893803" cy="49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5055" y="1577591"/>
            <a:ext cx="1587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4K – 2K HX (CD to AB)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Qo</a:t>
            </a:r>
            <a:r>
              <a:rPr lang="en-US" dirty="0" smtClean="0"/>
              <a:t> Valve in U-tube</a:t>
            </a:r>
          </a:p>
          <a:p>
            <a:endParaRPr lang="en-US" dirty="0"/>
          </a:p>
          <a:p>
            <a:r>
              <a:rPr lang="en-US" dirty="0" smtClean="0"/>
              <a:t>Orifice between line A &amp; B in end cap</a:t>
            </a:r>
          </a:p>
          <a:p>
            <a:endParaRPr lang="en-US" dirty="0"/>
          </a:p>
          <a:p>
            <a:r>
              <a:rPr lang="en-US" dirty="0" smtClean="0"/>
              <a:t>CD valve in Bayonet Box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24554" y="1778558"/>
            <a:ext cx="4166741" cy="331596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80009" y="2674510"/>
            <a:ext cx="5193351" cy="165798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98382" y="3868619"/>
            <a:ext cx="1374978" cy="864155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622620" y="4906881"/>
            <a:ext cx="4662436" cy="458939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2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from 40K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PCM PRR, 10 January, 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to have fast cooldown thru 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pCM</a:t>
            </a:r>
            <a:r>
              <a:rPr lang="en-US" dirty="0" smtClean="0"/>
              <a:t> cooled in about 6 hours from 40K to collecting liquid at 2K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Cavities thru Tc – rates are good to expel flux</a:t>
            </a:r>
          </a:p>
          <a:p>
            <a:r>
              <a:rPr lang="en-US" dirty="0" smtClean="0"/>
              <a:t>     Cavity temp. </a:t>
            </a:r>
            <a:r>
              <a:rPr lang="en-US" dirty="0" smtClean="0"/>
              <a:t>response	</a:t>
            </a:r>
            <a:r>
              <a:rPr lang="en-US" dirty="0" smtClean="0"/>
              <a:t>         GHRP </a:t>
            </a:r>
            <a:r>
              <a:rPr lang="en-US" dirty="0" smtClean="0"/>
              <a:t>cooldown temps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0" y="3543630"/>
            <a:ext cx="3175279" cy="279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5698" y="5205046"/>
            <a:ext cx="13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 K/min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92" y="3550829"/>
            <a:ext cx="3833010" cy="278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08027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Template</Breakout_x0020_Ses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15a050e-1ce7-4ed2-9890-60f9658c1ede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5654</TotalTime>
  <Words>450</Words>
  <Application>Microsoft Office PowerPoint</Application>
  <PresentationFormat>On-screen Show (4:3)</PresentationFormat>
  <Paragraphs>112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LastName_Title_DR201608</vt:lpstr>
      <vt:lpstr>Blank</vt:lpstr>
      <vt:lpstr>LastName_Template_FAC201502</vt:lpstr>
      <vt:lpstr>JLAB pCM Cooldown</vt:lpstr>
      <vt:lpstr>CMTF – pCM Testing in Progress</vt:lpstr>
      <vt:lpstr>CM Cooldown (Saga)</vt:lpstr>
      <vt:lpstr>CM Cooldown - Observations</vt:lpstr>
      <vt:lpstr>Frosty JT Valve (courtesy of J. Nelson)</vt:lpstr>
      <vt:lpstr>Liquid Level % vs Liters (Level)</vt:lpstr>
      <vt:lpstr>Liquid Level Response – Cooldown from ~50K</vt:lpstr>
      <vt:lpstr>JLab CMTF Bayonet Box &amp; End Cap</vt:lpstr>
      <vt:lpstr>Cooling from 40K</vt:lpstr>
      <vt:lpstr>Summary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D'Amato, Jennifer Ashley</dc:creator>
  <cp:lastModifiedBy>Edward Daly</cp:lastModifiedBy>
  <cp:revision>145</cp:revision>
  <cp:lastPrinted>2009-07-27T17:31:51Z</cp:lastPrinted>
  <dcterms:created xsi:type="dcterms:W3CDTF">2016-07-26T16:16:01Z</dcterms:created>
  <dcterms:modified xsi:type="dcterms:W3CDTF">2017-01-12T03:11:25Z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