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mov" ContentType="video/quicktime"/>
  <Default Extension="gif" ContentType="image/gif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1" r:id="rId4"/>
    <p:sldMasterId id="2147484032" r:id="rId5"/>
  </p:sldMasterIdLst>
  <p:notesMasterIdLst>
    <p:notesMasterId r:id="rId50"/>
  </p:notesMasterIdLst>
  <p:handoutMasterIdLst>
    <p:handoutMasterId r:id="rId51"/>
  </p:handoutMasterIdLst>
  <p:sldIdLst>
    <p:sldId id="762" r:id="rId6"/>
    <p:sldId id="810" r:id="rId7"/>
    <p:sldId id="809" r:id="rId8"/>
    <p:sldId id="811" r:id="rId9"/>
    <p:sldId id="812" r:id="rId10"/>
    <p:sldId id="813" r:id="rId11"/>
    <p:sldId id="814" r:id="rId12"/>
    <p:sldId id="815" r:id="rId13"/>
    <p:sldId id="816" r:id="rId14"/>
    <p:sldId id="817" r:id="rId15"/>
    <p:sldId id="818" r:id="rId16"/>
    <p:sldId id="819" r:id="rId17"/>
    <p:sldId id="820" r:id="rId18"/>
    <p:sldId id="844" r:id="rId19"/>
    <p:sldId id="845" r:id="rId20"/>
    <p:sldId id="846" r:id="rId21"/>
    <p:sldId id="821" r:id="rId22"/>
    <p:sldId id="822" r:id="rId23"/>
    <p:sldId id="824" r:id="rId24"/>
    <p:sldId id="823" r:id="rId25"/>
    <p:sldId id="857" r:id="rId26"/>
    <p:sldId id="847" r:id="rId27"/>
    <p:sldId id="848" r:id="rId28"/>
    <p:sldId id="825" r:id="rId29"/>
    <p:sldId id="826" r:id="rId30"/>
    <p:sldId id="827" r:id="rId31"/>
    <p:sldId id="769" r:id="rId32"/>
    <p:sldId id="851" r:id="rId33"/>
    <p:sldId id="856" r:id="rId34"/>
    <p:sldId id="768" r:id="rId35"/>
    <p:sldId id="830" r:id="rId36"/>
    <p:sldId id="831" r:id="rId37"/>
    <p:sldId id="832" r:id="rId38"/>
    <p:sldId id="833" r:id="rId39"/>
    <p:sldId id="834" r:id="rId40"/>
    <p:sldId id="835" r:id="rId41"/>
    <p:sldId id="836" r:id="rId42"/>
    <p:sldId id="837" r:id="rId43"/>
    <p:sldId id="838" r:id="rId44"/>
    <p:sldId id="839" r:id="rId45"/>
    <p:sldId id="840" r:id="rId46"/>
    <p:sldId id="841" r:id="rId47"/>
    <p:sldId id="842" r:id="rId48"/>
    <p:sldId id="843" r:id="rId49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FF9966"/>
    <a:srgbClr val="FF0000"/>
    <a:srgbClr val="FFCC99"/>
    <a:srgbClr val="F0E7E7"/>
    <a:srgbClr val="99CCFF"/>
    <a:srgbClr val="0033CC"/>
    <a:srgbClr val="0000FF"/>
    <a:srgbClr val="9D3431"/>
    <a:srgbClr val="FFFFC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21" autoAdjust="0"/>
    <p:restoredTop sz="86068" autoAdjust="0"/>
  </p:normalViewPr>
  <p:slideViewPr>
    <p:cSldViewPr snapToGrid="0">
      <p:cViewPr>
        <p:scale>
          <a:sx n="140" d="100"/>
          <a:sy n="140" d="100"/>
        </p:scale>
        <p:origin x="1464" y="-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https://d.docs.live.net/9eb4ed8f995fdd0d/Documents/pCM%20Test/pCM%20preliminary%202016-09-28%20v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https://d.docs.live.net/9eb4ed8f995fdd0d/Documents/pCM%20Test/Sliding%20Short%20Data%20CMTS-1_8-25-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Labview</a:t>
            </a:r>
            <a:r>
              <a:rPr lang="en-US" dirty="0"/>
              <a:t> LLRF Linearity Check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'[pCM preliminary 2016-09-28 v3.xlsx]CAV3 Labview linearity'!$D$8:$D$18</c:f>
              <c:numCache>
                <c:formatCode>General</c:formatCode>
                <c:ptCount val="11"/>
                <c:pt idx="0">
                  <c:v>46.36</c:v>
                </c:pt>
                <c:pt idx="1">
                  <c:v>87.5</c:v>
                </c:pt>
                <c:pt idx="2">
                  <c:v>133.7</c:v>
                </c:pt>
                <c:pt idx="3">
                  <c:v>203.0</c:v>
                </c:pt>
                <c:pt idx="4">
                  <c:v>279.7</c:v>
                </c:pt>
                <c:pt idx="5">
                  <c:v>358.8</c:v>
                </c:pt>
                <c:pt idx="6">
                  <c:v>402.5</c:v>
                </c:pt>
                <c:pt idx="10">
                  <c:v>421.2</c:v>
                </c:pt>
              </c:numCache>
            </c:numRef>
          </c:xVal>
          <c:yVal>
            <c:numRef>
              <c:f>'[pCM preliminary 2016-09-28 v3.xlsx]CAV3 Labview linearity'!$J$8:$J$18</c:f>
              <c:numCache>
                <c:formatCode>General</c:formatCode>
                <c:ptCount val="11"/>
                <c:pt idx="0">
                  <c:v>46.7</c:v>
                </c:pt>
                <c:pt idx="1">
                  <c:v>88.3</c:v>
                </c:pt>
                <c:pt idx="2">
                  <c:v>136.0</c:v>
                </c:pt>
                <c:pt idx="3">
                  <c:v>207.0</c:v>
                </c:pt>
                <c:pt idx="4">
                  <c:v>286.0</c:v>
                </c:pt>
                <c:pt idx="5">
                  <c:v>366.0</c:v>
                </c:pt>
                <c:pt idx="6">
                  <c:v>412.0</c:v>
                </c:pt>
                <c:pt idx="10">
                  <c:v>428.0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40430352"/>
        <c:axId val="-1140633872"/>
      </c:scatterChart>
      <c:valAx>
        <c:axId val="-1140430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US" sz="18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latin typeface="+mn-lt"/>
                    <a:ea typeface="+mn-ea"/>
                    <a:cs typeface="+mn-cs"/>
                  </a:rPr>
                  <a:t>Pt from power meter [mW]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US" sz="18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40633872"/>
        <c:crosses val="autoZero"/>
        <c:crossBetween val="midCat"/>
      </c:valAx>
      <c:valAx>
        <c:axId val="-1140633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 dirty="0">
                    <a:effectLst/>
                  </a:rPr>
                  <a:t>Pt from </a:t>
                </a:r>
                <a:r>
                  <a:rPr lang="en-US" sz="1800" b="0" i="0" baseline="0" dirty="0" smtClean="0">
                    <a:effectLst/>
                  </a:rPr>
                  <a:t>LLRF [</a:t>
                </a:r>
                <a:r>
                  <a:rPr lang="en-US" sz="1800" b="0" i="0" baseline="0" dirty="0" err="1" smtClean="0">
                    <a:effectLst/>
                  </a:rPr>
                  <a:t>mW</a:t>
                </a:r>
                <a:r>
                  <a:rPr lang="en-US" sz="1800" b="0" i="0" baseline="0" dirty="0">
                    <a:effectLst/>
                  </a:rPr>
                  <a:t>]</a:t>
                </a:r>
                <a:endParaRPr lang="en-US" dirty="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404303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Directional</a:t>
            </a:r>
            <a:r>
              <a:rPr lang="en-US" baseline="0"/>
              <a:t> Coupler Power vs Sliding Short Position </a:t>
            </a:r>
            <a:endParaRPr lang="en-US"/>
          </a:p>
        </c:rich>
      </c:tx>
      <c:layout>
        <c:manualLayout>
          <c:xMode val="edge"/>
          <c:yMode val="edge"/>
          <c:x val="0.140194444444444"/>
          <c:y val="0.01474926253687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87580927384077"/>
          <c:y val="0.153923303834808"/>
          <c:w val="0.877530183727034"/>
          <c:h val="0.5095756393282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'[Sliding Short Data CMTS-1_8-25-2016.xlsx]Sheet1'!$B$5</c:f>
              <c:strCache>
                <c:ptCount val="1"/>
                <c:pt idx="0">
                  <c:v>SPA Single directional coupler at output of SSA - Forward Power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'[Sliding Short Data CMTS-1_8-25-2016.xlsx]Sheet1'!$A$6:$A$17</c:f>
              <c:numCache>
                <c:formatCode>General</c:formatCode>
                <c:ptCount val="12"/>
                <c:pt idx="1">
                  <c:v>0.0</c:v>
                </c:pt>
                <c:pt idx="2">
                  <c:v>1.0</c:v>
                </c:pt>
                <c:pt idx="3">
                  <c:v>2.0</c:v>
                </c:pt>
                <c:pt idx="4">
                  <c:v>3.0</c:v>
                </c:pt>
                <c:pt idx="5">
                  <c:v>4.0</c:v>
                </c:pt>
                <c:pt idx="6">
                  <c:v>5.0</c:v>
                </c:pt>
                <c:pt idx="7">
                  <c:v>6.0</c:v>
                </c:pt>
                <c:pt idx="8">
                  <c:v>7.0</c:v>
                </c:pt>
                <c:pt idx="9">
                  <c:v>8.0</c:v>
                </c:pt>
                <c:pt idx="10">
                  <c:v>9.0</c:v>
                </c:pt>
                <c:pt idx="11">
                  <c:v>10.0</c:v>
                </c:pt>
              </c:numCache>
            </c:numRef>
          </c:xVal>
          <c:yVal>
            <c:numRef>
              <c:f>'[Sliding Short Data CMTS-1_8-25-2016.xlsx]Sheet1'!$B$6:$B$17</c:f>
              <c:numCache>
                <c:formatCode>General</c:formatCode>
                <c:ptCount val="12"/>
                <c:pt idx="1">
                  <c:v>462.0</c:v>
                </c:pt>
                <c:pt idx="2">
                  <c:v>463.0</c:v>
                </c:pt>
                <c:pt idx="3">
                  <c:v>466.4</c:v>
                </c:pt>
                <c:pt idx="4">
                  <c:v>467.0</c:v>
                </c:pt>
                <c:pt idx="5">
                  <c:v>466.0</c:v>
                </c:pt>
                <c:pt idx="6">
                  <c:v>463.6</c:v>
                </c:pt>
                <c:pt idx="7">
                  <c:v>461.3</c:v>
                </c:pt>
                <c:pt idx="8">
                  <c:v>462.0</c:v>
                </c:pt>
                <c:pt idx="9">
                  <c:v>465.3</c:v>
                </c:pt>
                <c:pt idx="10">
                  <c:v>467.2</c:v>
                </c:pt>
                <c:pt idx="11">
                  <c:v>467.0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'[Sliding Short Data CMTS-1_8-25-2016.xlsx]Sheet1'!$C$5</c:f>
              <c:strCache>
                <c:ptCount val="1"/>
                <c:pt idx="0">
                  <c:v>SPA Dual directional coupler at output of circulator - Forward Power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'[Sliding Short Data CMTS-1_8-25-2016.xlsx]Sheet1'!$A$6:$A$17</c:f>
              <c:numCache>
                <c:formatCode>General</c:formatCode>
                <c:ptCount val="12"/>
                <c:pt idx="1">
                  <c:v>0.0</c:v>
                </c:pt>
                <c:pt idx="2">
                  <c:v>1.0</c:v>
                </c:pt>
                <c:pt idx="3">
                  <c:v>2.0</c:v>
                </c:pt>
                <c:pt idx="4">
                  <c:v>3.0</c:v>
                </c:pt>
                <c:pt idx="5">
                  <c:v>4.0</c:v>
                </c:pt>
                <c:pt idx="6">
                  <c:v>5.0</c:v>
                </c:pt>
                <c:pt idx="7">
                  <c:v>6.0</c:v>
                </c:pt>
                <c:pt idx="8">
                  <c:v>7.0</c:v>
                </c:pt>
                <c:pt idx="9">
                  <c:v>8.0</c:v>
                </c:pt>
                <c:pt idx="10">
                  <c:v>9.0</c:v>
                </c:pt>
                <c:pt idx="11">
                  <c:v>10.0</c:v>
                </c:pt>
              </c:numCache>
            </c:numRef>
          </c:xVal>
          <c:yVal>
            <c:numRef>
              <c:f>'[Sliding Short Data CMTS-1_8-25-2016.xlsx]Sheet1'!$C$6:$C$17</c:f>
              <c:numCache>
                <c:formatCode>General</c:formatCode>
                <c:ptCount val="12"/>
                <c:pt idx="1">
                  <c:v>455.0</c:v>
                </c:pt>
                <c:pt idx="2">
                  <c:v>442.0</c:v>
                </c:pt>
                <c:pt idx="3">
                  <c:v>449.0</c:v>
                </c:pt>
                <c:pt idx="4">
                  <c:v>467.0</c:v>
                </c:pt>
                <c:pt idx="5">
                  <c:v>479.0</c:v>
                </c:pt>
                <c:pt idx="6">
                  <c:v>477.0</c:v>
                </c:pt>
                <c:pt idx="7">
                  <c:v>461.0</c:v>
                </c:pt>
                <c:pt idx="8">
                  <c:v>444.0</c:v>
                </c:pt>
                <c:pt idx="9">
                  <c:v>445.0</c:v>
                </c:pt>
                <c:pt idx="10">
                  <c:v>460.0</c:v>
                </c:pt>
                <c:pt idx="11">
                  <c:v>476.0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'[Sliding Short Data CMTS-1_8-25-2016.xlsx]Sheet1'!$D$5</c:f>
              <c:strCache>
                <c:ptCount val="1"/>
                <c:pt idx="0">
                  <c:v>Mega Dual directional coupler at sliding short - Forward Power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'[Sliding Short Data CMTS-1_8-25-2016.xlsx]Sheet1'!$A$6:$A$17</c:f>
              <c:numCache>
                <c:formatCode>General</c:formatCode>
                <c:ptCount val="12"/>
                <c:pt idx="1">
                  <c:v>0.0</c:v>
                </c:pt>
                <c:pt idx="2">
                  <c:v>1.0</c:v>
                </c:pt>
                <c:pt idx="3">
                  <c:v>2.0</c:v>
                </c:pt>
                <c:pt idx="4">
                  <c:v>3.0</c:v>
                </c:pt>
                <c:pt idx="5">
                  <c:v>4.0</c:v>
                </c:pt>
                <c:pt idx="6">
                  <c:v>5.0</c:v>
                </c:pt>
                <c:pt idx="7">
                  <c:v>6.0</c:v>
                </c:pt>
                <c:pt idx="8">
                  <c:v>7.0</c:v>
                </c:pt>
                <c:pt idx="9">
                  <c:v>8.0</c:v>
                </c:pt>
                <c:pt idx="10">
                  <c:v>9.0</c:v>
                </c:pt>
                <c:pt idx="11">
                  <c:v>10.0</c:v>
                </c:pt>
              </c:numCache>
            </c:numRef>
          </c:xVal>
          <c:yVal>
            <c:numRef>
              <c:f>'[Sliding Short Data CMTS-1_8-25-2016.xlsx]Sheet1'!$D$6:$D$17</c:f>
              <c:numCache>
                <c:formatCode>General</c:formatCode>
                <c:ptCount val="12"/>
                <c:pt idx="1">
                  <c:v>459.0</c:v>
                </c:pt>
                <c:pt idx="2">
                  <c:v>488.0</c:v>
                </c:pt>
                <c:pt idx="3">
                  <c:v>486.0</c:v>
                </c:pt>
                <c:pt idx="4">
                  <c:v>457.0</c:v>
                </c:pt>
                <c:pt idx="5">
                  <c:v>432.0</c:v>
                </c:pt>
                <c:pt idx="6">
                  <c:v>427.0</c:v>
                </c:pt>
                <c:pt idx="7">
                  <c:v>448.0</c:v>
                </c:pt>
                <c:pt idx="8">
                  <c:v>481.0</c:v>
                </c:pt>
                <c:pt idx="9">
                  <c:v>490.0</c:v>
                </c:pt>
                <c:pt idx="10">
                  <c:v>469.0</c:v>
                </c:pt>
                <c:pt idx="11">
                  <c:v>440.0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'[Sliding Short Data CMTS-1_8-25-2016.xlsx]Sheet1'!$E$5</c:f>
              <c:strCache>
                <c:ptCount val="1"/>
                <c:pt idx="0">
                  <c:v>SPA Dual directional coupler at output of circulator - Reflected Power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'[Sliding Short Data CMTS-1_8-25-2016.xlsx]Sheet1'!$A$6:$A$17</c:f>
              <c:numCache>
                <c:formatCode>General</c:formatCode>
                <c:ptCount val="12"/>
                <c:pt idx="1">
                  <c:v>0.0</c:v>
                </c:pt>
                <c:pt idx="2">
                  <c:v>1.0</c:v>
                </c:pt>
                <c:pt idx="3">
                  <c:v>2.0</c:v>
                </c:pt>
                <c:pt idx="4">
                  <c:v>3.0</c:v>
                </c:pt>
                <c:pt idx="5">
                  <c:v>4.0</c:v>
                </c:pt>
                <c:pt idx="6">
                  <c:v>5.0</c:v>
                </c:pt>
                <c:pt idx="7">
                  <c:v>6.0</c:v>
                </c:pt>
                <c:pt idx="8">
                  <c:v>7.0</c:v>
                </c:pt>
                <c:pt idx="9">
                  <c:v>8.0</c:v>
                </c:pt>
                <c:pt idx="10">
                  <c:v>9.0</c:v>
                </c:pt>
                <c:pt idx="11">
                  <c:v>10.0</c:v>
                </c:pt>
              </c:numCache>
            </c:numRef>
          </c:xVal>
          <c:yVal>
            <c:numRef>
              <c:f>'[Sliding Short Data CMTS-1_8-25-2016.xlsx]Sheet1'!$E$6:$E$17</c:f>
              <c:numCache>
                <c:formatCode>General</c:formatCode>
                <c:ptCount val="12"/>
                <c:pt idx="1">
                  <c:v>372.0</c:v>
                </c:pt>
                <c:pt idx="2">
                  <c:v>373.0</c:v>
                </c:pt>
                <c:pt idx="3">
                  <c:v>412.0</c:v>
                </c:pt>
                <c:pt idx="4">
                  <c:v>448.0</c:v>
                </c:pt>
                <c:pt idx="5">
                  <c:v>453.0</c:v>
                </c:pt>
                <c:pt idx="6">
                  <c:v>423.0</c:v>
                </c:pt>
                <c:pt idx="7">
                  <c:v>381.0</c:v>
                </c:pt>
                <c:pt idx="8">
                  <c:v>367.0</c:v>
                </c:pt>
                <c:pt idx="9">
                  <c:v>397.0</c:v>
                </c:pt>
                <c:pt idx="10">
                  <c:v>438.0</c:v>
                </c:pt>
                <c:pt idx="11">
                  <c:v>455.0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'[Sliding Short Data CMTS-1_8-25-2016.xlsx]Sheet1'!$F$5</c:f>
              <c:strCache>
                <c:ptCount val="1"/>
                <c:pt idx="0">
                  <c:v>Mega Dual directional coupler at sliding short - Reflected Power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'[Sliding Short Data CMTS-1_8-25-2016.xlsx]Sheet1'!$A$6:$A$17</c:f>
              <c:numCache>
                <c:formatCode>General</c:formatCode>
                <c:ptCount val="12"/>
                <c:pt idx="1">
                  <c:v>0.0</c:v>
                </c:pt>
                <c:pt idx="2">
                  <c:v>1.0</c:v>
                </c:pt>
                <c:pt idx="3">
                  <c:v>2.0</c:v>
                </c:pt>
                <c:pt idx="4">
                  <c:v>3.0</c:v>
                </c:pt>
                <c:pt idx="5">
                  <c:v>4.0</c:v>
                </c:pt>
                <c:pt idx="6">
                  <c:v>5.0</c:v>
                </c:pt>
                <c:pt idx="7">
                  <c:v>6.0</c:v>
                </c:pt>
                <c:pt idx="8">
                  <c:v>7.0</c:v>
                </c:pt>
                <c:pt idx="9">
                  <c:v>8.0</c:v>
                </c:pt>
                <c:pt idx="10">
                  <c:v>9.0</c:v>
                </c:pt>
                <c:pt idx="11">
                  <c:v>10.0</c:v>
                </c:pt>
              </c:numCache>
            </c:numRef>
          </c:xVal>
          <c:yVal>
            <c:numRef>
              <c:f>'[Sliding Short Data CMTS-1_8-25-2016.xlsx]Sheet1'!$F$6:$F$17</c:f>
              <c:numCache>
                <c:formatCode>General</c:formatCode>
                <c:ptCount val="12"/>
                <c:pt idx="1">
                  <c:v>395.0</c:v>
                </c:pt>
                <c:pt idx="2">
                  <c:v>406.0</c:v>
                </c:pt>
                <c:pt idx="3">
                  <c:v>385.0</c:v>
                </c:pt>
                <c:pt idx="4">
                  <c:v>351.0</c:v>
                </c:pt>
                <c:pt idx="5">
                  <c:v>338.0</c:v>
                </c:pt>
                <c:pt idx="6">
                  <c:v>353.0</c:v>
                </c:pt>
                <c:pt idx="7">
                  <c:v>386.0</c:v>
                </c:pt>
                <c:pt idx="8">
                  <c:v>408.0</c:v>
                </c:pt>
                <c:pt idx="9">
                  <c:v>395.4</c:v>
                </c:pt>
                <c:pt idx="10">
                  <c:v>362.0</c:v>
                </c:pt>
                <c:pt idx="11">
                  <c:v>340.0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57742928"/>
        <c:axId val="-1157757888"/>
      </c:scatterChart>
      <c:valAx>
        <c:axId val="-1157742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Relative</a:t>
                </a:r>
                <a:r>
                  <a:rPr lang="en-US" baseline="0"/>
                  <a:t> Short Position in Inches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57757888"/>
        <c:crosses val="autoZero"/>
        <c:crossBetween val="midCat"/>
        <c:majorUnit val="1.0"/>
      </c:valAx>
      <c:valAx>
        <c:axId val="-1157757888"/>
        <c:scaling>
          <c:orientation val="minMax"/>
          <c:min val="325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RF</a:t>
                </a:r>
                <a:r>
                  <a:rPr lang="en-US" baseline="0"/>
                  <a:t> Power in Watts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57742928"/>
        <c:crosses val="autoZero"/>
        <c:crossBetween val="midCat"/>
        <c:majorUnit val="10.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2008953633995"/>
          <c:y val="0.755529231412445"/>
          <c:w val="0.67598209273201"/>
          <c:h val="0.2444707685875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1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58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84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radiation detectors. Maximum was used to plot.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82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Liquid level can be maintained.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50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Flux expulsion</a:t>
            </a:r>
            <a:r>
              <a:rPr lang="en-US" baseline="0" dirty="0" smtClean="0"/>
              <a:t> is to be tested with external magnetic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05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Through </a:t>
            </a:r>
            <a:r>
              <a:rPr lang="en-US" dirty="0" err="1" smtClean="0"/>
              <a:t>pcm</a:t>
            </a:r>
            <a:r>
              <a:rPr lang="en-US" dirty="0" smtClean="0"/>
              <a:t> testing, CM02 string assembly, single cavity</a:t>
            </a:r>
            <a:r>
              <a:rPr lang="en-US" baseline="0" dirty="0" smtClean="0"/>
              <a:t> 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47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91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85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6" Type="http://schemas.openxmlformats.org/officeDocument/2006/relationships/image" Target="../media/image5.jpeg"/><Relationship Id="rId7" Type="http://schemas.openxmlformats.org/officeDocument/2006/relationships/image" Target="../media/image6.tiff"/><Relationship Id="rId8" Type="http://schemas.openxmlformats.org/officeDocument/2006/relationships/image" Target="../media/image7.jpeg"/><Relationship Id="rId9" Type="http://schemas.openxmlformats.org/officeDocument/2006/relationships/image" Target="../media/image8.gif"/><Relationship Id="rId10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1/11/17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43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1/11/17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1/11/17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1/11/17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1/11/17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9328-76AF-42A1-B608-11582F8735AF}" type="datetimeFigureOut">
              <a:rPr lang="en-US" smtClean="0"/>
              <a:pPr/>
              <a:t>1/11/17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20C4-16A0-44F6-80A6-C1F55E182E7B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3087"/>
                </a:solidFill>
              </a:rPr>
              <a:t>Procurement CM  Final Review, May 12-14, 2015</a:t>
            </a: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  <a:prstGeom prst="rect">
            <a:avLst/>
          </a:prstGeo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3" y="1074392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AUTHOR - CM PRR Sep.13-14 2016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AUTHOR - CM PRR Sep.13-14 2016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AUTHOR - CM PRR Sep.13-14 2016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AUTHOR - CM PRR Sep.13-14 2016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AUTHOR - CM PRR Sep.13-14 2016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 - CM PRR Sep.13-14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AUTHOR - CM PRR Sep.13-14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>
                <a:ea typeface="Geneva" pitchFamily="121" charset="-128"/>
              </a:rPr>
              <a:pPr/>
              <a:t>1/11/17</a:t>
            </a:fld>
            <a:endParaRPr lang="en-US" altLang="en-US">
              <a:ea typeface="Geneva" pitchFamily="121" charset="-128"/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>
                <a:ea typeface="Geneva" pitchFamily="121" charset="-128"/>
              </a:rPr>
              <a:pPr/>
              <a:t>‹#›</a:t>
            </a:fld>
            <a:endParaRPr lang="en-US" altLang="en-US">
              <a:ea typeface="Geneva" pitchFamily="121" charset="-128"/>
            </a:endParaRPr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8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60.png"/><Relationship Id="rId5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Cavity Testing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5001324"/>
            <a:ext cx="7989887" cy="832548"/>
          </a:xfrm>
        </p:spPr>
        <p:txBody>
          <a:bodyPr/>
          <a:lstStyle/>
          <a:p>
            <a:r>
              <a:rPr lang="en-US" dirty="0" smtClean="0"/>
              <a:t>Genfa Wu, Elvin Harms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7213" y="2755011"/>
            <a:ext cx="8008937" cy="369189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Multipacting Processing – </a:t>
            </a:r>
            <a:r>
              <a:rPr lang="en-US" dirty="0" smtClean="0"/>
              <a:t>CAV4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04" y="3158372"/>
            <a:ext cx="3861996" cy="3699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04" y="-674"/>
            <a:ext cx="3861995" cy="36940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472" y="1807285"/>
            <a:ext cx="44492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CAV4 </a:t>
            </a:r>
            <a:r>
              <a:rPr lang="en-US" sz="1800" dirty="0" err="1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Qext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 was adjusted to 4.18e7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40ms 2Hz processing was successful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.</a:t>
            </a:r>
          </a:p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CAV4 maximum gradient was &gt;20 MV/m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Parked at </a:t>
            </a:r>
            <a:r>
              <a:rPr lang="en-US" sz="1800" dirty="0" err="1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Eacc_ACNET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 = 19.2 MV/m. for 2 min. Pressure increased until cavity quenched. Very small FE at this gradient CW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.</a:t>
            </a:r>
          </a:p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Processing was around 30 min. There was radiation during processing.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13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2729" y="194013"/>
            <a:ext cx="8103570" cy="753033"/>
          </a:xfrm>
        </p:spPr>
        <p:txBody>
          <a:bodyPr/>
          <a:lstStyle/>
          <a:p>
            <a:r>
              <a:rPr lang="en-US" dirty="0"/>
              <a:t>Multipacting Processing – </a:t>
            </a:r>
            <a:r>
              <a:rPr lang="en-US" dirty="0" smtClean="0"/>
              <a:t>CAV6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936" y="1"/>
            <a:ext cx="413506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729" y="1441525"/>
            <a:ext cx="42492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CAV6 was previously limited at 16.3 MV/m due to multipacting. Previously FE onset was 14.5 MV/m.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RF pulsed processing improved the gradient to &gt;17 MV/m in pulsed mode. FE onset was the same. Continued pulse processing brought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helium pressure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too high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.</a:t>
            </a:r>
          </a:p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CAV6 ran 16.9 MV/m stable.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More processing after cryogenic shutdown may benefit.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3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Multipacting Processing – </a:t>
            </a:r>
            <a:r>
              <a:rPr lang="en-US" dirty="0" smtClean="0"/>
              <a:t>CAV7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443" y="3216360"/>
            <a:ext cx="3987558" cy="3693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443" y="0"/>
            <a:ext cx="3987557" cy="38082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108" y="1240805"/>
            <a:ext cx="39328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Cavity initially quenched at 17.4 MV/m, the same gradient as before 100K warm cycle.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Pulsing was set at 40 </a:t>
            </a:r>
            <a:r>
              <a:rPr lang="en-US" sz="1800" dirty="0" err="1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ms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 2Hz (thanks to Mike), after pulsed processing, cavity went to 20 MV/m without pulsed quench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.</a:t>
            </a:r>
          </a:p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Changing to CW, cavity was parked at 19.4 MV/m. FE was still below 50 </a:t>
            </a:r>
            <a:r>
              <a:rPr lang="en-US" sz="1800" dirty="0" err="1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mR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/h. As the helium pressure started to increase, eventually cavity quenched after 2 min at 19.4 MV/m. I consider this limit is due to pressure increased to around lambda point.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endParaRPr lang="en-US" sz="18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49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Multipacting Processing – </a:t>
            </a:r>
            <a:r>
              <a:rPr lang="en-US" dirty="0" smtClean="0"/>
              <a:t>CAV8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34" y="1"/>
            <a:ext cx="413246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463" y="1333948"/>
            <a:ext cx="430714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CAV8 was previously limited at 16.8 MV/m due to multipacting. Previously FE onset was 13.8 MV/m.</a:t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coupler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Qext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 to 5e7.</a:t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RF pulsed processing improved the gradient to &gt;20 MV/m in pulsed mode. No radiation was detected.</a:t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After parking at 19.3 MV/m for one or two minutes, cavity beam line vacuum experienced a vacuum spike which SSA8 also tripped. Radiation was moderate.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Cryo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 was stable. </a:t>
            </a:r>
            <a:r>
              <a:rPr lang="en-US" sz="140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Cavity temperatures/coupler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temperatures were all normal.</a:t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endParaRPr lang="en-US" sz="1400" dirty="0" smtClean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  <a:p>
            <a:pPr defTabSz="914400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During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the subsequent pulsed mode or CW mode, CAV8 experienced vacuum/radiation spikes at an arbitrary gradient between 17.5 MV/m and 18.5 MV/m. See attached screen capture.</a:t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CAV8 was speculated to have multipacting that drove the residual gases around. It is to be verified after 300K warm up and the cryogenic shutdown.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527" y="3446922"/>
            <a:ext cx="4081796" cy="3411078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1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Multipacting</a:t>
            </a:r>
            <a:r>
              <a:rPr lang="en-US" dirty="0" smtClean="0"/>
              <a:t> Determination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Consistent gradient limit (almost all cavities)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No or very low radiation (except CAV5 FE)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Quench field can be conditioned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No electron signals in FP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Two cavities experienced HOM can heating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One processed away (CAV1)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One still present (CAV5 with high FE)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VTS experience was similar</a:t>
            </a:r>
          </a:p>
          <a:p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47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Causes of </a:t>
            </a:r>
            <a:r>
              <a:rPr lang="en-US" dirty="0" err="1" smtClean="0"/>
              <a:t>Multipacting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Non baked beam line components that release H2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Long period (5-6 month) of cavity filled with N2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Coupler outgassing after exposed to air briefly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Active pumping is supplied by an ion-pump (Not a significant source)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Turbo pump was </a:t>
            </a:r>
            <a:r>
              <a:rPr lang="en-US" dirty="0" err="1" smtClean="0"/>
              <a:t>valved</a:t>
            </a:r>
            <a:r>
              <a:rPr lang="en-US" dirty="0" smtClean="0"/>
              <a:t> out before cool down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  <a:p>
            <a:pPr marL="800100" lvl="1" indent="-342900">
              <a:buFont typeface="Arial" charset="0"/>
              <a:buChar char="•"/>
            </a:pP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1-cell cavity study is in progress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2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Multipacting</a:t>
            </a:r>
            <a:r>
              <a:rPr lang="en-US" dirty="0" smtClean="0"/>
              <a:t> Mitigation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RF pulse conditioning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Successful in FNAL/</a:t>
            </a:r>
            <a:r>
              <a:rPr lang="en-US" dirty="0" err="1" smtClean="0"/>
              <a:t>pCM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Warm up and pump longer time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No coupler conditioning</a:t>
            </a:r>
          </a:p>
          <a:p>
            <a:pPr marL="800100" lvl="1" indent="-34290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55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Limitations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24723"/>
              </p:ext>
            </p:extLst>
          </p:nvPr>
        </p:nvGraphicFramePr>
        <p:xfrm>
          <a:off x="324128" y="1923001"/>
          <a:ext cx="8560953" cy="2880455"/>
        </p:xfrm>
        <a:graphic>
          <a:graphicData uri="http://schemas.openxmlformats.org/drawingml/2006/table">
            <a:tbl>
              <a:tblPr/>
              <a:tblGrid>
                <a:gridCol w="707645"/>
                <a:gridCol w="707645"/>
                <a:gridCol w="707645"/>
                <a:gridCol w="975010"/>
                <a:gridCol w="2378604"/>
                <a:gridCol w="1046082"/>
                <a:gridCol w="2038322"/>
              </a:tblGrid>
              <a:tr h="1298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Summary as of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2016-10-31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at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2.1K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61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Cavity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Name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Eacc @&lt;50mR/h [MV/m]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Max Gradient [MV/m]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Gradient limitation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FE onset [MV/m]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TB9AES021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quench (cryo, admin limit)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Multipacting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improved,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&lt;15min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838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TB9AES019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18.8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quench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Multipacting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improved, &lt;15min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5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TB9AES026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Quench (Multipacting, cryo, no x-ray)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improvement,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~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2h, limited by cryogenics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2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TB9AES024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Quench (Multipacting, admin limit)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Multipacting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improved, &lt;30 min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 charset="0"/>
                        </a:rPr>
                        <a:t>TB9AES028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 charset="0"/>
                        </a:rPr>
                        <a:t>14.2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 charset="0"/>
                        </a:rPr>
                        <a:t>14.9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 charset="0"/>
                        </a:rPr>
                        <a:t>Field Emission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 charset="0"/>
                        </a:rPr>
                        <a:t>13.9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TB9AES016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Quench (Multipacting, cryo)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Multipacting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improved, &lt;15 min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TB9AES022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19.4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Quench (Multipacting, admin limit)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Multipacting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improved, &lt;15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min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TB9AES027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Quench (Multipacting, cryo)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Multipacting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improved, &lt;10 min,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limited by vacuum interlock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TOTAL VOLTAGE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148.1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156.2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Average Eacc @FE onset  =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28688" y="5114925"/>
            <a:ext cx="6744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CAV3, CAV6 and CAV8 all exceeds specification. Additional RF processing at 2.0K may further improve cavity gradients.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21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433260" cy="753033"/>
          </a:xfrm>
        </p:spPr>
        <p:txBody>
          <a:bodyPr/>
          <a:lstStyle/>
          <a:p>
            <a:r>
              <a:rPr lang="en-US" dirty="0" smtClean="0"/>
              <a:t>Multipacting Processing Improved the Gradients at 2.1K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852112"/>
              </p:ext>
            </p:extLst>
          </p:nvPr>
        </p:nvGraphicFramePr>
        <p:xfrm>
          <a:off x="177502" y="1317989"/>
          <a:ext cx="8110537" cy="3681184"/>
        </p:xfrm>
        <a:graphic>
          <a:graphicData uri="http://schemas.openxmlformats.org/drawingml/2006/table">
            <a:tbl>
              <a:tblPr/>
              <a:tblGrid>
                <a:gridCol w="1048870"/>
                <a:gridCol w="860612"/>
                <a:gridCol w="860611"/>
                <a:gridCol w="677732"/>
                <a:gridCol w="1194099"/>
                <a:gridCol w="1108038"/>
                <a:gridCol w="849854"/>
                <a:gridCol w="1510721"/>
              </a:tblGrid>
              <a:tr h="15795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pCM (DOE Review)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pCM</a:t>
                      </a: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after RF </a:t>
                      </a:r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Conditioning*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</a:tr>
              <a:tr h="4530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Cavity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Max Gradient [MV/m]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Usable Gradient* [MV/m]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FE onset [MV/m]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Max Gradient [MV/m]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Usable Gradient* [MV/m]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FE onset [MV/m]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Q0 @16MV/m     </a:t>
                      </a:r>
                      <a:b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2K**</a:t>
                      </a:r>
                      <a:b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extrapolated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</a:tr>
              <a:tr h="29708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TB9AES021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18.2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18.2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2.6E+10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</a:tr>
              <a:tr h="2896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TB9AES019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16.8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18.8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2.6E+10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</a:tr>
              <a:tr h="29708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TB9AES026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17.3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17.2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FE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17.3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17.2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FE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2.7E+10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</a:tr>
              <a:tr h="2896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TB9AES024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16.5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FE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20.5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FE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2.5E+10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</a:tr>
              <a:tr h="29708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TB9AES028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14.9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13.8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11.5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14.9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2.4E+10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</a:tr>
              <a:tr h="2896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TB9AES016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16.7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16.7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14.5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17.1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16.9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14.5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2.9E+10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</a:tr>
              <a:tr h="29708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TB9AES022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17.4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17.1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12.7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19.4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12.7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3.2E+10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</a:tr>
              <a:tr h="2822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TB9AES027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16.8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13.8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17.5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FE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2.5E+10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</a:tr>
              <a:tr h="14854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Average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14.7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17.7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2.7E+10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5252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Voltage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141.4 MV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137.5 MV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154.6 MV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148.1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MV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63591" y="5758307"/>
            <a:ext cx="3529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*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Usable Gradient: demonstrated to stably run CW, FE &lt; 50 </a:t>
            </a:r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mR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/h, no dark current</a:t>
            </a:r>
            <a:endParaRPr lang="en-US" sz="12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5590" y="5758367"/>
            <a:ext cx="272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**Fast cooldown from 45K, &gt;40 g/sec, extrapolated from 2.11K</a:t>
            </a:r>
            <a:endParaRPr lang="en-US" sz="12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8110" y="5758308"/>
            <a:ext cx="272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***Also limited by administrative limit ~20MV/m</a:t>
            </a:r>
            <a:endParaRPr lang="en-US" sz="12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U-Turn Arrow 4"/>
          <p:cNvSpPr/>
          <p:nvPr/>
        </p:nvSpPr>
        <p:spPr>
          <a:xfrm rot="10800000" flipH="1">
            <a:off x="2508736" y="5031659"/>
            <a:ext cx="3002691" cy="296563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3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Performance at 2K (in progress)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901099"/>
              </p:ext>
            </p:extLst>
          </p:nvPr>
        </p:nvGraphicFramePr>
        <p:xfrm>
          <a:off x="863565" y="1238382"/>
          <a:ext cx="7280083" cy="4382000"/>
        </p:xfrm>
        <a:graphic>
          <a:graphicData uri="http://schemas.openxmlformats.org/drawingml/2006/table">
            <a:tbl>
              <a:tblPr/>
              <a:tblGrid>
                <a:gridCol w="1330034"/>
                <a:gridCol w="950026"/>
                <a:gridCol w="1010936"/>
                <a:gridCol w="984119"/>
                <a:gridCol w="1567543"/>
                <a:gridCol w="1437425"/>
              </a:tblGrid>
              <a:tr h="29708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Summary as of 2017-01-07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08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pCM</a:t>
                      </a: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after RF </a:t>
                      </a:r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Conditioning***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</a:tr>
              <a:tr h="79841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Cavity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Max Gradient [MV/m]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Usable Gradient* [MV/m]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FE onset [MV/m]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Q0 @16MV/m     </a:t>
                      </a:r>
                      <a:br>
                        <a:rPr lang="mr-IN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</a:br>
                      <a:r>
                        <a:rPr lang="mr-IN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2K**</a:t>
                      </a:r>
                      <a:br>
                        <a:rPr lang="mr-IN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</a:br>
                      <a:r>
                        <a:rPr lang="mr-IN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extrapolated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Q0 @16MV/m     </a:t>
                      </a:r>
                      <a:br>
                        <a:rPr lang="mr-IN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</a:br>
                      <a:r>
                        <a:rPr lang="mr-IN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2K</a:t>
                      </a:r>
                      <a:br>
                        <a:rPr lang="mr-IN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</a:br>
                      <a:endParaRPr lang="mr-IN" sz="1400" b="1" i="0" u="none" strike="noStrike"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</a:tr>
              <a:tr h="31565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TB9AES021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21.2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18.2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14.6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2.6E+10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2.7E+10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</a:tr>
              <a:tr h="297084">
                <a:tc>
                  <a:txBody>
                    <a:bodyPr/>
                    <a:lstStyle/>
                    <a:p>
                      <a:pPr algn="l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TB9AES019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19.0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18.8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15.6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2.6E+10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3.1E+10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</a:tr>
              <a:tr h="315653">
                <a:tc>
                  <a:txBody>
                    <a:bodyPr/>
                    <a:lstStyle/>
                    <a:p>
                      <a:pPr algn="l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TB9AES026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2.7E+10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mr-IN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</a:tr>
              <a:tr h="2970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TB9AES024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21.0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21.0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2.5E+10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mr-IN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</a:tr>
              <a:tr h="315653">
                <a:tc>
                  <a:txBody>
                    <a:bodyPr/>
                    <a:lstStyle/>
                    <a:p>
                      <a:pPr algn="l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TB9AES028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14.9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14.2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2.4E+10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mr-IN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</a:tr>
              <a:tr h="297084">
                <a:tc>
                  <a:txBody>
                    <a:bodyPr/>
                    <a:lstStyle/>
                    <a:p>
                      <a:pPr algn="l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TB9AES016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16.9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14.5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2.9E+10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mr-IN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</a:tr>
              <a:tr h="315653">
                <a:tc>
                  <a:txBody>
                    <a:bodyPr/>
                    <a:lstStyle/>
                    <a:p>
                      <a:pPr algn="l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TB9AES022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19.4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3.2E+10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3.3E+10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</a:tr>
              <a:tr h="278518">
                <a:tc>
                  <a:txBody>
                    <a:bodyPr/>
                    <a:lstStyle/>
                    <a:p>
                      <a:pPr algn="l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TB9AES027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2.5E+10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</a:tr>
              <a:tr h="27851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Average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18.8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16.2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2.7E+10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mr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851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Total Voltage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154.6 MV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148.1 MV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3591" y="5758307"/>
            <a:ext cx="3529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*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Usable Gradient: demonstrated to stably run CW, FE &lt; 50 </a:t>
            </a:r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mR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/h, no dark current</a:t>
            </a:r>
            <a:endParaRPr lang="en-US" sz="12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5590" y="5758367"/>
            <a:ext cx="272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**Fast cooldown from 45K, &gt;40 g/sec, extrapolated from 2.11K</a:t>
            </a:r>
            <a:endParaRPr lang="en-US" sz="12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8110" y="5758308"/>
            <a:ext cx="272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***Also limited by administrative limit ~20MV/m</a:t>
            </a:r>
            <a:endParaRPr lang="en-US" sz="12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3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Introduction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Minimum Acceptance Tests Updated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Cavity </a:t>
            </a:r>
            <a:r>
              <a:rPr lang="en-US" dirty="0" err="1" smtClean="0"/>
              <a:t>multipacting</a:t>
            </a:r>
            <a:r>
              <a:rPr lang="en-US" dirty="0" smtClean="0"/>
              <a:t> processing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Unit Testing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err="1" smtClean="0"/>
              <a:t>Heatload</a:t>
            </a:r>
            <a:r>
              <a:rPr lang="en-US" dirty="0" smtClean="0"/>
              <a:t> measurement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Extended Tests in Progress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Fast </a:t>
            </a:r>
            <a:r>
              <a:rPr lang="en-US" dirty="0" smtClean="0"/>
              <a:t>cool down </a:t>
            </a:r>
            <a:r>
              <a:rPr lang="en-US" dirty="0" smtClean="0"/>
              <a:t>strategy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03112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Emission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72" y="1542555"/>
            <a:ext cx="7899400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103" y="6133109"/>
            <a:ext cx="4337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Arrays of radiation detectors </a:t>
            </a:r>
            <a:r>
              <a:rPr lang="en-US" smtClean="0"/>
              <a:t>along the CM and both ends.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71103" y="1272746"/>
            <a:ext cx="531397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Average </a:t>
            </a:r>
            <a:r>
              <a:rPr lang="en-US" dirty="0" err="1" smtClean="0"/>
              <a:t>Eacc@FE-onset</a:t>
            </a:r>
            <a:r>
              <a:rPr lang="en-US" dirty="0" smtClean="0"/>
              <a:t> &gt;16 MV/m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 Monitoring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51463" y="2704327"/>
            <a:ext cx="5174166" cy="479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041194" y="3824869"/>
            <a:ext cx="200722" cy="55756"/>
          </a:xfrm>
          <a:prstGeom prst="roundRect">
            <a:avLst/>
          </a:prstGeom>
          <a:solidFill>
            <a:srgbClr val="0070C0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694175" y="3819190"/>
            <a:ext cx="200722" cy="55756"/>
          </a:xfrm>
          <a:prstGeom prst="roundRect">
            <a:avLst/>
          </a:prstGeom>
          <a:solidFill>
            <a:srgbClr val="0070C0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366228" y="3824869"/>
            <a:ext cx="200722" cy="55756"/>
          </a:xfrm>
          <a:prstGeom prst="roundRect">
            <a:avLst/>
          </a:prstGeom>
          <a:solidFill>
            <a:srgbClr val="0070C0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078925" y="3824869"/>
            <a:ext cx="200722" cy="55756"/>
          </a:xfrm>
          <a:prstGeom prst="roundRect">
            <a:avLst/>
          </a:prstGeom>
          <a:solidFill>
            <a:srgbClr val="0070C0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779695" y="3824869"/>
            <a:ext cx="200722" cy="55756"/>
          </a:xfrm>
          <a:prstGeom prst="roundRect">
            <a:avLst/>
          </a:prstGeom>
          <a:solidFill>
            <a:srgbClr val="0070C0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448612" y="3824869"/>
            <a:ext cx="200722" cy="55756"/>
          </a:xfrm>
          <a:prstGeom prst="roundRect">
            <a:avLst/>
          </a:prstGeom>
          <a:solidFill>
            <a:srgbClr val="0070C0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137583" y="3824869"/>
            <a:ext cx="200722" cy="55756"/>
          </a:xfrm>
          <a:prstGeom prst="roundRect">
            <a:avLst/>
          </a:prstGeom>
          <a:solidFill>
            <a:srgbClr val="0070C0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809636" y="3824869"/>
            <a:ext cx="200722" cy="55756"/>
          </a:xfrm>
          <a:prstGeom prst="roundRect">
            <a:avLst/>
          </a:prstGeom>
          <a:solidFill>
            <a:srgbClr val="0070C0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516814" y="2907440"/>
            <a:ext cx="200722" cy="55756"/>
          </a:xfrm>
          <a:prstGeom prst="roundRect">
            <a:avLst/>
          </a:prstGeom>
          <a:solidFill>
            <a:srgbClr val="0070C0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359556" y="2912188"/>
            <a:ext cx="200722" cy="55756"/>
          </a:xfrm>
          <a:prstGeom prst="roundRect">
            <a:avLst/>
          </a:prstGeom>
          <a:solidFill>
            <a:srgbClr val="0070C0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041193" y="4422982"/>
            <a:ext cx="293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 </a:t>
            </a:r>
            <a:r>
              <a:rPr lang="en-US" smtClean="0"/>
              <a:t>chamber detectors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35024" y="2240280"/>
            <a:ext cx="6382512" cy="16346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851102" y="4579770"/>
            <a:ext cx="200722" cy="55756"/>
          </a:xfrm>
          <a:prstGeom prst="roundRect">
            <a:avLst/>
          </a:prstGeom>
          <a:solidFill>
            <a:srgbClr val="0070C0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687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Emission - Potential Causes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Coupler was used on CAV5 in HTS and cycled through HTS preparation.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Other couplers can have potential sources of particulates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Copper plated bellows are new compared to ILC cryomodule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pCM</a:t>
            </a:r>
            <a:r>
              <a:rPr lang="en-US" dirty="0" smtClean="0"/>
              <a:t> had to dis-assemble parts that was considered containing poor copper plating</a:t>
            </a:r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03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Emission - Potential Mitigations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297007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RF conditioning is limited by RF power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High power can allow strong </a:t>
            </a:r>
            <a:r>
              <a:rPr lang="en-US" dirty="0" err="1"/>
              <a:t>Qext</a:t>
            </a:r>
            <a:r>
              <a:rPr lang="en-US" dirty="0"/>
              <a:t> and high peak field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SSA power combiner may be an option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Helium processing is risky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High power pulsed processing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Requires high power klystron</a:t>
            </a:r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64973" y="4485503"/>
            <a:ext cx="7142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CAV5 FE processing is not planned as other cavities can make up the total voltage. 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6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Unit Testing (in progress)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3" y="1243013"/>
            <a:ext cx="7093244" cy="5065712"/>
          </a:xfrm>
        </p:spPr>
      </p:pic>
      <p:sp>
        <p:nvSpPr>
          <p:cNvPr id="8" name="TextBox 7"/>
          <p:cNvSpPr txBox="1"/>
          <p:nvPr/>
        </p:nvSpPr>
        <p:spPr>
          <a:xfrm>
            <a:off x="1816442" y="5733535"/>
            <a:ext cx="599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Combined radiation &lt; 34 </a:t>
            </a:r>
            <a:r>
              <a:rPr lang="en-US" dirty="0" err="1" smtClean="0"/>
              <a:t>mR</a:t>
            </a:r>
            <a:r>
              <a:rPr lang="en-US" dirty="0" smtClean="0"/>
              <a:t>/h (not phase synchronized)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33287" y="3682314"/>
            <a:ext cx="132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115 MV/m</a:t>
            </a:r>
          </a:p>
          <a:p>
            <a:r>
              <a:rPr lang="en-US" dirty="0" smtClean="0"/>
              <a:t>120 MV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17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Load Measurement - Static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12" y="1289898"/>
            <a:ext cx="5529627" cy="44422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972" y="5732109"/>
            <a:ext cx="802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Measured at 4K</a:t>
            </a:r>
          </a:p>
          <a:p>
            <a:r>
              <a:rPr lang="en-US" dirty="0" smtClean="0"/>
              <a:t>Total ~ 13 W.   </a:t>
            </a:r>
            <a:r>
              <a:rPr lang="en-US" dirty="0" err="1" smtClean="0"/>
              <a:t>pCM</a:t>
            </a:r>
            <a:r>
              <a:rPr lang="en-US" dirty="0" smtClean="0"/>
              <a:t> + </a:t>
            </a:r>
            <a:r>
              <a:rPr lang="en-US" dirty="0" err="1" smtClean="0"/>
              <a:t>FeedCap</a:t>
            </a:r>
            <a:r>
              <a:rPr lang="en-US" dirty="0" smtClean="0"/>
              <a:t> + </a:t>
            </a:r>
            <a:r>
              <a:rPr lang="en-US" dirty="0" err="1" smtClean="0"/>
              <a:t>EndCap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40411" y="6400800"/>
            <a:ext cx="266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R. Wang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2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1" y="129091"/>
            <a:ext cx="8321475" cy="753033"/>
          </a:xfrm>
        </p:spPr>
        <p:txBody>
          <a:bodyPr/>
          <a:lstStyle/>
          <a:p>
            <a:r>
              <a:rPr lang="en-US" dirty="0" smtClean="0"/>
              <a:t>Heat Load Measurement </a:t>
            </a:r>
            <a:r>
              <a:rPr lang="mr-IN" dirty="0" smtClean="0"/>
              <a:t>–</a:t>
            </a:r>
            <a:r>
              <a:rPr lang="en-US" dirty="0" smtClean="0"/>
              <a:t> 2K Dynamic (Very Preliminary)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64972" y="5732109"/>
            <a:ext cx="802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Measured at 2K</a:t>
            </a:r>
          </a:p>
          <a:p>
            <a:r>
              <a:rPr lang="en-US" dirty="0" smtClean="0"/>
              <a:t>Total ~ 64 W@128 MV (extrapolated from 7 Cavity </a:t>
            </a:r>
            <a:r>
              <a:rPr lang="en-US" dirty="0" err="1" smtClean="0"/>
              <a:t>heatload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552" y="1245003"/>
            <a:ext cx="5312589" cy="4464746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55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Cool Down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AUTHOR - CM PRR Sep.13-14 2016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48" y="1251535"/>
            <a:ext cx="4600007" cy="2866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50027"/>
            <a:ext cx="4431419" cy="2759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48" y="3820855"/>
            <a:ext cx="4628884" cy="28942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607" y="3846293"/>
            <a:ext cx="4499812" cy="280177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944515"/>
              </p:ext>
            </p:extLst>
          </p:nvPr>
        </p:nvGraphicFramePr>
        <p:xfrm>
          <a:off x="2447651" y="2708770"/>
          <a:ext cx="3509803" cy="1911162"/>
        </p:xfrm>
        <a:graphic>
          <a:graphicData uri="http://schemas.openxmlformats.org/drawingml/2006/table">
            <a:tbl>
              <a:tblPr/>
              <a:tblGrid>
                <a:gridCol w="1122504"/>
                <a:gridCol w="1264795"/>
                <a:gridCol w="1122504"/>
              </a:tblGrid>
              <a:tr h="318527">
                <a:tc>
                  <a:txBody>
                    <a:bodyPr/>
                    <a:lstStyle/>
                    <a:p>
                      <a:pPr algn="l" fontAlgn="b"/>
                      <a:r>
                        <a:rPr lang="sk-SK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&gt;</a:t>
                      </a:r>
                      <a:r>
                        <a:rPr lang="mr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40 </a:t>
                      </a:r>
                      <a:r>
                        <a:rPr lang="mr-IN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</a:t>
                      </a:r>
                      <a:r>
                        <a:rPr lang="mr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mr-IN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*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32 </a:t>
                      </a:r>
                      <a:r>
                        <a:rPr lang="mr-IN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</a:t>
                      </a:r>
                      <a:r>
                        <a:rPr lang="mr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mr-IN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852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Cavity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delta T(K)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delta T(K)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1852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CAV1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852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CAV4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852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CAV5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8.3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852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CAV8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800554" y="4609733"/>
            <a:ext cx="280399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* Mass Flow out of range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11637" y="521562"/>
            <a:ext cx="531397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Fast cool down in </a:t>
            </a:r>
            <a:r>
              <a:rPr lang="en-US" smtClean="0"/>
              <a:t>a cryomodule demonstrated</a:t>
            </a:r>
            <a:endParaRPr lang="en-US" dirty="0"/>
          </a:p>
        </p:txBody>
      </p:sp>
      <p:sp>
        <p:nvSpPr>
          <p:cNvPr id="17" name="Footer Placeholder 3"/>
          <p:cNvSpPr txBox="1">
            <a:spLocks/>
          </p:cNvSpPr>
          <p:nvPr/>
        </p:nvSpPr>
        <p:spPr>
          <a:xfrm>
            <a:off x="597872" y="6553200"/>
            <a:ext cx="4126528" cy="3143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r>
              <a:rPr lang="en-US" smtClean="0"/>
              <a:t>pCM Test Review January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78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 Down Strategy (in progress)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To be developed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Compare to slow cool down when remnant magnetic field is at minimal.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Evaluate thermal current induced remnant field.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Evaluate flux expulsion efficiency when ambient field is raised above specification. 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8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Minimum tests completed and acceptance criteria were mostly met except </a:t>
            </a:r>
            <a:r>
              <a:rPr lang="en-US" dirty="0" err="1" smtClean="0"/>
              <a:t>microphonics</a:t>
            </a:r>
            <a:r>
              <a:rPr lang="en-US" dirty="0" smtClean="0"/>
              <a:t>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Cryomodule exceeds total voltage specification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Cryomodule exceeds </a:t>
            </a:r>
            <a:r>
              <a:rPr lang="en-US" dirty="0" err="1" smtClean="0"/>
              <a:t>heatload</a:t>
            </a:r>
            <a:r>
              <a:rPr lang="en-US" dirty="0" smtClean="0"/>
              <a:t> specification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Radiation </a:t>
            </a:r>
            <a:r>
              <a:rPr lang="en-US" dirty="0" smtClean="0"/>
              <a:t>acceptable, no dark current measurement until </a:t>
            </a:r>
            <a:r>
              <a:rPr lang="en-US" dirty="0" err="1" smtClean="0"/>
              <a:t>microphonics</a:t>
            </a:r>
            <a:r>
              <a:rPr lang="en-US" dirty="0" smtClean="0"/>
              <a:t> is suppressed to below 10Hz.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Extended tests is in progress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Fast cool down strategy is to be developed. </a:t>
            </a:r>
            <a:endParaRPr lang="en-US" dirty="0" smtClean="0"/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8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5743" y="1412933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  <a:cs typeface="ＭＳ Ｐゴシック" charset="0"/>
              </a:rPr>
              <a:t>pCM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  <a:cs typeface="ＭＳ Ｐゴシック" charset="0"/>
              </a:rPr>
              <a:t> at Fermilab was installed in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  <a:cs typeface="ＭＳ Ｐゴシック" charset="0"/>
              </a:rPr>
              <a:t> July 2016.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Warm conditioning</a:t>
            </a:r>
            <a:r>
              <a:rPr lang="en-US" dirty="0" smtClean="0"/>
              <a:t> was conducted on all couplers in August 2016.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err="1" smtClean="0"/>
              <a:t>pCM</a:t>
            </a:r>
            <a:r>
              <a:rPr lang="en-US" dirty="0" smtClean="0"/>
              <a:t> cooled down in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  <a:cs typeface="ＭＳ Ｐゴシック" charset="0"/>
              </a:rPr>
              <a:t>September 2016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  <a:cs typeface="ＭＳ Ｐゴシック" charset="0"/>
              </a:rPr>
              <a:t>pCM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  <a:cs typeface="ＭＳ Ｐゴシック" charset="0"/>
              </a:rPr>
              <a:t> started cavity testing at 1.9K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  <a:cs typeface="ＭＳ Ｐゴシック" charset="0"/>
              </a:rPr>
              <a:t> briefly under cold compressor mode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err="1" smtClean="0"/>
              <a:t>pCM</a:t>
            </a:r>
            <a:r>
              <a:rPr lang="en-US" baseline="0" dirty="0" smtClean="0"/>
              <a:t> cavity testing was completed at 2.1 K under warm pumping mode (Kinney</a:t>
            </a:r>
            <a:r>
              <a:rPr lang="en-US" dirty="0" smtClean="0"/>
              <a:t> pump) in October 2016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 smtClean="0"/>
              <a:t>Cryoplant</a:t>
            </a:r>
            <a:r>
              <a:rPr lang="en-US" dirty="0" smtClean="0"/>
              <a:t> was shutdown for an upgrade.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 smtClean="0"/>
              <a:t>pCM</a:t>
            </a:r>
            <a:r>
              <a:rPr lang="en-US" dirty="0" smtClean="0"/>
              <a:t> cooled down to 2K in December.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Geneva" charset="0"/>
              <a:cs typeface="ＭＳ Ｐゴシック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Geneva" charset="0"/>
              <a:cs typeface="ＭＳ Ｐゴシック" charset="0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98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83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Performance Measurement - Calibration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RF calibration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Forward power at SSA output before the circulator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 smtClean="0"/>
              <a:t>Minimize the directional coupler signal deviation due to reflected power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 smtClean="0"/>
              <a:t>Calibration using calorimetric load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Transmitted power and HOM power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 smtClean="0"/>
              <a:t>Network analyzer for warm and cold transmission lines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Qext1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 smtClean="0"/>
              <a:t>Fast oscilloscope for decay time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 smtClean="0"/>
              <a:t>RF power decay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Heatload</a:t>
            </a:r>
            <a:endParaRPr lang="en-US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dirty="0" err="1" smtClean="0"/>
              <a:t>Massflow</a:t>
            </a:r>
            <a:r>
              <a:rPr lang="en-US" dirty="0" smtClean="0"/>
              <a:t> vs. known heater power</a:t>
            </a:r>
          </a:p>
          <a:p>
            <a:pPr marL="1033463" lvl="2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6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LLRF Power Measurement Linearity Measurement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4"/>
          </p:nvPr>
        </p:nvGraphicFramePr>
        <p:xfrm>
          <a:off x="457200" y="1243013"/>
          <a:ext cx="8108950" cy="506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Directional Coupler Forward Power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4"/>
          </p:nvPr>
        </p:nvGraphicFramePr>
        <p:xfrm>
          <a:off x="457200" y="1243013"/>
          <a:ext cx="8108950" cy="506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91505" y="6318251"/>
            <a:ext cx="335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from John Reid and Co.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0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Performance Measurement - Gradient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quarter" idx="14"/>
              </p:nvPr>
            </p:nvSpPr>
            <p:spPr/>
            <p:txBody>
              <a:bodyPr/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dirty="0" smtClean="0"/>
                  <a:t>Method A – Forward Power (Production method)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dirty="0" smtClean="0"/>
                  <a:t>Measure FPC </a:t>
                </a:r>
                <a:r>
                  <a:rPr lang="en-US" dirty="0" err="1" smtClean="0"/>
                  <a:t>Qext</a:t>
                </a:r>
                <a:r>
                  <a:rPr lang="en-US" dirty="0" smtClean="0"/>
                  <a:t> and forward power</a:t>
                </a:r>
                <a:endParaRPr lang="en-US" dirty="0"/>
              </a:p>
              <a:p>
                <a:pPr marL="800100" lvl="1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𝑎𝑐𝑐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𝐿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i="1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charset="0"/>
                          </a:rPr>
                          <m:t>4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𝑓𝑜𝑟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𝑒𝑥𝑡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f>
                          <m:f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n-US" i="1">
                                <a:latin typeface="Cambria Math" charset="0"/>
                              </a:rPr>
                              <m:t>𝑄</m:t>
                            </m:r>
                          </m:den>
                        </m:f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 smtClean="0"/>
              </a:p>
              <a:p>
                <a:pPr marL="800100" lvl="1" indent="-342900">
                  <a:buFont typeface="Arial" charset="0"/>
                  <a:buChar char="•"/>
                </a:pPr>
                <a:endParaRPr lang="en-US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dirty="0" smtClean="0"/>
                  <a:t>Method B – Transmitted Power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dirty="0" smtClean="0"/>
                  <a:t>Measure transmitted power and field probe </a:t>
                </a:r>
                <a:r>
                  <a:rPr lang="en-US" dirty="0" err="1" smtClean="0"/>
                  <a:t>Qt</a:t>
                </a:r>
                <a:r>
                  <a:rPr lang="en-US" dirty="0" smtClean="0"/>
                  <a:t> (using VTS </a:t>
                </a:r>
                <a:r>
                  <a:rPr lang="en-US" dirty="0" err="1" smtClean="0"/>
                  <a:t>Qt</a:t>
                </a:r>
                <a:r>
                  <a:rPr lang="en-US" dirty="0" smtClean="0"/>
                  <a:t>)</a:t>
                </a:r>
              </a:p>
              <a:p>
                <a:pPr marL="800100" lvl="1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𝑎𝑐𝑐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𝐿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i="1">
                            <a:latin typeface="Cambria Math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f>
                          <m:f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n-US" i="1">
                                <a:latin typeface="Cambria Math" charset="0"/>
                              </a:rPr>
                              <m:t>𝑄</m:t>
                            </m:r>
                          </m:den>
                        </m:f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blipFill rotWithShape="0">
                <a:blip r:embed="rId2"/>
                <a:stretch>
                  <a:fillRect l="-2105" t="-1083" r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8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</a:t>
            </a:r>
            <a:r>
              <a:rPr lang="en-US" dirty="0"/>
              <a:t>Gradient Measurement </a:t>
            </a:r>
            <a:r>
              <a:rPr lang="en-US" dirty="0" smtClean="0"/>
              <a:t>- Comparison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Method A – Forward Power (Production method)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Waveguides assembly does not change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Calibration is stable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Less affected by environment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Method B – Transmitted Power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effectLst/>
              </a:rPr>
              <a:t>Transmission line less rigid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May require configuration changes due to signal levels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More connections/disconnections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VTS to cryomodule changes can happen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VTS measurement error propagation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Measurement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765110" y="1231645"/>
          <a:ext cx="7697754" cy="4527665"/>
        </p:xfrm>
        <a:graphic>
          <a:graphicData uri="http://schemas.openxmlformats.org/drawingml/2006/table">
            <a:tbl>
              <a:tblPr/>
              <a:tblGrid>
                <a:gridCol w="1509363"/>
                <a:gridCol w="2245178"/>
                <a:gridCol w="3943213"/>
              </a:tblGrid>
              <a:tr h="34353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Gradient comparison as of 2016-09-19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17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CAVITY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Forward method over Pt method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0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TB9AES021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4.2%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TB9AES019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TB9AES026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-5.8%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TB9AES024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-0.8%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TB9AES028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-4.5%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TB9AES016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1.1%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TB9AES022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-3.3%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TB9AES027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533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353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Mostly compared at low field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77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Coupler Heating Effect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4542" y="1426029"/>
            <a:ext cx="8141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FPC antenna moves into the cavity as the coupler warms up.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Pfor</a:t>
            </a:r>
            <a:r>
              <a:rPr lang="en-US" dirty="0" smtClean="0"/>
              <a:t> increased by 4%-7% for the same gradient.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Two hours to stabilize.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75" y="2349359"/>
            <a:ext cx="7368540" cy="4338188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9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Analysis - </a:t>
            </a:r>
            <a:r>
              <a:rPr lang="en-US" dirty="0" err="1" smtClean="0"/>
              <a:t>Eacc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63" y="1641021"/>
            <a:ext cx="16383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208" y="1641021"/>
            <a:ext cx="24479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608363" y="2803261"/>
              <a:ext cx="3479459" cy="851535"/>
            </p:xfrm>
            <a:graphic>
              <a:graphicData uri="http://schemas.openxmlformats.org/drawingml/2006/table">
                <a:tbl>
                  <a:tblPr/>
                  <a:tblGrid>
                    <a:gridCol w="1368697"/>
                    <a:gridCol w="1055381"/>
                    <a:gridCol w="1055381"/>
                  </a:tblGrid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Pt Method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_Eacc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_Pt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_Qt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B0F0"/>
                        </a:solidFill>
                      </a:tcPr>
                    </a:tc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8%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12%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5096690"/>
                  </p:ext>
                </p:extLst>
              </p:nvPr>
            </p:nvGraphicFramePr>
            <p:xfrm>
              <a:off x="1608363" y="2803261"/>
              <a:ext cx="3479459" cy="851535"/>
            </p:xfrm>
            <a:graphic>
              <a:graphicData uri="http://schemas.openxmlformats.org/drawingml/2006/table">
                <a:tbl>
                  <a:tblPr/>
                  <a:tblGrid>
                    <a:gridCol w="1368697"/>
                    <a:gridCol w="1055381"/>
                    <a:gridCol w="1055381"/>
                  </a:tblGrid>
                  <a:tr h="28384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Pt Method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</a:tr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4"/>
                          <a:stretch>
                            <a:fillRect t="-123404" r="-154222" b="-148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4"/>
                          <a:stretch>
                            <a:fillRect l="-129310" t="-123404" r="-99425" b="-148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4"/>
                          <a:stretch>
                            <a:fillRect l="-230636" t="-123404" b="-148936"/>
                          </a:stretch>
                        </a:blipFill>
                      </a:tcPr>
                    </a:tc>
                  </a:tr>
                  <a:tr h="28384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8%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12%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608363" y="4558020"/>
              <a:ext cx="3480956" cy="851535"/>
            </p:xfrm>
            <a:graphic>
              <a:graphicData uri="http://schemas.openxmlformats.org/drawingml/2006/table">
                <a:tbl>
                  <a:tblPr/>
                  <a:tblGrid>
                    <a:gridCol w="1369286"/>
                    <a:gridCol w="1055835"/>
                    <a:gridCol w="1055835"/>
                  </a:tblGrid>
                  <a:tr h="190500">
                    <a:tc gridSpan="3"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Pf Method similar to Pt Method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_</a:t>
                          </a:r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Eacc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_</a:t>
                          </a:r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Pf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_</a:t>
                          </a:r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Q1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B0F0"/>
                        </a:solidFill>
                      </a:tcPr>
                    </a:tc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3%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2%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4903343"/>
                  </p:ext>
                </p:extLst>
              </p:nvPr>
            </p:nvGraphicFramePr>
            <p:xfrm>
              <a:off x="1608363" y="4558020"/>
              <a:ext cx="3480956" cy="851535"/>
            </p:xfrm>
            <a:graphic>
              <a:graphicData uri="http://schemas.openxmlformats.org/drawingml/2006/table">
                <a:tbl>
                  <a:tblPr/>
                  <a:tblGrid>
                    <a:gridCol w="1369286"/>
                    <a:gridCol w="1055835"/>
                    <a:gridCol w="1055835"/>
                  </a:tblGrid>
                  <a:tr h="283845">
                    <a:tc gridSpan="3"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Pf Method similar to Pt Method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5"/>
                          <a:stretch>
                            <a:fillRect t="-123404" r="-154222" b="-148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5"/>
                          <a:stretch>
                            <a:fillRect l="-129310" t="-123404" r="-99425" b="-148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5"/>
                          <a:stretch>
                            <a:fillRect l="-230636" t="-123404" b="-148936"/>
                          </a:stretch>
                        </a:blipFill>
                      </a:tcPr>
                    </a:tc>
                  </a:tr>
                  <a:tr h="28384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3%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2%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2" name="TextBox 11"/>
          <p:cNvSpPr txBox="1"/>
          <p:nvPr/>
        </p:nvSpPr>
        <p:spPr>
          <a:xfrm>
            <a:off x="5508170" y="4558020"/>
            <a:ext cx="305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Pf calibrated by calorimetric load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08170" y="5236363"/>
            <a:ext cx="3483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 by 100%-50% transmitted power decay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08170" y="2732026"/>
            <a:ext cx="305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Pt calibrated by insertion loss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08170" y="3305852"/>
            <a:ext cx="348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Qt using VTS measured data</a:t>
            </a:r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84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Measurement during Production Testing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Measure decay time (Qext1) at low power (6-8 MV/m) in the beginning of the power rise.</a:t>
            </a:r>
          </a:p>
          <a:p>
            <a:pPr marL="457200" indent="-457200">
              <a:buAutoNum type="arabicPeriod"/>
            </a:pPr>
            <a:r>
              <a:rPr lang="en-US" dirty="0"/>
              <a:t>Calibrate the transmitted power to the </a:t>
            </a:r>
            <a:r>
              <a:rPr lang="en-US" dirty="0" err="1"/>
              <a:t>Eacc</a:t>
            </a:r>
            <a:r>
              <a:rPr lang="en-US" dirty="0"/>
              <a:t> determined by the Pf.</a:t>
            </a:r>
          </a:p>
          <a:p>
            <a:pPr marL="457200" indent="-457200">
              <a:buAutoNum type="arabicPeriod"/>
            </a:pPr>
            <a:r>
              <a:rPr lang="en-US" dirty="0"/>
              <a:t>Measure Pt to determine the </a:t>
            </a:r>
            <a:r>
              <a:rPr lang="en-US" dirty="0" err="1"/>
              <a:t>Eacc</a:t>
            </a:r>
            <a:r>
              <a:rPr lang="en-US" dirty="0"/>
              <a:t>. (Avoids the coupler heating effect).</a:t>
            </a:r>
          </a:p>
          <a:p>
            <a:pPr marL="457200" indent="-457200">
              <a:buAutoNum type="arabicPeriod"/>
            </a:pPr>
            <a:r>
              <a:rPr lang="en-US" dirty="0"/>
              <a:t>Verify the </a:t>
            </a:r>
            <a:r>
              <a:rPr lang="en-US" dirty="0" err="1"/>
              <a:t>Eacc</a:t>
            </a:r>
            <a:r>
              <a:rPr lang="en-US" dirty="0"/>
              <a:t> is consistent at 16 MV/m between LLRF power measurement and </a:t>
            </a:r>
            <a:r>
              <a:rPr lang="en-US" dirty="0" err="1"/>
              <a:t>agilent</a:t>
            </a:r>
            <a:r>
              <a:rPr lang="en-US" dirty="0"/>
              <a:t> power </a:t>
            </a:r>
            <a:r>
              <a:rPr lang="en-US" dirty="0" smtClean="0"/>
              <a:t>meter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34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Minimum Acceptance Criteria</a:t>
            </a:r>
            <a:endParaRPr lang="en-US" sz="2800" dirty="0"/>
          </a:p>
        </p:txBody>
      </p:sp>
      <p:pic>
        <p:nvPicPr>
          <p:cNvPr id="4" name="Picture 3" descr="acceptance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186" y="1332213"/>
            <a:ext cx="5652846" cy="54078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03196" y="350132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1261" y="4202597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1261" y="2497920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319" y="2091203"/>
            <a:ext cx="248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Beamline vacuum ~5E-10, unbaked spools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2692995" y="2801131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D4F5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92128" y="308491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D4F5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92995" y="518795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1261" y="4759187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80313" y="4452623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D4F5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8086" y="2933372"/>
            <a:ext cx="248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Cavity #5 is only one not meeting spec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84790" y="2123270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D4F5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691261" y="3851477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72158" y="581798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D4F5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81968" y="5531430"/>
            <a:ext cx="24851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pCM</a:t>
            </a:r>
            <a:r>
              <a:rPr lang="en-US" sz="1400" dirty="0" smtClean="0"/>
              <a:t> + </a:t>
            </a:r>
            <a:r>
              <a:rPr lang="en-US" sz="1400" dirty="0" err="1" smtClean="0"/>
              <a:t>FeedCap</a:t>
            </a:r>
            <a:r>
              <a:rPr lang="en-US" sz="1400" dirty="0" smtClean="0"/>
              <a:t> + </a:t>
            </a:r>
            <a:r>
              <a:rPr lang="en-US" sz="1400" dirty="0" err="1" smtClean="0"/>
              <a:t>EndCap</a:t>
            </a:r>
            <a:r>
              <a:rPr lang="en-US" sz="1400" dirty="0" smtClean="0"/>
              <a:t> ~13 W Static 2K</a:t>
            </a:r>
          </a:p>
          <a:p>
            <a:r>
              <a:rPr lang="en-US" sz="1400" dirty="0" smtClean="0"/>
              <a:t>64 </a:t>
            </a:r>
            <a:r>
              <a:rPr lang="en-US" sz="1400" dirty="0" smtClean="0"/>
              <a:t>W 2K dynamic of 128 MV </a:t>
            </a:r>
            <a:endParaRPr lang="en-US" sz="1400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78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Performance Measurement - </a:t>
            </a:r>
            <a:r>
              <a:rPr lang="en-US" dirty="0" err="1" smtClean="0"/>
              <a:t>Heatload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Method A – Mass flow change (Fermilab Production)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Measure mass flow delta to extrapolate heat load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Method B – Measure compensation heater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Maintain constant mass flow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effectLst/>
              </a:rPr>
              <a:t>Measure RF compensation heater power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Method C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err="1" smtClean="0"/>
              <a:t>dP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endParaRPr lang="en-US" dirty="0"/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Close JT valve to allow pressure rise due to known heater </a:t>
            </a:r>
            <a:r>
              <a:rPr lang="en-US" dirty="0" err="1" smtClean="0"/>
              <a:t>powerdynamic</a:t>
            </a:r>
            <a:r>
              <a:rPr lang="en-US" dirty="0" smtClean="0"/>
              <a:t> heating</a:t>
            </a:r>
            <a:endParaRPr lang="en-US" dirty="0"/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Close JT valve to allow pressure rise due to </a:t>
            </a:r>
            <a:r>
              <a:rPr lang="en-US" dirty="0" smtClean="0"/>
              <a:t>dynamic </a:t>
            </a:r>
            <a:r>
              <a:rPr lang="en-US" dirty="0"/>
              <a:t>heating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Measure pressure rise </a:t>
            </a:r>
            <a:r>
              <a:rPr lang="en-US" dirty="0" err="1" smtClean="0"/>
              <a:t>dP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to calculate the heat load</a:t>
            </a:r>
            <a:endParaRPr lang="en-US" dirty="0"/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7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Q0 Measurement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Record the static mass flow the day before and the day after.</a:t>
            </a:r>
          </a:p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Record the cryogenic parameters with known heater powers</a:t>
            </a:r>
          </a:p>
          <a:p>
            <a:pPr marL="742950" lvl="1" indent="-28575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</a:pPr>
            <a:r>
              <a:rPr lang="en-US" dirty="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rPr>
              <a:t>(3 hours for each of 2,4,6,8,10,12,14,16,18,20 W)</a:t>
            </a:r>
          </a:p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Bring cavity to 16 MV/m and wait 1-2 hours or until cryogenic parameters are stable.</a:t>
            </a:r>
          </a:p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Measure mass flow or pressure at the stable condition</a:t>
            </a:r>
          </a:p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Determine the dynamic </a:t>
            </a:r>
            <a:r>
              <a:rPr lang="en-US" dirty="0" err="1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heatload</a:t>
            </a: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 from mass flow or pressure of 16 MV/m from heater calibration.</a:t>
            </a:r>
          </a:p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Calculate the Q0 based on dynamic </a:t>
            </a:r>
            <a:r>
              <a:rPr lang="en-US" dirty="0" err="1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heatload</a:t>
            </a: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 and cavity gradient.</a:t>
            </a:r>
          </a:p>
          <a:p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extLst/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altLang="en-US" sz="2000" dirty="0">
                <a:solidFill>
                  <a:srgbClr val="A4001D"/>
                </a:solidFill>
              </a:rPr>
              <a:t>Mass Flow Method (Mass </a:t>
            </a:r>
            <a:r>
              <a:rPr lang="en-US" altLang="en-US" sz="2000">
                <a:solidFill>
                  <a:srgbClr val="A4001D"/>
                </a:solidFill>
              </a:rPr>
              <a:t>flow calibrated with a known heater)</a:t>
            </a:r>
            <a:endParaRPr lang="en-US" altLang="en-US" sz="2000" dirty="0">
              <a:solidFill>
                <a:srgbClr val="A4001D"/>
              </a:solidFill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295" y="3464694"/>
            <a:ext cx="4395105" cy="2587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294" y="877098"/>
            <a:ext cx="4395106" cy="2587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68928"/>
            <a:ext cx="4398373" cy="2599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59425" y="2168447"/>
            <a:ext cx="2511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Forward Power and Gradient</a:t>
            </a:r>
            <a:endParaRPr lang="en-US" sz="2000"/>
          </a:p>
        </p:txBody>
      </p:sp>
      <p:sp>
        <p:nvSpPr>
          <p:cNvPr id="17" name="TextBox 16"/>
          <p:cNvSpPr txBox="1"/>
          <p:nvPr/>
        </p:nvSpPr>
        <p:spPr>
          <a:xfrm>
            <a:off x="5602225" y="4635953"/>
            <a:ext cx="2511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Liquid level, pressure and JT opening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574349" y="2028239"/>
            <a:ext cx="2511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Gradient and Mass Flow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" y="3464693"/>
            <a:ext cx="4572000" cy="2743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81742" y="3698298"/>
            <a:ext cx="2511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Liquid Level Correction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097279" y="5937504"/>
            <a:ext cx="7016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Delta Mass flow = 1 g/s -&gt;  13.7 W  at supply mass flow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1 g/s -&gt;  20.64 W at return mass flow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r>
              <a:rPr lang="en-US" sz="1100" dirty="0" err="1" smtClean="0"/>
              <a:t>pCM</a:t>
            </a:r>
            <a:r>
              <a:rPr lang="en-US" sz="1100" dirty="0" smtClean="0"/>
              <a:t> Test Review January 11, </a:t>
            </a:r>
            <a:r>
              <a:rPr lang="en-US" sz="1100" dirty="0" smtClean="0"/>
              <a:t>2017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90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Q0 Accuracy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3282696"/>
          </a:xfrm>
        </p:spPr>
        <p:txBody>
          <a:bodyPr/>
          <a:lstStyle/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Both pressure and mass flow has standard deviation of </a:t>
            </a:r>
            <a:r>
              <a:rPr lang="en-US" dirty="0" smtClean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&lt;2%. 8% </a:t>
            </a: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peak to </a:t>
            </a:r>
            <a:r>
              <a:rPr lang="en-US" dirty="0" smtClean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peak deviation.</a:t>
            </a:r>
            <a:endParaRPr lang="en-US" dirty="0">
              <a:solidFill>
                <a:srgbClr val="404040"/>
              </a:solidFill>
              <a:latin typeface="Helvetica"/>
              <a:ea typeface="Geneva" charset="0"/>
              <a:cs typeface="ＭＳ Ｐゴシック" charset="0"/>
            </a:endParaRPr>
          </a:p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Heat load has </a:t>
            </a:r>
            <a:r>
              <a:rPr lang="en-US" dirty="0" smtClean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2.8% </a:t>
            </a: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standard deviation, </a:t>
            </a:r>
            <a:r>
              <a:rPr lang="en-US" dirty="0" smtClean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11% </a:t>
            </a: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p</a:t>
            </a:r>
            <a:r>
              <a:rPr lang="en-US" dirty="0" smtClean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eak </a:t>
            </a: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to </a:t>
            </a:r>
            <a:r>
              <a:rPr lang="en-US" dirty="0" smtClean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peak deviation</a:t>
            </a:r>
            <a:endParaRPr lang="en-US" dirty="0">
              <a:solidFill>
                <a:srgbClr val="404040"/>
              </a:solidFill>
              <a:latin typeface="Helvetica"/>
              <a:ea typeface="Geneva" charset="0"/>
              <a:cs typeface="ＭＳ Ｐゴシック" charset="0"/>
            </a:endParaRPr>
          </a:p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Gradient has 3% error bar.</a:t>
            </a:r>
          </a:p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Q error bar is </a:t>
            </a:r>
            <a:r>
              <a:rPr lang="en-US" dirty="0" smtClean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4.1% </a:t>
            </a: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(</a:t>
            </a:r>
            <a:r>
              <a:rPr lang="en-US" dirty="0" err="1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std</a:t>
            </a: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 deviation) and </a:t>
            </a:r>
            <a:r>
              <a:rPr lang="en-US" dirty="0" smtClean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11.5% </a:t>
            </a: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(based on peak to peak </a:t>
            </a:r>
            <a:r>
              <a:rPr lang="en-US" dirty="0" smtClean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deviation).</a:t>
            </a:r>
            <a:endParaRPr lang="en-US" dirty="0">
              <a:solidFill>
                <a:srgbClr val="404040"/>
              </a:solidFill>
              <a:latin typeface="Helvetica"/>
              <a:ea typeface="Geneva" charset="0"/>
              <a:cs typeface="ＭＳ Ｐゴシック" charset="0"/>
            </a:endParaRPr>
          </a:p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rgbClr val="404040"/>
              </a:solidFill>
              <a:latin typeface="Helvetica"/>
              <a:ea typeface="Geneva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71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CAV1 Temperature Evolution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964" y="1082449"/>
            <a:ext cx="5559716" cy="53183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5964" y="2373086"/>
            <a:ext cx="1338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Coupler 5K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5964" y="4267798"/>
            <a:ext cx="1338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Mag shield outer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5964" y="4587268"/>
            <a:ext cx="1338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Mag shield inner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5964" y="5136235"/>
            <a:ext cx="1338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HOM coupler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5964" y="5598170"/>
            <a:ext cx="1338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Cavity 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57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Multipacting Processing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179222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Short RF pulsing to avoid the cryogenic instability</a:t>
            </a:r>
          </a:p>
          <a:p>
            <a:pPr marL="800100" lvl="1" indent="-342900"/>
            <a:r>
              <a:rPr lang="en-US" dirty="0" smtClean="0"/>
              <a:t>1-10 Hz</a:t>
            </a:r>
          </a:p>
          <a:p>
            <a:pPr marL="800100" lvl="1" indent="-342900"/>
            <a:r>
              <a:rPr lang="en-US" dirty="0" smtClean="0"/>
              <a:t>20-50 </a:t>
            </a:r>
            <a:r>
              <a:rPr lang="en-US" dirty="0" err="1" smtClean="0"/>
              <a:t>mS</a:t>
            </a:r>
            <a:r>
              <a:rPr lang="en-US" dirty="0" smtClean="0"/>
              <a:t> (</a:t>
            </a:r>
            <a:r>
              <a:rPr lang="en-US" dirty="0" err="1" smtClean="0"/>
              <a:t>Qext</a:t>
            </a:r>
            <a:r>
              <a:rPr lang="en-US" dirty="0" smtClean="0"/>
              <a:t> ~ 1e7 - 4e7)</a:t>
            </a:r>
          </a:p>
          <a:p>
            <a:pPr marL="800100" lvl="1" indent="-342900"/>
            <a:r>
              <a:rPr lang="en-US" dirty="0" smtClean="0"/>
              <a:t>2-3 kW</a:t>
            </a:r>
            <a:endParaRPr lang="en-US" dirty="0"/>
          </a:p>
        </p:txBody>
      </p:sp>
      <p:pic>
        <p:nvPicPr>
          <p:cNvPr id="6" name="FullSizeRend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040" y="2969515"/>
            <a:ext cx="6912864" cy="3888486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24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Multipacting Processing – CAV1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955" y="3227294"/>
            <a:ext cx="3919045" cy="3630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73" y="-5502"/>
            <a:ext cx="3894553" cy="3713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7882" y="1850315"/>
            <a:ext cx="4389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CAV1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was previously limited at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17.2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MV/m due to multipacting. 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RF pulsed processing improved the gradient to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19.6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MV/m in pulsed mode. </a:t>
            </a:r>
          </a:p>
          <a:p>
            <a:pPr defTabSz="914400"/>
            <a:endParaRPr lang="en-US" sz="18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93" y="3977780"/>
            <a:ext cx="4963698" cy="1806474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65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698" y="0"/>
            <a:ext cx="2675238" cy="777831"/>
          </a:xfrm>
        </p:spPr>
        <p:txBody>
          <a:bodyPr/>
          <a:lstStyle/>
          <a:p>
            <a:r>
              <a:rPr lang="en-US" dirty="0" smtClean="0"/>
              <a:t>MP in HOM of cavity#1 (zoom)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1/11/17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371" y="814163"/>
            <a:ext cx="7039558" cy="55489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79311" y="1594022"/>
            <a:ext cx="1095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Gradient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5345" y="2972482"/>
            <a:ext cx="1167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5E2">
                    <a:lumMod val="20000"/>
                    <a:lumOff val="80000"/>
                  </a:srgbClr>
                </a:solidFill>
              </a:rPr>
              <a:t>RF power</a:t>
            </a:r>
            <a:endParaRPr lang="en-US" sz="2000" dirty="0">
              <a:solidFill>
                <a:srgbClr val="00B5E2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0138" y="3853704"/>
            <a:ext cx="123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CC66"/>
                </a:solidFill>
              </a:rPr>
              <a:t>HOM can Temp.</a:t>
            </a:r>
            <a:endParaRPr lang="en-US" sz="2000" dirty="0">
              <a:solidFill>
                <a:srgbClr val="00CC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0138" y="4972159"/>
            <a:ext cx="1239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Radiation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997483"/>
            <a:ext cx="19956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4C97"/>
                </a:solidFill>
              </a:rPr>
              <a:t>MP starts at ~12MV/m </a:t>
            </a:r>
          </a:p>
          <a:p>
            <a:endParaRPr lang="en-US" sz="1800" dirty="0" smtClean="0">
              <a:solidFill>
                <a:srgbClr val="004C97"/>
              </a:solidFill>
            </a:endParaRPr>
          </a:p>
          <a:p>
            <a:r>
              <a:rPr lang="en-US" sz="1800" dirty="0" smtClean="0">
                <a:solidFill>
                  <a:srgbClr val="004C97"/>
                </a:solidFill>
              </a:rPr>
              <a:t>HOM can T quickly goes up above threshold gradient</a:t>
            </a:r>
          </a:p>
          <a:p>
            <a:endParaRPr lang="en-US" sz="1800" dirty="0">
              <a:solidFill>
                <a:srgbClr val="004C97"/>
              </a:solidFill>
            </a:endParaRPr>
          </a:p>
          <a:p>
            <a:r>
              <a:rPr lang="en-US" sz="1800" dirty="0" smtClean="0">
                <a:solidFill>
                  <a:srgbClr val="004C97"/>
                </a:solidFill>
              </a:rPr>
              <a:t>Processed in short  pulses (seconds) until T&lt; 20K</a:t>
            </a:r>
          </a:p>
          <a:p>
            <a:endParaRPr lang="en-US" sz="1800" dirty="0">
              <a:solidFill>
                <a:srgbClr val="004C97"/>
              </a:solidFill>
            </a:endParaRPr>
          </a:p>
          <a:p>
            <a:r>
              <a:rPr lang="en-US" sz="1800" dirty="0" smtClean="0">
                <a:solidFill>
                  <a:srgbClr val="004C97"/>
                </a:solidFill>
              </a:rPr>
              <a:t>After processing no MP up to max gradient</a:t>
            </a:r>
          </a:p>
          <a:p>
            <a:endParaRPr lang="en-US" sz="1800" dirty="0">
              <a:solidFill>
                <a:srgbClr val="004C97"/>
              </a:solidFill>
            </a:endParaRPr>
          </a:p>
          <a:p>
            <a:r>
              <a:rPr lang="en-US" sz="1800" dirty="0" smtClean="0">
                <a:solidFill>
                  <a:srgbClr val="004C97"/>
                </a:solidFill>
              </a:rPr>
              <a:t>Radiation reduced after processing,</a:t>
            </a:r>
          </a:p>
          <a:p>
            <a:r>
              <a:rPr lang="en-US" sz="1800" dirty="0" smtClean="0">
                <a:solidFill>
                  <a:srgbClr val="004C97"/>
                </a:solidFill>
              </a:rPr>
              <a:t>Exist w/o MP</a:t>
            </a:r>
            <a:endParaRPr lang="en-US" sz="1800" dirty="0">
              <a:solidFill>
                <a:srgbClr val="004C9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3112" y="323940"/>
            <a:ext cx="1386343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dirty="0" smtClean="0">
                <a:solidFill>
                  <a:srgbClr val="404040"/>
                </a:solidFill>
              </a:rPr>
              <a:t>Before processing</a:t>
            </a:r>
            <a:endParaRPr lang="en-US" sz="2000" dirty="0">
              <a:solidFill>
                <a:srgbClr val="40404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1801" y="323940"/>
            <a:ext cx="1397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04040"/>
                </a:solidFill>
              </a:rPr>
              <a:t>processing</a:t>
            </a:r>
            <a:endParaRPr lang="en-US" sz="2000" dirty="0">
              <a:solidFill>
                <a:srgbClr val="40404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4867" y="352212"/>
            <a:ext cx="1386343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dirty="0" smtClean="0">
                <a:solidFill>
                  <a:srgbClr val="404040"/>
                </a:solidFill>
              </a:rPr>
              <a:t>After</a:t>
            </a:r>
          </a:p>
          <a:p>
            <a:pPr>
              <a:lnSpc>
                <a:spcPts val="1500"/>
              </a:lnSpc>
            </a:pPr>
            <a:r>
              <a:rPr lang="en-US" sz="2000" dirty="0" smtClean="0">
                <a:solidFill>
                  <a:srgbClr val="404040"/>
                </a:solidFill>
              </a:rPr>
              <a:t>processing</a:t>
            </a:r>
            <a:endParaRPr lang="en-US" sz="2000" dirty="0">
              <a:solidFill>
                <a:srgbClr val="40404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3112" y="6515100"/>
            <a:ext cx="300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 smtClean="0">
                <a:solidFill>
                  <a:srgbClr val="004C97"/>
                </a:solidFill>
                <a:latin typeface="Arial" pitchFamily="34" charset="0"/>
                <a:ea typeface="ＭＳ Ｐゴシック" pitchFamily="-110" charset="-128"/>
              </a:rPr>
              <a:t>Slide made by N. Solyak</a:t>
            </a:r>
            <a:endParaRPr lang="en-US" sz="1800" dirty="0">
              <a:solidFill>
                <a:srgbClr val="004C97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86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9699" y="220531"/>
            <a:ext cx="8103570" cy="753033"/>
          </a:xfrm>
        </p:spPr>
        <p:txBody>
          <a:bodyPr/>
          <a:lstStyle/>
          <a:p>
            <a:r>
              <a:rPr lang="en-US" dirty="0"/>
              <a:t>Multipacting Processing – </a:t>
            </a:r>
            <a:r>
              <a:rPr lang="en-US" dirty="0" smtClean="0"/>
              <a:t>CAV2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934" y="1"/>
            <a:ext cx="409206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699" y="1882588"/>
            <a:ext cx="42923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CAV2 was previously limited at 16.8 MV/m due to multipacting. Previously FE onset was 15.6 MV/m.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RF pulsed processing improved the gradient to 19 MV/m in pulsed mode. FE onset was the same. After 19 MV/m, quench was persistent. Similar to VTS result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.</a:t>
            </a:r>
          </a:p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CAV2 ran 18.8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MV/m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stably.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Multipacting Processing – </a:t>
            </a:r>
            <a:r>
              <a:rPr lang="en-US" dirty="0" smtClean="0"/>
              <a:t>CAV3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588" y="3170590"/>
            <a:ext cx="3862412" cy="368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588" y="0"/>
            <a:ext cx="3862412" cy="37058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1822" y="2108499"/>
            <a:ext cx="43460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Processing has little effect (~2 hours). Cavity </a:t>
            </a:r>
            <a:r>
              <a:rPr lang="en-US" dirty="0" smtClean="0">
                <a:solidFill>
                  <a:srgbClr val="000000"/>
                </a:solidFill>
              </a:rPr>
              <a:t>gradient was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stable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around 17 MV/m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. (Exceeds specification)</a:t>
            </a:r>
          </a:p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Processing was limited due to pressure cannot keep up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at 2.1K. Processing created pressure instability (&gt;36 </a:t>
            </a:r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torr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)</a:t>
            </a:r>
          </a:p>
          <a:p>
            <a:pPr defTabSz="914400"/>
            <a:endParaRPr lang="en-US" dirty="0">
              <a:solidFill>
                <a:srgbClr val="000000"/>
              </a:solidFill>
            </a:endParaRPr>
          </a:p>
          <a:p>
            <a:pPr defTabSz="914400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Additional processing at 2.0K may be achievable. </a:t>
            </a:r>
            <a:endParaRPr lang="en-US" sz="18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Test Review January 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7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8A4933D0FB4B4CA82280B30CAF47E2" ma:contentTypeVersion="14" ma:contentTypeDescription="Create a new document." ma:contentTypeScope="" ma:versionID="7b68698eab841f6565c5c3885a08d4e9">
  <xsd:schema xmlns:xsd="http://www.w3.org/2001/XMLSchema" xmlns:xs="http://www.w3.org/2001/XMLSchema" xmlns:p="http://schemas.microsoft.com/office/2006/metadata/properties" xmlns:ns2="f15a050e-1ce7-4ed2-9890-60f9658c1ede" targetNamespace="http://schemas.microsoft.com/office/2006/metadata/properties" ma:root="true" ma:fieldsID="099edc80864fba8e7bdccaf9ddf53b95" ns2:_="">
    <xsd:import namespace="f15a050e-1ce7-4ed2-9890-60f9658c1ede"/>
    <xsd:element name="properties">
      <xsd:complexType>
        <xsd:sequence>
          <xsd:element name="documentManagement">
            <xsd:complexType>
              <xsd:all>
                <xsd:element ref="ns2:Breakout_x0020_Ses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5a050e-1ce7-4ed2-9890-60f9658c1ede" elementFormDefault="qualified">
    <xsd:import namespace="http://schemas.microsoft.com/office/2006/documentManagement/types"/>
    <xsd:import namespace="http://schemas.microsoft.com/office/infopath/2007/PartnerControls"/>
    <xsd:element name="Breakout_x0020_Session" ma:index="8" nillable="true" ma:displayName="Breakout Session" ma:format="Dropdown" ma:internalName="Breakout_x0020_Session">
      <xsd:simpleType>
        <xsd:restriction base="dms:Choice">
          <xsd:enumeration value="Plenary"/>
          <xsd:enumeration value="1 - Accelerator Physics"/>
          <xsd:enumeration value="2 - Injector/Linac"/>
          <xsd:enumeration value="3 - RF Power Systems"/>
          <xsd:enumeration value="4&amp;5 - Undulator/XTES System"/>
          <xsd:enumeration value="6&amp;7 - Cryoplant/Cryomodules Systems"/>
          <xsd:enumeration value="8 - Controls/Safety Systems"/>
          <xsd:enumeration value="9 - Conventional Facilities and Infrastructure"/>
          <xsd:enumeration value="10 - Env., Safety &amp; Health"/>
          <xsd:enumeration value="11 - Cost and Schedule"/>
          <xsd:enumeration value="12 - Project Management"/>
          <xsd:enumeration value="Closeout"/>
          <xsd:enumeration value="Templat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Breakout_x0020_Session xmlns="f15a050e-1ce7-4ed2-9890-60f9658c1ede">Template</Breakout_x0020_Session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AC9E9B-2714-4E54-AEB1-61E0F4B7D9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5a050e-1ce7-4ed2-9890-60f9658c1e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1B16AA-9221-46AE-B700-523442ABDABD}">
  <ds:schemaRefs>
    <ds:schemaRef ds:uri="http://www.w3.org/XML/1998/namespace"/>
    <ds:schemaRef ds:uri="http://schemas.openxmlformats.org/package/2006/metadata/core-properties"/>
    <ds:schemaRef ds:uri="f15a050e-1ce7-4ed2-9890-60f9658c1ed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LastName_Title_DR201608</Template>
  <TotalTime>32942</TotalTime>
  <Words>2497</Words>
  <Application>Microsoft Macintosh PowerPoint</Application>
  <PresentationFormat>On-screen Show (4:3)</PresentationFormat>
  <Paragraphs>647</Paragraphs>
  <Slides>44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Calibri</vt:lpstr>
      <vt:lpstr>Cambria Math</vt:lpstr>
      <vt:lpstr>Geneva</vt:lpstr>
      <vt:lpstr>Helvetica</vt:lpstr>
      <vt:lpstr>MS PGothic</vt:lpstr>
      <vt:lpstr>ＭＳ Ｐゴシック</vt:lpstr>
      <vt:lpstr>Zapf Dingbats</vt:lpstr>
      <vt:lpstr>Arial</vt:lpstr>
      <vt:lpstr>LastName_Title_DR201608</vt:lpstr>
      <vt:lpstr>Fermilab: Footer Only</vt:lpstr>
      <vt:lpstr>pCM Cavity Testing</vt:lpstr>
      <vt:lpstr>Outline</vt:lpstr>
      <vt:lpstr>Introduction</vt:lpstr>
      <vt:lpstr>Minimum Acceptance Criteria</vt:lpstr>
      <vt:lpstr>Multipacting Processing</vt:lpstr>
      <vt:lpstr>Multipacting Processing – CAV1</vt:lpstr>
      <vt:lpstr>MP in HOM of cavity#1 (zoom)</vt:lpstr>
      <vt:lpstr>Multipacting Processing – CAV2</vt:lpstr>
      <vt:lpstr>Multipacting Processing – CAV3</vt:lpstr>
      <vt:lpstr>Multipacting Processing – CAV4</vt:lpstr>
      <vt:lpstr>Multipacting Processing – CAV6</vt:lpstr>
      <vt:lpstr>Multipacting Processing – CAV7</vt:lpstr>
      <vt:lpstr>Multipacting Processing – CAV8</vt:lpstr>
      <vt:lpstr>Multipacting Determination</vt:lpstr>
      <vt:lpstr>Possible Causes of Multipacting</vt:lpstr>
      <vt:lpstr>Multipacting Mitigation</vt:lpstr>
      <vt:lpstr>Cavity Limitations</vt:lpstr>
      <vt:lpstr>Multipacting Processing Improved the Gradients at 2.1K</vt:lpstr>
      <vt:lpstr>Cavity Performance at 2K (in progress)</vt:lpstr>
      <vt:lpstr>Field Emission</vt:lpstr>
      <vt:lpstr>FE Monitoring</vt:lpstr>
      <vt:lpstr>Field Emission - Potential Causes</vt:lpstr>
      <vt:lpstr>Field Emission - Potential Mitigations</vt:lpstr>
      <vt:lpstr>Cryomodule Unit Testing (in progress)</vt:lpstr>
      <vt:lpstr>Heat Load Measurement - Static</vt:lpstr>
      <vt:lpstr>Heat Load Measurement – 2K Dynamic (Very Preliminary)</vt:lpstr>
      <vt:lpstr>Fast Cool Down</vt:lpstr>
      <vt:lpstr>Cool Down Strategy (in progress)</vt:lpstr>
      <vt:lpstr>Summary</vt:lpstr>
      <vt:lpstr>Extra slides</vt:lpstr>
      <vt:lpstr>Cavity Performance Measurement - Calibration</vt:lpstr>
      <vt:lpstr>LLRF Power Measurement Linearity Measurement</vt:lpstr>
      <vt:lpstr>Directional Coupler Forward Power</vt:lpstr>
      <vt:lpstr>Cavity Performance Measurement - Gradient</vt:lpstr>
      <vt:lpstr>Cavity Gradient Measurement - Comparison</vt:lpstr>
      <vt:lpstr>Gradient Measurement</vt:lpstr>
      <vt:lpstr>Coupler Heating Effect</vt:lpstr>
      <vt:lpstr>Error Analysis - Eacc</vt:lpstr>
      <vt:lpstr>Gradient Measurement during Production Testing</vt:lpstr>
      <vt:lpstr>Cavity Performance Measurement - Heatload</vt:lpstr>
      <vt:lpstr>Q0 Measurement</vt:lpstr>
      <vt:lpstr>Mass Flow Method (Mass flow calibrated with a known heater)</vt:lpstr>
      <vt:lpstr>Q0 Accuracy</vt:lpstr>
      <vt:lpstr>CAV1 Temperature Evolution</vt:lpstr>
    </vt:vector>
  </TitlesOfParts>
  <Company>SLAC National Accelerator Laboratory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D'Amato, Jennifer Ashley</dc:creator>
  <cp:lastModifiedBy>Genfa Wu</cp:lastModifiedBy>
  <cp:revision>220</cp:revision>
  <cp:lastPrinted>2017-01-10T15:54:10Z</cp:lastPrinted>
  <dcterms:created xsi:type="dcterms:W3CDTF">2016-07-26T16:16:01Z</dcterms:created>
  <dcterms:modified xsi:type="dcterms:W3CDTF">2017-01-11T16:05:43Z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0x010100B48A4933D0FB4B4CA82280B30CAF47E2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</Properties>
</file>