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106" r:id="rId3"/>
    <p:sldMasterId id="2147484119" r:id="rId4"/>
  </p:sldMasterIdLst>
  <p:notesMasterIdLst>
    <p:notesMasterId r:id="rId20"/>
  </p:notesMasterIdLst>
  <p:handoutMasterIdLst>
    <p:handoutMasterId r:id="rId21"/>
  </p:handoutMasterIdLst>
  <p:sldIdLst>
    <p:sldId id="265" r:id="rId5"/>
    <p:sldId id="268" r:id="rId6"/>
    <p:sldId id="269" r:id="rId7"/>
    <p:sldId id="266" r:id="rId8"/>
    <p:sldId id="270" r:id="rId9"/>
    <p:sldId id="272" r:id="rId10"/>
    <p:sldId id="267" r:id="rId11"/>
    <p:sldId id="279" r:id="rId12"/>
    <p:sldId id="283" r:id="rId13"/>
    <p:sldId id="278" r:id="rId14"/>
    <p:sldId id="275" r:id="rId15"/>
    <p:sldId id="280" r:id="rId16"/>
    <p:sldId id="286" r:id="rId17"/>
    <p:sldId id="285" r:id="rId18"/>
    <p:sldId id="273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1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0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75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25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60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1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9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73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4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05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2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67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6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26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97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14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06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59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08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75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6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3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77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76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1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18" r:id="rId5"/>
    <p:sldLayoutId id="2147484131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1/11/17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116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1362AB3-633E-401C-8D16-938DF2937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1/11/17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A40299-A385-4E6D-B170-39BAB9B4C1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841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523477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Microphonics study at FNAL (</a:t>
            </a:r>
            <a:r>
              <a:rPr lang="en-US" altLang="en-US" dirty="0" err="1" smtClean="0">
                <a:latin typeface="Helvetica" panose="020B0604020202020204" pitchFamily="34" charset="0"/>
                <a:ea typeface="Geneva" pitchFamily="121" charset="-128"/>
              </a:rPr>
              <a:t>pCM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)</a:t>
            </a:r>
            <a:b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</a:b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91845" y="3582242"/>
            <a:ext cx="8206921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600" i="1" dirty="0" err="1" smtClean="0">
                <a:latin typeface="Helvetica" panose="020B0604020202020204" pitchFamily="34" charset="0"/>
                <a:ea typeface="Geneva" pitchFamily="121" charset="-128"/>
              </a:rPr>
              <a:t>T.Arkan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, B. Chase, </a:t>
            </a:r>
            <a:r>
              <a:rPr lang="en-US" altLang="en-US" sz="1600" i="1" dirty="0" err="1" smtClean="0">
                <a:latin typeface="Helvetica" panose="020B0604020202020204" pitchFamily="34" charset="0"/>
                <a:ea typeface="Geneva" pitchFamily="121" charset="-128"/>
              </a:rPr>
              <a:t>J.Einstein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-Curtis</a:t>
            </a:r>
            <a:r>
              <a:rPr lang="en-US" altLang="en-US" sz="1600" i="1" dirty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 err="1" smtClean="0">
                <a:latin typeface="Helvetica" panose="020B0604020202020204" pitchFamily="34" charset="0"/>
                <a:ea typeface="Geneva" pitchFamily="121" charset="-128"/>
              </a:rPr>
              <a:t>B.Hansen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 err="1">
                <a:latin typeface="Helvetica" panose="020B0604020202020204" pitchFamily="34" charset="0"/>
                <a:ea typeface="Geneva" pitchFamily="121" charset="-128"/>
              </a:rPr>
              <a:t>J.Holzbauer</a:t>
            </a:r>
            <a:r>
              <a:rPr lang="en-US" altLang="en-US" sz="1600" i="1" dirty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E. Harms</a:t>
            </a:r>
            <a:r>
              <a:rPr lang="en-US" altLang="en-US" sz="1600" i="1" dirty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 err="1">
                <a:latin typeface="Helvetica" panose="020B0604020202020204" pitchFamily="34" charset="0"/>
                <a:ea typeface="Geneva" pitchFamily="121" charset="-128"/>
              </a:rPr>
              <a:t>J.Kaluzny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>
                <a:latin typeface="Helvetica" panose="020B0604020202020204" pitchFamily="34" charset="0"/>
                <a:ea typeface="Geneva" pitchFamily="121" charset="-128"/>
              </a:rPr>
              <a:t>A. </a:t>
            </a:r>
            <a:r>
              <a:rPr lang="en-US" altLang="en-US" sz="1600" i="1" dirty="0" err="1">
                <a:latin typeface="Helvetica" panose="020B0604020202020204" pitchFamily="34" charset="0"/>
                <a:ea typeface="Geneva" pitchFamily="121" charset="-128"/>
              </a:rPr>
              <a:t>Klebaner</a:t>
            </a:r>
            <a:r>
              <a:rPr lang="en-US" altLang="en-US" sz="1600" i="1" dirty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M. </a:t>
            </a:r>
            <a:r>
              <a:rPr lang="en-US" altLang="en-US" sz="1600" i="1" dirty="0" err="1" smtClean="0">
                <a:latin typeface="Helvetica" panose="020B0604020202020204" pitchFamily="34" charset="0"/>
                <a:ea typeface="Geneva" pitchFamily="121" charset="-128"/>
              </a:rPr>
              <a:t>Mcgee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>
                <a:latin typeface="Helvetica" panose="020B0604020202020204" pitchFamily="34" charset="0"/>
                <a:ea typeface="Geneva" pitchFamily="121" charset="-128"/>
              </a:rPr>
              <a:t>Yu. 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Pischalnikov, W</a:t>
            </a:r>
            <a:r>
              <a:rPr lang="en-US" altLang="en-US" sz="1600" i="1" dirty="0">
                <a:latin typeface="Helvetica" panose="020B0604020202020204" pitchFamily="34" charset="0"/>
                <a:ea typeface="Geneva" pitchFamily="121" charset="-128"/>
              </a:rPr>
              <a:t>. Schappert, </a:t>
            </a:r>
            <a:r>
              <a:rPr lang="en-US" altLang="en-US" sz="1600" i="1" dirty="0" err="1">
                <a:latin typeface="Helvetica" panose="020B0604020202020204" pitchFamily="34" charset="0"/>
                <a:ea typeface="Geneva" pitchFamily="121" charset="-128"/>
              </a:rPr>
              <a:t>R.Stanek</a:t>
            </a:r>
            <a:r>
              <a:rPr lang="en-US" altLang="en-US" sz="1600" i="1" dirty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J. </a:t>
            </a:r>
            <a:r>
              <a:rPr lang="en-US" altLang="en-US" sz="1600" i="1" dirty="0" err="1" smtClean="0">
                <a:latin typeface="Helvetica" panose="020B0604020202020204" pitchFamily="34" charset="0"/>
                <a:ea typeface="Geneva" pitchFamily="121" charset="-128"/>
              </a:rPr>
              <a:t>Theilacker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sz="1600" i="1" dirty="0" err="1" smtClean="0">
                <a:latin typeface="Helvetica" panose="020B0604020202020204" pitchFamily="34" charset="0"/>
                <a:ea typeface="Geneva" pitchFamily="121" charset="-128"/>
              </a:rPr>
              <a:t>R.Wang</a:t>
            </a:r>
            <a:r>
              <a:rPr lang="en-US" altLang="en-US" sz="1600" i="1" dirty="0" smtClean="0">
                <a:latin typeface="Helvetica" panose="020B0604020202020204" pitchFamily="34" charset="0"/>
                <a:ea typeface="Geneva" pitchFamily="121" charset="-128"/>
              </a:rPr>
              <a:t>.</a:t>
            </a:r>
          </a:p>
          <a:p>
            <a:pPr eaLnBrk="1" hangingPunct="1"/>
            <a:endParaRPr lang="en-US" altLang="en-US" sz="1800" i="1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LCLS II CM Test Workshop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January 11, 2017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69" y="15368"/>
            <a:ext cx="8469246" cy="779795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004C97"/>
                </a:solidFill>
                <a:latin typeface="Arial Rounded MT Bold" panose="020F0704030504030204" pitchFamily="34" charset="0"/>
              </a:rPr>
              <a:t>Proposed plan for passive microphonics mitigation at CM2 (FNAL)</a:t>
            </a:r>
            <a:endParaRPr lang="en-US" sz="2000" dirty="0">
              <a:solidFill>
                <a:srgbClr val="004C9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49117" y="795163"/>
            <a:ext cx="2793867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Support the capillary line from upstream end liquid level probe to cavity#1</a:t>
            </a:r>
            <a:r>
              <a:rPr kumimoji="0" lang="en-US" altLang="en-US" sz="1200" b="0" i="0" u="none" strike="noStrike" cap="none" normalizeH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 &amp; #8 </a:t>
            </a:r>
            <a:endParaRPr lang="en-US" altLang="en-US" sz="1200" baseline="0" dirty="0">
              <a:solidFill>
                <a:srgbClr val="1F497D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Measure</a:t>
            </a:r>
            <a:r>
              <a:rPr kumimoji="0" lang="en-US" altLang="en-US" sz="1200" b="0" i="0" u="none" strike="noStrike" cap="none" normalizeH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with Tuner (piezo-as a sensor) vibration</a:t>
            </a:r>
            <a:r>
              <a:rPr kumimoji="0" lang="en-US" altLang="en-US" sz="1200" b="0" i="0" u="none" strike="noStrike" cap="none" normalizeH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 of the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 2-phase pipe invar rods clamps. If we wil</a:t>
            </a:r>
            <a:r>
              <a:rPr lang="en-US" altLang="en-US" sz="12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 find it important to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G-10 supports around the 2-phase for these long invar rods.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200" dirty="0" smtClean="0">
              <a:solidFill>
                <a:srgbClr val="004C97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200" dirty="0">
              <a:solidFill>
                <a:srgbClr val="004C97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dirty="0" smtClean="0">
                <a:solidFill>
                  <a:srgbClr val="004C97"/>
                </a:solidFill>
                <a:latin typeface="Arial Rounded MT Bold" panose="020F0704030504030204" pitchFamily="34" charset="0"/>
              </a:rPr>
              <a:t>Evaluate (measure) transfer function of the cavity #1 (</a:t>
            </a:r>
            <a:r>
              <a:rPr lang="en-US" sz="1200" dirty="0">
                <a:solidFill>
                  <a:srgbClr val="004C97"/>
                </a:solidFill>
                <a:latin typeface="Arial Rounded MT Bold" panose="020F0704030504030204" pitchFamily="34" charset="0"/>
              </a:rPr>
              <a:t>Cavity 1 attached rigidly to heavy gate </a:t>
            </a:r>
            <a:r>
              <a:rPr lang="en-US" sz="1200" dirty="0" smtClean="0">
                <a:solidFill>
                  <a:srgbClr val="004C97"/>
                </a:solidFill>
                <a:latin typeface="Arial Rounded MT Bold" panose="020F0704030504030204" pitchFamily="34" charset="0"/>
              </a:rPr>
              <a:t>valve) </a:t>
            </a:r>
            <a:endParaRPr lang="en-US" sz="1200" dirty="0">
              <a:solidFill>
                <a:srgbClr val="004C97"/>
              </a:solidFill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200" dirty="0" smtClean="0"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200" dirty="0"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dirty="0">
                <a:solidFill>
                  <a:srgbClr val="1F497D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Repeat warm/ impulse response of the cavities on the string (using piezo-as-a-sensors) … review results  … before weld lower shield on the CM02</a:t>
            </a:r>
            <a:endParaRPr lang="en-US" altLang="en-US" sz="1200" dirty="0"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200" dirty="0">
                <a:solidFill>
                  <a:srgbClr val="1F497D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arger diameter JT fill line</a:t>
            </a:r>
            <a:r>
              <a:rPr lang="en-US" altLang="en-US" sz="12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? (Will be discussed in Jay’s talk)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1F497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200" dirty="0" smtClean="0">
              <a:solidFill>
                <a:srgbClr val="1F497D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818" y="4160953"/>
            <a:ext cx="4509625" cy="2457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23" y="1980515"/>
            <a:ext cx="2341066" cy="175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196" y="924803"/>
            <a:ext cx="3332434" cy="2061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13" y="6438986"/>
            <a:ext cx="4572396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7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</a:t>
            </a:r>
            <a:r>
              <a:rPr lang="en-US" dirty="0" smtClean="0"/>
              <a:t>Focus/Summary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97" y="814683"/>
            <a:ext cx="8047264" cy="4701454"/>
          </a:xfrm>
        </p:spPr>
        <p:txBody>
          <a:bodyPr>
            <a:normAutofit lnSpcReduction="10000"/>
          </a:bodyPr>
          <a:lstStyle/>
          <a:p>
            <a:r>
              <a:rPr lang="en-US" sz="150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Current focus is on </a:t>
            </a:r>
          </a:p>
          <a:p>
            <a:pPr lvl="1"/>
            <a:r>
              <a:rPr lang="en-US" sz="150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Vibrations of 2-phase supply line (Jay Theilacker)</a:t>
            </a:r>
          </a:p>
          <a:p>
            <a:pPr lvl="1"/>
            <a:r>
              <a:rPr lang="en-US" sz="150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Helium gas supply temperature at JT valve input (Jay </a:t>
            </a:r>
            <a:r>
              <a:rPr lang="en-US" sz="1500" dirty="0" err="1">
                <a:solidFill>
                  <a:srgbClr val="404040"/>
                </a:solidFill>
                <a:latin typeface="Arial Rounded MT Bold" panose="020F0704030504030204" pitchFamily="34" charset="0"/>
              </a:rPr>
              <a:t>Theilacker</a:t>
            </a:r>
            <a:r>
              <a:rPr lang="en-US" sz="1500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)</a:t>
            </a:r>
          </a:p>
          <a:p>
            <a:pPr lvl="1"/>
            <a:r>
              <a:rPr lang="en-US" sz="1500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TAO in JT valve (ice on the top &amp; correlation of JT valve vibration with cavity detuning)</a:t>
            </a:r>
            <a:endParaRPr lang="en-US" sz="1500" dirty="0">
              <a:solidFill>
                <a:srgbClr val="404040"/>
              </a:solidFill>
              <a:latin typeface="Arial Rounded MT Bold" panose="020F0704030504030204" pitchFamily="34" charset="0"/>
            </a:endParaRPr>
          </a:p>
          <a:p>
            <a:pPr lvl="1"/>
            <a:r>
              <a:rPr lang="en-US" sz="150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Gate valve rigidly attached to Cavity 1</a:t>
            </a:r>
          </a:p>
          <a:p>
            <a:pPr lvl="1"/>
            <a:r>
              <a:rPr lang="en-US" sz="150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End cap bellows </a:t>
            </a:r>
            <a:r>
              <a:rPr lang="en-US" sz="1500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vibrations</a:t>
            </a:r>
          </a:p>
          <a:p>
            <a:pPr lvl="1"/>
            <a:endParaRPr lang="en-US" sz="1500" dirty="0">
              <a:solidFill>
                <a:srgbClr val="404040"/>
              </a:solidFill>
              <a:latin typeface="Arial Rounded MT Bold" panose="020F0704030504030204" pitchFamily="34" charset="0"/>
            </a:endParaRPr>
          </a:p>
          <a:p>
            <a:r>
              <a:rPr lang="en-US" sz="1500" b="1" dirty="0">
                <a:solidFill>
                  <a:srgbClr val="404040"/>
                </a:solidFill>
                <a:latin typeface="Arial Rounded MT Bold" panose="020F0704030504030204" pitchFamily="34" charset="0"/>
              </a:rPr>
              <a:t>Suppressing microphonics to </a:t>
            </a:r>
            <a:r>
              <a:rPr lang="en-US" sz="1500" b="1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required </a:t>
            </a:r>
            <a:r>
              <a:rPr lang="en-US" sz="1500" b="1" dirty="0">
                <a:solidFill>
                  <a:srgbClr val="404040"/>
                </a:solidFill>
                <a:latin typeface="Arial Rounded MT Bold" panose="020F0704030504030204" pitchFamily="34" charset="0"/>
              </a:rPr>
              <a:t>levels will </a:t>
            </a:r>
            <a:r>
              <a:rPr lang="en-US" sz="1500" b="1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need </a:t>
            </a:r>
            <a:r>
              <a:rPr lang="en-US" sz="1500" b="1" dirty="0">
                <a:solidFill>
                  <a:srgbClr val="404040"/>
                </a:solidFill>
                <a:latin typeface="Arial Rounded MT Bold" panose="020F0704030504030204" pitchFamily="34" charset="0"/>
              </a:rPr>
              <a:t>a concerted effort on the part of EVERY group involved in the design and operation of the machine</a:t>
            </a:r>
          </a:p>
          <a:p>
            <a:pPr lvl="1"/>
            <a:r>
              <a:rPr lang="en-US" sz="1500" b="1" u="sng" dirty="0">
                <a:solidFill>
                  <a:srgbClr val="404040"/>
                </a:solidFill>
                <a:latin typeface="Arial Rounded MT Bold" panose="020F0704030504030204" pitchFamily="34" charset="0"/>
              </a:rPr>
              <a:t>Too early to draw any firm </a:t>
            </a:r>
            <a:r>
              <a:rPr lang="en-US" sz="1500" b="1" u="sng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conclusions</a:t>
            </a:r>
          </a:p>
          <a:p>
            <a:pPr lvl="1"/>
            <a:r>
              <a:rPr lang="en-US" sz="1500" b="1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Important that FNAL put together strong team with expertise in all aspects (cryo; </a:t>
            </a:r>
            <a:r>
              <a:rPr lang="en-US" sz="1500" b="1" dirty="0" err="1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mech</a:t>
            </a:r>
            <a:r>
              <a:rPr lang="en-US" sz="1500" b="1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; control; tuners; analysis)</a:t>
            </a:r>
          </a:p>
          <a:p>
            <a:pPr lvl="1"/>
            <a:r>
              <a:rPr lang="en-US" sz="1500" b="1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We collected significant amount of the data/ have detail program for studies/analyzing data &amp; modifying test plan as we go..</a:t>
            </a:r>
          </a:p>
          <a:p>
            <a:pPr lvl="1"/>
            <a:endParaRPr lang="en-US" sz="1500" dirty="0">
              <a:solidFill>
                <a:srgbClr val="404040"/>
              </a:solidFill>
              <a:latin typeface="Arial Rounded MT Bold" panose="020F0704030504030204" pitchFamily="34" charset="0"/>
            </a:endParaRPr>
          </a:p>
          <a:p>
            <a:r>
              <a:rPr lang="en-US" sz="1500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Based on results from microphonics level at FNAL’s </a:t>
            </a:r>
            <a:r>
              <a:rPr lang="en-US" sz="1500" dirty="0" err="1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pCM</a:t>
            </a:r>
            <a:r>
              <a:rPr lang="en-US" sz="1500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 assumption that resonance control of SRF cavities in LCLS II linac can be done without active piezo-control looks quite questionable.</a:t>
            </a:r>
            <a:endParaRPr lang="en-US" sz="1500" dirty="0">
              <a:solidFill>
                <a:srgbClr val="40404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6441" y="64726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FNAL Microphonics Team| Microphonics at FNAL </a:t>
            </a:r>
            <a:r>
              <a:rPr lang="en-US" sz="1000" dirty="0" err="1"/>
              <a:t>pCM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752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004C97"/>
                </a:solidFill>
                <a:latin typeface="Arial Rounded MT Bold" panose="020F0704030504030204" pitchFamily="34" charset="0"/>
              </a:rPr>
              <a:t>Additional Slides </a:t>
            </a:r>
            <a:endParaRPr lang="en-US" sz="3600" dirty="0">
              <a:solidFill>
                <a:srgbClr val="004C9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FFB-88EF-43D5-9404-5B196CDF7898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FNAL Microphonics Team| Microphonics at FNAL </a:t>
            </a:r>
            <a:r>
              <a:rPr lang="en-US" dirty="0" err="1"/>
              <a:t>pCM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2"/>
          </p:nvPr>
        </p:nvSpPr>
        <p:spPr>
          <a:xfrm>
            <a:off x="413130" y="4508878"/>
            <a:ext cx="2073888" cy="1265812"/>
          </a:xfrm>
        </p:spPr>
        <p:txBody>
          <a:bodyPr/>
          <a:lstStyle/>
          <a:p>
            <a:pPr algn="ctr"/>
            <a:r>
              <a:rPr lang="en-US" dirty="0" smtClean="0"/>
              <a:t>Spectrum while bellows unconstrained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>
          <a:xfrm>
            <a:off x="5589916" y="4670767"/>
            <a:ext cx="3325483" cy="1265812"/>
          </a:xfrm>
        </p:spPr>
        <p:txBody>
          <a:bodyPr/>
          <a:lstStyle/>
          <a:p>
            <a:pPr algn="ctr"/>
            <a:r>
              <a:rPr lang="en-US" dirty="0" smtClean="0"/>
              <a:t>Spectrum while bellows constrained with rubber padding on collar and in convolutions.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/>
          <a:stretch/>
        </p:blipFill>
        <p:spPr>
          <a:xfrm>
            <a:off x="4177520" y="947241"/>
            <a:ext cx="4564036" cy="360793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r="17694"/>
          <a:stretch/>
        </p:blipFill>
        <p:spPr>
          <a:xfrm>
            <a:off x="229365" y="947241"/>
            <a:ext cx="4051599" cy="361602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Upstream </a:t>
            </a:r>
            <a:r>
              <a:rPr lang="en-US" dirty="0" err="1" smtClean="0"/>
              <a:t>Cryomodule</a:t>
            </a:r>
            <a:r>
              <a:rPr lang="en-US" dirty="0" smtClean="0"/>
              <a:t> Bellows Modification</a:t>
            </a:r>
            <a:endParaRPr lang="en-US" dirty="0"/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1/11/17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>
              <a:defRPr/>
            </a:pPr>
            <a:r>
              <a:rPr lang="en-US" sz="1200" dirty="0"/>
              <a:t>FNAL Microphonics Team| Microphonics at FNAL </a:t>
            </a:r>
            <a:r>
              <a:rPr lang="en-US" sz="1200" dirty="0" err="1"/>
              <a:t>pCM</a:t>
            </a:r>
            <a:endParaRPr lang="en-US" sz="1200" b="1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7409" y="2622957"/>
            <a:ext cx="3786996" cy="284024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505137" y="992113"/>
            <a:ext cx="867994" cy="439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750439" y="992113"/>
            <a:ext cx="1061049" cy="439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0817" y="716408"/>
            <a:ext cx="1335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19Hz line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67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FFB-88EF-43D5-9404-5B196CDF7898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FNAL Microphonics Team| Microphonics at FNAL </a:t>
            </a:r>
            <a:r>
              <a:rPr lang="en-US" dirty="0" err="1"/>
              <a:t>pCM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299-A385-4E6D-B170-39BAB9B4C16C}" type="slidenum">
              <a:rPr lang="en-US" smtClean="0"/>
              <a:t>14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4026" y="743866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Correlation between geophones mounted in different locations outside CM and cavities (recording signals from geophones and piezo-cavity vibration sensor)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Strong correlation between cavity detuning from RF and signals from piezo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Study correlation geophones (external vibrations) and cavities microphonics is under way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44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867" y="1105570"/>
            <a:ext cx="7018030" cy="526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13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Microphonics works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</a:t>
            </a:r>
            <a:r>
              <a:rPr lang="en-US" sz="2000" dirty="0" smtClean="0"/>
              <a:t>evel </a:t>
            </a:r>
            <a:r>
              <a:rPr lang="en-US" sz="2000" dirty="0"/>
              <a:t>of microphonics </a:t>
            </a:r>
            <a:r>
              <a:rPr lang="en-US" sz="2000" dirty="0" smtClean="0"/>
              <a:t>that measured during first cool-down cycle was </a:t>
            </a:r>
            <a:r>
              <a:rPr lang="en-US" sz="2000" dirty="0"/>
              <a:t>in </a:t>
            </a:r>
            <a:r>
              <a:rPr lang="en-US" sz="2000" dirty="0" smtClean="0"/>
              <a:t>10-20 </a:t>
            </a:r>
            <a:r>
              <a:rPr lang="en-US" sz="2000" dirty="0"/>
              <a:t>time large than LCLS II specs (10Hz peak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r>
              <a:rPr lang="en-US" sz="2000" dirty="0" smtClean="0"/>
              <a:t>FNAL management put together strong multidisciplinary team (LLRF, mech. </a:t>
            </a:r>
            <a:r>
              <a:rPr lang="en-US" sz="2000" dirty="0"/>
              <a:t>e</a:t>
            </a:r>
            <a:r>
              <a:rPr lang="en-US" sz="2000" dirty="0" smtClean="0"/>
              <a:t>ngineers</a:t>
            </a:r>
            <a:r>
              <a:rPr lang="en-US" sz="2000" dirty="0"/>
              <a:t>,</a:t>
            </a:r>
            <a:r>
              <a:rPr lang="en-US" sz="2000" dirty="0" smtClean="0"/>
              <a:t> cryo-engineers, resonance control experts, etc.)  to address problems with microphonics with FNAL </a:t>
            </a:r>
            <a:r>
              <a:rPr lang="en-US" sz="2000" dirty="0" err="1" smtClean="0"/>
              <a:t>pCM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/>
              <a:t>In this short talk we will show tests that done so far &amp; preliminary </a:t>
            </a:r>
            <a:r>
              <a:rPr lang="en-US" sz="2000" dirty="0" smtClean="0"/>
              <a:t>results</a:t>
            </a:r>
          </a:p>
          <a:p>
            <a:endParaRPr lang="en-US" sz="2000" dirty="0"/>
          </a:p>
          <a:p>
            <a:r>
              <a:rPr lang="en-US" sz="2000" dirty="0" smtClean="0"/>
              <a:t>Incoming/proposed tests </a:t>
            </a:r>
            <a:r>
              <a:rPr lang="en-US" sz="2000" dirty="0" smtClean="0"/>
              <a:t>will </a:t>
            </a:r>
            <a:r>
              <a:rPr lang="en-US" sz="2000" dirty="0" smtClean="0"/>
              <a:t>be </a:t>
            </a:r>
            <a:r>
              <a:rPr lang="en-US" sz="2000" dirty="0" smtClean="0"/>
              <a:t>presented/testing program can be changed on-going analysis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Our short list of warm tests on CM2 to help (maybe) reduce the microphonics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FNAL Microphonics Team| Microphonics at FNAL </a:t>
            </a:r>
            <a:r>
              <a:rPr lang="en-US" dirty="0" err="1" smtClean="0"/>
              <a:t>pCM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34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Microphonics works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Starting from December, 2016 concentration of the efforts shifted from analysis of just vibration measurements from geophones mounted on the different components of CM (with goals to find </a:t>
            </a:r>
            <a:r>
              <a:rPr lang="en-US" sz="1800" dirty="0"/>
              <a:t>external </a:t>
            </a:r>
            <a:r>
              <a:rPr lang="en-US" sz="1800" dirty="0" smtClean="0"/>
              <a:t>source(s) of vibration penetrated inside CM)  to studies the correlation between  cavity microphonics &amp; cryo-system operational parameters. </a:t>
            </a:r>
          </a:p>
          <a:p>
            <a:endParaRPr lang="en-US" sz="800" dirty="0" smtClean="0"/>
          </a:p>
          <a:p>
            <a:r>
              <a:rPr lang="en-US" sz="1800" dirty="0" smtClean="0"/>
              <a:t>External (outside CM) sources of vibration are not fully excluded yet. Contributions from </a:t>
            </a:r>
            <a:r>
              <a:rPr lang="en-US" sz="1800" dirty="0" err="1" smtClean="0"/>
              <a:t>cryo</a:t>
            </a:r>
            <a:r>
              <a:rPr lang="en-US" sz="1800" dirty="0" smtClean="0"/>
              <a:t>-flow are dominant… but we can’t conclude at this point that contribution from external sources are non-significant ( below LCLS II spec (10Hz)… )</a:t>
            </a:r>
          </a:p>
          <a:p>
            <a:endParaRPr lang="en-US" sz="800" dirty="0" smtClean="0"/>
          </a:p>
          <a:p>
            <a:r>
              <a:rPr lang="en-US" sz="1800" dirty="0" smtClean="0"/>
              <a:t>So far at this stage of studies we think that major sources of the cavities microphonics are cryo-flow induced vibration inside the cryomodule (we are looking forward to the JLAB results </a:t>
            </a:r>
            <a:r>
              <a:rPr lang="en-US" sz="1800" dirty="0"/>
              <a:t>as this should give some clear indication of the differentiation of cryo system effects vs. cryomodule </a:t>
            </a:r>
            <a:r>
              <a:rPr lang="en-US" sz="1800" dirty="0" smtClean="0"/>
              <a:t>effects)</a:t>
            </a:r>
          </a:p>
          <a:p>
            <a:endParaRPr lang="en-US" sz="1800" dirty="0" smtClean="0"/>
          </a:p>
          <a:p>
            <a:r>
              <a:rPr lang="en-US" sz="1800" dirty="0" smtClean="0"/>
              <a:t>Objectives of this talk to present results of the several tests to measure microphonics on FNAL </a:t>
            </a:r>
            <a:r>
              <a:rPr lang="en-US" sz="1800" dirty="0" err="1" smtClean="0"/>
              <a:t>pCM</a:t>
            </a:r>
            <a:r>
              <a:rPr lang="en-US" sz="1800" dirty="0" smtClean="0"/>
              <a:t>  .. </a:t>
            </a:r>
            <a:r>
              <a:rPr lang="en-US" sz="1800" i="1" u="sng" dirty="0" smtClean="0"/>
              <a:t>the LCLS II CM cryo-system design and possible impact on microphonics will be presented in Jay </a:t>
            </a:r>
            <a:r>
              <a:rPr lang="en-US" sz="1800" i="1" u="sng" dirty="0" err="1" smtClean="0"/>
              <a:t>Theilaker</a:t>
            </a:r>
            <a:r>
              <a:rPr lang="en-US" sz="1800" i="1" u="sng" dirty="0" smtClean="0"/>
              <a:t> talk. </a:t>
            </a:r>
            <a:endParaRPr lang="en-US" sz="1800" i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FNAL Microphonics Team| Microphonics at FNAL </a:t>
            </a:r>
            <a:r>
              <a:rPr lang="en-US" dirty="0" err="1"/>
              <a:t>pCM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19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 b="0" dirty="0" smtClean="0">
                <a:latin typeface="Helvetica" panose="020B0604020202020204" pitchFamily="34" charset="0"/>
                <a:ea typeface="Geneva" pitchFamily="121" charset="-128"/>
              </a:rPr>
              <a:t>Microphonics tests with </a:t>
            </a:r>
            <a:r>
              <a:rPr lang="en-US" altLang="en-US" sz="2000" b="0" dirty="0" err="1" smtClean="0">
                <a:latin typeface="Helvetica" panose="020B0604020202020204" pitchFamily="34" charset="0"/>
                <a:ea typeface="Geneva" pitchFamily="121" charset="-128"/>
              </a:rPr>
              <a:t>pCM</a:t>
            </a:r>
            <a:r>
              <a:rPr lang="en-US" altLang="en-US" sz="2000" b="0" dirty="0" smtClean="0">
                <a:latin typeface="Helvetica" panose="020B0604020202020204" pitchFamily="34" charset="0"/>
                <a:ea typeface="Geneva" pitchFamily="121" charset="-128"/>
              </a:rPr>
              <a:t> (during December/ January, 2016/17)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Measurements of the cavities transfer functions (Piezo-to-RF). Objective was to confirm that cavity/tuner system has no low frequency  (below 100Hz) resonances. Cavity/tuner TF did not changed  from HTS studies. </a:t>
            </a:r>
          </a:p>
          <a:p>
            <a:pPr eaLnBrk="1" hangingPunct="1"/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One shift (8 hours) test at T=2K (recorded microphonics on one cavity at a time)/ during 2 hour test JT valve was fully closed for 5 min… </a:t>
            </a:r>
          </a:p>
          <a:p>
            <a:pPr eaLnBrk="1" hangingPunct="1"/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½ shift ( 4 hours) test at T=2K (recorded microphonics on all 8 cavities simultaneously)</a:t>
            </a:r>
          </a:p>
          <a:p>
            <a:pPr eaLnBrk="1" hangingPunct="1"/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One shift (8 hours) test at T=4K (when cryo-system recovering after Kinney pump trip) – Microphonics at 4K was so large/ data has no value. At the same shift done some efforts to mitigate large (near cavity #1) bellow vibration (analyzing data from geophones)</a:t>
            </a:r>
          </a:p>
          <a:p>
            <a:pPr eaLnBrk="1" hangingPunct="1"/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One shift (8 hours) test at 2K. Stable operation with JT control by AD cryo-control system (2 hours)/fixed position of JT valve/ closed flow to 5K shield / supply He through CD valve… </a:t>
            </a:r>
          </a:p>
          <a:p>
            <a:pPr eaLnBrk="1" hangingPunct="1"/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One shift (8 hours) test at 2K… Regulate Liquid Level into 2-phase pipe through 300mm pipe (Valve PV8AB the AB turn around)</a:t>
            </a:r>
          </a:p>
          <a:p>
            <a:pPr eaLnBrk="1" hangingPunct="1"/>
            <a:endParaRPr lang="en-US" altLang="en-US" sz="1800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1/11/17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>
              <a:defRPr/>
            </a:pPr>
            <a:r>
              <a:rPr lang="en-US" sz="1200" dirty="0"/>
              <a:t>FNAL Microphonics Team| Microphonics at FNAL </a:t>
            </a:r>
            <a:r>
              <a:rPr lang="en-US" sz="1200" dirty="0" err="1"/>
              <a:t>pCM</a:t>
            </a:r>
            <a:endParaRPr lang="en-US" sz="1200" b="1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</a:t>
            </a:r>
            <a:r>
              <a:rPr lang="en-US" dirty="0" err="1" smtClean="0"/>
              <a:t>pCM</a:t>
            </a:r>
            <a:r>
              <a:rPr lang="en-US" dirty="0" smtClean="0"/>
              <a:t> Vibration Levels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65" r="6686" b="5887"/>
          <a:stretch/>
        </p:blipFill>
        <p:spPr>
          <a:xfrm>
            <a:off x="3221792" y="899032"/>
            <a:ext cx="5442892" cy="532232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FNAL Microphonics Team| Microphonics at FNAL </a:t>
            </a:r>
            <a:r>
              <a:rPr lang="en-US" dirty="0" err="1"/>
              <a:t>pCM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228600" y="1398121"/>
            <a:ext cx="2682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RMS vibration levels are up </a:t>
            </a:r>
            <a:endParaRPr lang="en-US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to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100 Hz or more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58008" y="2015412"/>
            <a:ext cx="1707502" cy="587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4737" y="4657261"/>
            <a:ext cx="3362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Operating spec calls for </a:t>
            </a:r>
            <a:r>
              <a:rPr lang="en-US" dirty="0" smtClean="0">
                <a:latin typeface="Arial Rounded MT Bold" panose="020F0704030504030204" pitchFamily="34" charset="0"/>
              </a:rPr>
              <a:t>10Hz PEAK 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(~2 </a:t>
            </a:r>
            <a:r>
              <a:rPr lang="en-US" dirty="0">
                <a:latin typeface="Arial Rounded MT Bold" panose="020F0704030504030204" pitchFamily="34" charset="0"/>
              </a:rPr>
              <a:t>Hz </a:t>
            </a:r>
            <a:r>
              <a:rPr lang="en-US" dirty="0" smtClean="0">
                <a:latin typeface="Arial Rounded MT Bold" panose="020F0704030504030204" pitchFamily="34" charset="0"/>
              </a:rPr>
              <a:t>RMS)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75249" y="4767944"/>
            <a:ext cx="1390261" cy="48948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54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198" y="137332"/>
            <a:ext cx="5162916" cy="4493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Microphonics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29" y="137332"/>
            <a:ext cx="2996773" cy="5965985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Vibration levels show significant variation in time, amplitude, frequency and space</a:t>
            </a:r>
          </a:p>
          <a:p>
            <a:pPr lvl="1"/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Two-phase pipe clamped near cavities 1, 4/5 and 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8</a:t>
            </a: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1"/>
            <a:endParaRPr lang="en-US" dirty="0" smtClean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1"/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Cavity 1 attached rigidly to heavy gate 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valve</a:t>
            </a: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1"/>
            <a:endParaRPr lang="en-US" dirty="0" smtClean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1"/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Narrow helium supply line from JT valve connects to 2-phase pipe between cavities 3 and 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4</a:t>
            </a:r>
            <a:endParaRPr lang="en-US" sz="1700" dirty="0" smtClean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1"/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TAO at JT valve  (near cavity 5)</a:t>
            </a:r>
            <a:endParaRPr lang="en-US" sz="17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ntegrated_r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1302" y="734492"/>
            <a:ext cx="5564708" cy="556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400" y="3704252"/>
            <a:ext cx="1262816" cy="885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915" y="2286000"/>
            <a:ext cx="1240761" cy="929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7384" y="6579596"/>
            <a:ext cx="29060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004C97"/>
                </a:solidFill>
              </a:rPr>
              <a:t>FNAL Microphonics Team| Microphonics at FNAL </a:t>
            </a:r>
            <a:r>
              <a:rPr lang="en-US" sz="800" b="1" dirty="0" err="1">
                <a:solidFill>
                  <a:srgbClr val="004C97"/>
                </a:solidFill>
              </a:rPr>
              <a:t>pCM</a:t>
            </a:r>
            <a:endParaRPr lang="en-US" sz="800" b="1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0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1/11/17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>
              <a:defRPr/>
            </a:pPr>
            <a:r>
              <a:rPr lang="en-US" sz="1200" dirty="0"/>
              <a:t>FNAL Microphonics Team| Microphonics at FNAL </a:t>
            </a:r>
            <a:r>
              <a:rPr lang="en-US" sz="1200" dirty="0" err="1"/>
              <a:t>pCM</a:t>
            </a:r>
            <a:endParaRPr lang="en-US" sz="1200" b="1" dirty="0"/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/>
          <a:stretch/>
        </p:blipFill>
        <p:spPr>
          <a:xfrm>
            <a:off x="230521" y="124797"/>
            <a:ext cx="4584076" cy="366343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91"/>
          <a:stretch/>
        </p:blipFill>
        <p:spPr>
          <a:xfrm>
            <a:off x="4511350" y="2537831"/>
            <a:ext cx="4655976" cy="3660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5613" y="638817"/>
            <a:ext cx="3612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Microphonics Variation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69472" y="3792714"/>
            <a:ext cx="34056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 Rounded MT Bold" panose="020F0704030504030204" pitchFamily="34" charset="0"/>
              </a:rPr>
              <a:t>Spectra show dominant vibration frequencies are time dependent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1/11/17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>
              <a:defRPr/>
            </a:pPr>
            <a:r>
              <a:rPr lang="en-US" sz="1200" dirty="0"/>
              <a:t>FNAL Microphonics Team| Microphonics at FNAL </a:t>
            </a:r>
            <a:r>
              <a:rPr lang="en-US" sz="1200" dirty="0" err="1"/>
              <a:t>pCM</a:t>
            </a:r>
            <a:endParaRPr lang="en-US" sz="1200" b="1" dirty="0"/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2485" y="254361"/>
            <a:ext cx="4455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Candidate Vibration Sources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590"/>
          <a:stretch/>
        </p:blipFill>
        <p:spPr>
          <a:xfrm>
            <a:off x="2388638" y="716026"/>
            <a:ext cx="6634652" cy="55086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309" y="803464"/>
            <a:ext cx="26079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Spectra show dominant vibration frequencies are time </a:t>
            </a:r>
            <a:r>
              <a:rPr lang="en-US" sz="2000" dirty="0" smtClean="0">
                <a:latin typeface="Arial Rounded MT Bold" panose="020F0704030504030204" pitchFamily="34" charset="0"/>
              </a:rPr>
              <a:t>dependent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Some  frequency lines correlate well with output </a:t>
            </a:r>
            <a:r>
              <a:rPr lang="en-US" sz="2000" dirty="0" smtClean="0">
                <a:latin typeface="Arial Rounded MT Bold" panose="020F0704030504030204" pitchFamily="34" charset="0"/>
              </a:rPr>
              <a:t>mass-flow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Cryogenic noise is most likely candidate</a:t>
            </a:r>
          </a:p>
        </p:txBody>
      </p:sp>
    </p:spTree>
    <p:extLst>
      <p:ext uri="{BB962C8B-B14F-4D97-AF65-F5344CB8AC3E}">
        <p14:creationId xmlns:p14="http://schemas.microsoft.com/office/powerpoint/2010/main" val="380602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dirty="0" smtClean="0">
                <a:latin typeface="Arial Rounded MT Bold"/>
                <a:ea typeface="Geneva" pitchFamily="121" charset="-128"/>
                <a:cs typeface="Arial Rounded MT Bold"/>
              </a:rPr>
              <a:t>Planned </a:t>
            </a:r>
            <a:r>
              <a:rPr lang="en-US" altLang="en-US" sz="2400" dirty="0" err="1" smtClean="0">
                <a:latin typeface="Arial Rounded MT Bold"/>
                <a:ea typeface="Geneva" pitchFamily="121" charset="-128"/>
                <a:cs typeface="Arial Rounded MT Bold"/>
              </a:rPr>
              <a:t>pCM</a:t>
            </a:r>
            <a:r>
              <a:rPr lang="en-US" altLang="en-US" sz="2400" dirty="0" smtClean="0">
                <a:latin typeface="Arial Rounded MT Bold"/>
                <a:ea typeface="Geneva" pitchFamily="121" charset="-128"/>
                <a:cs typeface="Arial Rounded MT Bold"/>
              </a:rPr>
              <a:t> </a:t>
            </a:r>
            <a:r>
              <a:rPr lang="en-US" altLang="en-US" sz="2400" dirty="0" err="1" smtClean="0">
                <a:latin typeface="Arial Rounded MT Bold"/>
                <a:ea typeface="Geneva" pitchFamily="121" charset="-128"/>
                <a:cs typeface="Arial Rounded MT Bold"/>
              </a:rPr>
              <a:t>Microphonics</a:t>
            </a:r>
            <a:r>
              <a:rPr lang="en-US" altLang="en-US" sz="2400" dirty="0" smtClean="0">
                <a:latin typeface="Arial Rounded MT Bold"/>
                <a:ea typeface="Geneva" pitchFamily="121" charset="-128"/>
                <a:cs typeface="Arial Rounded MT Bold"/>
              </a:rPr>
              <a:t> Studies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The goal of this testing is to identify specific components of the </a:t>
            </a:r>
            <a:r>
              <a:rPr lang="en-US" altLang="en-US" sz="2000" dirty="0" err="1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cryomodule</a:t>
            </a:r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 that are microphonics sources.</a:t>
            </a:r>
          </a:p>
          <a:p>
            <a:pPr eaLnBrk="1" hangingPunct="1"/>
            <a:endParaRPr lang="en-US" altLang="en-US" sz="2000" dirty="0" smtClean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Modulate/perturb existing </a:t>
            </a:r>
            <a:r>
              <a:rPr lang="en-US" altLang="en-US" sz="2000" dirty="0" err="1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cryo</a:t>
            </a:r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 configuration</a:t>
            </a:r>
          </a:p>
          <a:p>
            <a:pPr lvl="1"/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JT valve to change flow rate (flow noise)</a:t>
            </a:r>
          </a:p>
          <a:p>
            <a:pPr lvl="1"/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Change liquid level (2-phase pipe configuration)</a:t>
            </a:r>
          </a:p>
          <a:p>
            <a:pPr lvl="1"/>
            <a:endParaRPr lang="en-US" altLang="en-US" sz="2000" dirty="0" smtClean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Reroute flow within </a:t>
            </a:r>
            <a:r>
              <a:rPr lang="en-US" altLang="en-US" sz="2000" dirty="0" err="1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cryomodule</a:t>
            </a:r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 to isolate components/flow paths</a:t>
            </a:r>
          </a:p>
          <a:p>
            <a:pPr lvl="1"/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Flow through fast cooldown circuit to change thermal distribution</a:t>
            </a:r>
          </a:p>
          <a:p>
            <a:pPr lvl="1"/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Run with bypass valve open to provide phase separation in 300 mm pipe and reduce flow through 2 K valve/supply pipe</a:t>
            </a:r>
          </a:p>
          <a:p>
            <a:endParaRPr lang="en-US" altLang="en-US" sz="2000" dirty="0" smtClean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sz="2000" dirty="0" smtClean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1/11/17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7"/>
          <p:cNvSpPr txBox="1">
            <a:spLocks/>
          </p:cNvSpPr>
          <p:nvPr/>
        </p:nvSpPr>
        <p:spPr>
          <a:xfrm>
            <a:off x="676275" y="6499204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 smtClean="0"/>
              <a:t>FNAL Microphonics Team| Microphonics at FNAL </a:t>
            </a:r>
            <a:r>
              <a:rPr lang="en-US" sz="1200" dirty="0" err="1" smtClean="0"/>
              <a:t>pCM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4424523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1163</TotalTime>
  <Words>1341</Words>
  <Application>Microsoft Macintosh PowerPoint</Application>
  <PresentationFormat>On-screen Show (4:3)</PresentationFormat>
  <Paragraphs>137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FNAL_TemplateMac_060514</vt:lpstr>
      <vt:lpstr>Fermilab: Footer Only</vt:lpstr>
      <vt:lpstr>Office Theme</vt:lpstr>
      <vt:lpstr>1_Office Theme</vt:lpstr>
      <vt:lpstr>Microphonics study at FNAL (pCM) </vt:lpstr>
      <vt:lpstr>Status of the Microphonics works (1)</vt:lpstr>
      <vt:lpstr>Status of the Microphonics works (2)</vt:lpstr>
      <vt:lpstr>Microphonics tests with pCM (during December/ January, 2016/17)</vt:lpstr>
      <vt:lpstr>FNAL pCM Vibration Levels</vt:lpstr>
      <vt:lpstr>Microphonics Variation</vt:lpstr>
      <vt:lpstr>PowerPoint Presentation</vt:lpstr>
      <vt:lpstr>PowerPoint Presentation</vt:lpstr>
      <vt:lpstr>Planned pCM Microphonics Studies</vt:lpstr>
      <vt:lpstr>Proposed plan for passive microphonics mitigation at CM2 (FNAL)</vt:lpstr>
      <vt:lpstr>Current Focus/Summary</vt:lpstr>
      <vt:lpstr>PowerPoint Presentation</vt:lpstr>
      <vt:lpstr>Upstream Cryomodule Bellows Modification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Microphonics study at FNAL (pCM) Status update</dc:title>
  <dc:creator>Yuriy M. Pischalnikov x8212 13074N</dc:creator>
  <cp:lastModifiedBy>Yuriy  Pischalnikov</cp:lastModifiedBy>
  <cp:revision>43</cp:revision>
  <cp:lastPrinted>2014-01-20T19:40:21Z</cp:lastPrinted>
  <dcterms:created xsi:type="dcterms:W3CDTF">2017-01-09T17:45:00Z</dcterms:created>
  <dcterms:modified xsi:type="dcterms:W3CDTF">2017-01-11T17:33:25Z</dcterms:modified>
</cp:coreProperties>
</file>