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2" r:id="rId8"/>
    <p:sldId id="263" r:id="rId9"/>
    <p:sldId id="264" r:id="rId10"/>
    <p:sldId id="268" r:id="rId11"/>
    <p:sldId id="265" r:id="rId12"/>
    <p:sldId id="270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Drury" initials="M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48"/>
  </p:normalViewPr>
  <p:slideViewPr>
    <p:cSldViewPr snapToGrid="0" snapToObjects="1">
      <p:cViewPr varScale="1">
        <p:scale>
          <a:sx n="73" d="100"/>
          <a:sy n="73" d="100"/>
        </p:scale>
        <p:origin x="232" y="10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1-12T15:37:35.267" idx="1">
    <p:pos x="6222" y="2730"/>
    <p:text>Can  what's acceptable be quantified?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C28FC-8A0B-E74A-930C-A7731CDEB281}" type="datetimeFigureOut">
              <a:rPr lang="en-US" smtClean="0"/>
              <a:t>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D015-EFEC-2744-952A-8EE3904D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2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C28FC-8A0B-E74A-930C-A7731CDEB281}" type="datetimeFigureOut">
              <a:rPr lang="en-US" smtClean="0"/>
              <a:t>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D015-EFEC-2744-952A-8EE3904D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5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C28FC-8A0B-E74A-930C-A7731CDEB281}" type="datetimeFigureOut">
              <a:rPr lang="en-US" smtClean="0"/>
              <a:t>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D015-EFEC-2744-952A-8EE3904D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C28FC-8A0B-E74A-930C-A7731CDEB281}" type="datetimeFigureOut">
              <a:rPr lang="en-US" smtClean="0"/>
              <a:t>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D015-EFEC-2744-952A-8EE3904D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6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C28FC-8A0B-E74A-930C-A7731CDEB281}" type="datetimeFigureOut">
              <a:rPr lang="en-US" smtClean="0"/>
              <a:t>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D015-EFEC-2744-952A-8EE3904D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3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C28FC-8A0B-E74A-930C-A7731CDEB281}" type="datetimeFigureOut">
              <a:rPr lang="en-US" smtClean="0"/>
              <a:t>1/13/17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D015-EFEC-2744-952A-8EE3904D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9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C28FC-8A0B-E74A-930C-A7731CDEB281}" type="datetimeFigureOut">
              <a:rPr lang="en-US" smtClean="0"/>
              <a:t>1/13/17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D015-EFEC-2744-952A-8EE3904D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0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C28FC-8A0B-E74A-930C-A7731CDEB281}" type="datetimeFigureOut">
              <a:rPr lang="en-US" smtClean="0"/>
              <a:t>1/13/17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D015-EFEC-2744-952A-8EE3904D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C28FC-8A0B-E74A-930C-A7731CDEB281}" type="datetimeFigureOut">
              <a:rPr lang="en-US" smtClean="0"/>
              <a:t>1/13/17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D015-EFEC-2744-952A-8EE3904D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1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C28FC-8A0B-E74A-930C-A7731CDEB281}" type="datetimeFigureOut">
              <a:rPr lang="en-US" smtClean="0"/>
              <a:t>1/13/17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D015-EFEC-2744-952A-8EE3904D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4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C28FC-8A0B-E74A-930C-A7731CDEB281}" type="datetimeFigureOut">
              <a:rPr lang="en-US" smtClean="0"/>
              <a:t>1/13/17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D015-EFEC-2744-952A-8EE3904D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6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C28FC-8A0B-E74A-930C-A7731CDEB281}" type="datetimeFigureOut">
              <a:rPr lang="en-US" smtClean="0"/>
              <a:t>1/13/17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D015-EFEC-2744-952A-8EE3904D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0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Summary Notes for </a:t>
            </a:r>
            <a:r>
              <a:rPr lang="en-US" dirty="0" err="1" smtClean="0"/>
              <a:t>pCM</a:t>
            </a:r>
            <a:r>
              <a:rPr lang="en-US" dirty="0" smtClean="0"/>
              <a:t>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 Drury, G Wu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50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JLAB </a:t>
            </a:r>
            <a:r>
              <a:rPr lang="en-US" dirty="0" err="1" smtClean="0"/>
              <a:t>pCM</a:t>
            </a:r>
            <a:r>
              <a:rPr lang="en-US" dirty="0" smtClean="0"/>
              <a:t> </a:t>
            </a:r>
            <a:r>
              <a:rPr lang="en-US" dirty="0" err="1" smtClean="0"/>
              <a:t>Microphonics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cavities were measured</a:t>
            </a:r>
          </a:p>
          <a:p>
            <a:pPr lvl="1"/>
            <a:r>
              <a:rPr lang="en-US" dirty="0" smtClean="0"/>
              <a:t>Limited data</a:t>
            </a:r>
          </a:p>
          <a:p>
            <a:pPr lvl="1"/>
            <a:r>
              <a:rPr lang="en-US" dirty="0" smtClean="0"/>
              <a:t>Preliminary data show CAV3 has 70 Hz pp and CAV4 has 20 Hz pp</a:t>
            </a:r>
          </a:p>
          <a:p>
            <a:r>
              <a:rPr lang="en-US" dirty="0" smtClean="0"/>
              <a:t>Cryomodule is leveled.</a:t>
            </a:r>
          </a:p>
          <a:p>
            <a:r>
              <a:rPr lang="en-US" dirty="0" smtClean="0"/>
              <a:t>Low flow rate was seen in JLAB </a:t>
            </a:r>
            <a:r>
              <a:rPr lang="en-US" dirty="0" err="1" smtClean="0"/>
              <a:t>pCM</a:t>
            </a:r>
            <a:endParaRPr lang="en-US" dirty="0" smtClean="0"/>
          </a:p>
          <a:p>
            <a:r>
              <a:rPr lang="en-US" dirty="0" smtClean="0"/>
              <a:t>Much less JT icing was observed.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800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JLAB C100 Experience on </a:t>
            </a:r>
            <a:r>
              <a:rPr lang="en-US" dirty="0" err="1" smtClean="0"/>
              <a:t>Microphonics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C100 experience show great details of </a:t>
            </a:r>
            <a:r>
              <a:rPr lang="en-US" dirty="0" err="1" smtClean="0"/>
              <a:t>microphonics</a:t>
            </a:r>
            <a:r>
              <a:rPr lang="en-US" dirty="0" smtClean="0"/>
              <a:t> and how they are mitigated.</a:t>
            </a:r>
          </a:p>
          <a:p>
            <a:pPr lvl="1"/>
            <a:r>
              <a:rPr lang="en-US" dirty="0" smtClean="0"/>
              <a:t>Adding weight</a:t>
            </a:r>
          </a:p>
          <a:p>
            <a:pPr lvl="1"/>
            <a:r>
              <a:rPr lang="en-US" dirty="0" smtClean="0"/>
              <a:t>Stiffen the structure</a:t>
            </a:r>
          </a:p>
          <a:p>
            <a:pPr lvl="1"/>
            <a:r>
              <a:rPr lang="en-US" dirty="0" smtClean="0"/>
              <a:t>Waveguide anchoring to the wall and stone filling at penetration. </a:t>
            </a:r>
          </a:p>
          <a:p>
            <a:pPr lvl="1"/>
            <a:r>
              <a:rPr lang="en-US" dirty="0" smtClean="0"/>
              <a:t>Mostly caused by external sources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microphonics</a:t>
            </a:r>
            <a:r>
              <a:rPr lang="en-US" dirty="0" smtClean="0"/>
              <a:t> were contributed by high </a:t>
            </a:r>
            <a:r>
              <a:rPr lang="en-US" dirty="0" err="1" smtClean="0"/>
              <a:t>heatload</a:t>
            </a:r>
            <a:r>
              <a:rPr lang="en-US" dirty="0" smtClean="0"/>
              <a:t> related mass flow</a:t>
            </a:r>
          </a:p>
          <a:p>
            <a:pPr lvl="2"/>
            <a:r>
              <a:rPr lang="en-US" dirty="0" smtClean="0"/>
              <a:t>The cryogenic supply is more forgiving since there are three supplying points</a:t>
            </a:r>
          </a:p>
          <a:p>
            <a:r>
              <a:rPr lang="en-US" dirty="0" smtClean="0"/>
              <a:t>Typical 30Hz pp</a:t>
            </a:r>
          </a:p>
          <a:p>
            <a:r>
              <a:rPr lang="en-US" dirty="0" smtClean="0"/>
              <a:t>Increased the tuner plate thickness that showed great effect of </a:t>
            </a:r>
            <a:r>
              <a:rPr lang="en-US" dirty="0" err="1" smtClean="0"/>
              <a:t>microphonics</a:t>
            </a:r>
            <a:r>
              <a:rPr lang="en-US" dirty="0" smtClean="0"/>
              <a:t> reduction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108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JLAB </a:t>
            </a:r>
            <a:r>
              <a:rPr lang="en-US" dirty="0" err="1" smtClean="0"/>
              <a:t>pCM</a:t>
            </a:r>
            <a:r>
              <a:rPr lang="en-US" dirty="0" smtClean="0"/>
              <a:t> modal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Accelerometers were installed and vibration were measured</a:t>
            </a:r>
          </a:p>
          <a:p>
            <a:pPr lvl="1"/>
            <a:r>
              <a:rPr lang="en-US" dirty="0" smtClean="0"/>
              <a:t>Data is being analyzed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655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Microphonics</a:t>
            </a:r>
            <a:r>
              <a:rPr lang="en-US" dirty="0" smtClean="0"/>
              <a:t> 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JLAB </a:t>
            </a:r>
            <a:r>
              <a:rPr lang="en-US" dirty="0" smtClean="0"/>
              <a:t>verifies </a:t>
            </a:r>
            <a:r>
              <a:rPr lang="en-US" dirty="0" smtClean="0"/>
              <a:t>the JT icing when mass flow is elevated.</a:t>
            </a:r>
          </a:p>
          <a:p>
            <a:r>
              <a:rPr lang="en-US" dirty="0" smtClean="0"/>
              <a:t>JLAB measures </a:t>
            </a:r>
            <a:r>
              <a:rPr lang="en-US" dirty="0" err="1" smtClean="0"/>
              <a:t>pCM</a:t>
            </a:r>
            <a:r>
              <a:rPr lang="en-US" dirty="0" smtClean="0"/>
              <a:t> </a:t>
            </a:r>
            <a:r>
              <a:rPr lang="en-US" dirty="0" err="1" smtClean="0"/>
              <a:t>microphonics</a:t>
            </a:r>
            <a:r>
              <a:rPr lang="en-US" dirty="0" smtClean="0"/>
              <a:t> as soon as possible</a:t>
            </a:r>
          </a:p>
          <a:p>
            <a:pPr lvl="1"/>
            <a:r>
              <a:rPr lang="en-US" dirty="0" smtClean="0"/>
              <a:t>Priority: JLAB measures CAV1 </a:t>
            </a:r>
            <a:r>
              <a:rPr lang="en-US" dirty="0" err="1" smtClean="0"/>
              <a:t>microphonics</a:t>
            </a:r>
            <a:r>
              <a:rPr lang="en-US" dirty="0" smtClean="0"/>
              <a:t> when flow is as is. </a:t>
            </a:r>
          </a:p>
          <a:p>
            <a:pPr lvl="1"/>
            <a:r>
              <a:rPr lang="en-US" dirty="0" smtClean="0"/>
              <a:t>Priority: JLAB measures CAV1 </a:t>
            </a:r>
            <a:r>
              <a:rPr lang="en-US" dirty="0" err="1" smtClean="0"/>
              <a:t>microphonics</a:t>
            </a:r>
            <a:r>
              <a:rPr lang="en-US" dirty="0" smtClean="0"/>
              <a:t> when flow is higher (5 g/s, 8 g/s)</a:t>
            </a:r>
          </a:p>
          <a:p>
            <a:pPr lvl="2"/>
            <a:r>
              <a:rPr lang="en-US" dirty="0" smtClean="0"/>
              <a:t>Use heater to raise mass flow.</a:t>
            </a:r>
          </a:p>
          <a:p>
            <a:r>
              <a:rPr lang="en-US" dirty="0" smtClean="0"/>
              <a:t>Fermilab</a:t>
            </a:r>
          </a:p>
          <a:p>
            <a:pPr lvl="1"/>
            <a:r>
              <a:rPr lang="en-US" dirty="0" smtClean="0"/>
              <a:t>Continue to analyze data and complete the remaining tests</a:t>
            </a:r>
          </a:p>
          <a:p>
            <a:pPr lvl="1"/>
            <a:r>
              <a:rPr lang="en-US" dirty="0" smtClean="0"/>
              <a:t>Implement JT valve TAO mitigation as soon as possible on Fermilab </a:t>
            </a:r>
            <a:r>
              <a:rPr lang="en-US" dirty="0" err="1" smtClean="0"/>
              <a:t>pCM</a:t>
            </a:r>
            <a:endParaRPr lang="en-US" dirty="0" smtClean="0"/>
          </a:p>
          <a:p>
            <a:pPr lvl="1"/>
            <a:r>
              <a:rPr lang="en-US" dirty="0" smtClean="0"/>
              <a:t>Implement </a:t>
            </a:r>
            <a:r>
              <a:rPr lang="en-US" dirty="0" err="1" smtClean="0"/>
              <a:t>cryocircuit</a:t>
            </a:r>
            <a:r>
              <a:rPr lang="en-US" dirty="0" smtClean="0"/>
              <a:t> design changes on Fermilab CM02</a:t>
            </a:r>
          </a:p>
          <a:p>
            <a:pPr lvl="1"/>
            <a:r>
              <a:rPr lang="en-US" dirty="0" err="1" smtClean="0"/>
              <a:t>Cryo</a:t>
            </a:r>
            <a:r>
              <a:rPr lang="en-US" dirty="0" smtClean="0"/>
              <a:t> Flow optimization as soon and as practical as possible for FNAL </a:t>
            </a:r>
            <a:r>
              <a:rPr lang="en-US" dirty="0" err="1" smtClean="0"/>
              <a:t>cryo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94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Acceptance Criteria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en-US" dirty="0" smtClean="0"/>
              <a:t>acuum specification</a:t>
            </a:r>
          </a:p>
          <a:p>
            <a:pPr lvl="1"/>
            <a:r>
              <a:rPr lang="en-US" dirty="0" smtClean="0"/>
              <a:t>Fermilab </a:t>
            </a:r>
            <a:r>
              <a:rPr lang="en-US" dirty="0" err="1" smtClean="0"/>
              <a:t>pCM</a:t>
            </a:r>
            <a:r>
              <a:rPr lang="en-US" dirty="0" smtClean="0"/>
              <a:t> beam line vacuum is 5e-10 </a:t>
            </a:r>
            <a:r>
              <a:rPr lang="en-US" dirty="0" err="1" smtClean="0"/>
              <a:t>torr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JLAB </a:t>
            </a:r>
            <a:r>
              <a:rPr lang="en-US" dirty="0" err="1" smtClean="0"/>
              <a:t>pCM</a:t>
            </a:r>
            <a:r>
              <a:rPr lang="en-US" dirty="0" smtClean="0"/>
              <a:t> beam line vacuum is 1e-11 </a:t>
            </a:r>
            <a:r>
              <a:rPr lang="en-US" dirty="0" err="1" smtClean="0"/>
              <a:t>torr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Acceptance specification for beamline vacuum is 1e-10 </a:t>
            </a:r>
            <a:r>
              <a:rPr lang="en-US" dirty="0" err="1" smtClean="0"/>
              <a:t>torr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Microphonics</a:t>
            </a:r>
            <a:r>
              <a:rPr lang="en-US" dirty="0" smtClean="0"/>
              <a:t> specification</a:t>
            </a:r>
          </a:p>
          <a:p>
            <a:pPr lvl="1"/>
            <a:r>
              <a:rPr lang="en-US" dirty="0" smtClean="0"/>
              <a:t>It is facility dependent. Not appropriate for acceptance criteria. </a:t>
            </a:r>
          </a:p>
          <a:p>
            <a:pPr lvl="1"/>
            <a:r>
              <a:rPr lang="en-US" dirty="0" smtClean="0"/>
              <a:t>However, excessive </a:t>
            </a:r>
            <a:r>
              <a:rPr lang="en-US" dirty="0" err="1" smtClean="0"/>
              <a:t>microphonics</a:t>
            </a:r>
            <a:r>
              <a:rPr lang="en-US" dirty="0" smtClean="0"/>
              <a:t> like current cryomodules are not acceptable</a:t>
            </a:r>
            <a:r>
              <a:rPr lang="en-US" dirty="0" smtClean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349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pCM</a:t>
            </a:r>
            <a:r>
              <a:rPr lang="en-US" dirty="0" smtClean="0"/>
              <a:t> Testing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Processing of low performing cavities.</a:t>
            </a:r>
          </a:p>
          <a:p>
            <a:pPr lvl="1"/>
            <a:r>
              <a:rPr lang="en-US" dirty="0" smtClean="0"/>
              <a:t>12 MV/m is acceptable if total voltage meets specification of 128 MV. </a:t>
            </a:r>
          </a:p>
          <a:p>
            <a:pPr lvl="1"/>
            <a:r>
              <a:rPr lang="en-US" dirty="0" smtClean="0"/>
              <a:t>Processing may be possible, but carry risks.</a:t>
            </a:r>
          </a:p>
          <a:p>
            <a:pPr lvl="1"/>
            <a:r>
              <a:rPr lang="en-US" dirty="0" smtClean="0"/>
              <a:t>Processing requires case by case evaluation</a:t>
            </a:r>
          </a:p>
          <a:p>
            <a:r>
              <a:rPr lang="en-US" dirty="0" smtClean="0"/>
              <a:t>Testing Schedule</a:t>
            </a:r>
          </a:p>
          <a:p>
            <a:pPr lvl="1"/>
            <a:r>
              <a:rPr lang="en-US" dirty="0" smtClean="0"/>
              <a:t>Calibrations may be able to skip due to repeatability</a:t>
            </a:r>
          </a:p>
          <a:p>
            <a:pPr lvl="1"/>
            <a:r>
              <a:rPr lang="en-US" dirty="0" smtClean="0"/>
              <a:t>Operator available at FNAL during off hours.</a:t>
            </a:r>
          </a:p>
          <a:p>
            <a:r>
              <a:rPr lang="en-US" dirty="0" smtClean="0"/>
              <a:t>Raise admin limit to 21 MV/m</a:t>
            </a:r>
          </a:p>
          <a:p>
            <a:pPr lvl="1"/>
            <a:r>
              <a:rPr lang="en-US" dirty="0" smtClean="0"/>
              <a:t>Due to SSA and FPC coupling</a:t>
            </a:r>
          </a:p>
          <a:p>
            <a:pPr lvl="1"/>
            <a:r>
              <a:rPr lang="en-US" dirty="0" smtClean="0"/>
              <a:t>Require case by case evaluation when in doubt</a:t>
            </a:r>
          </a:p>
          <a:p>
            <a:pPr lvl="1"/>
            <a:r>
              <a:rPr lang="en-US" dirty="0" smtClean="0"/>
              <a:t>Fermilab limit was 20 MV/m</a:t>
            </a:r>
          </a:p>
          <a:p>
            <a:pPr lvl="1"/>
            <a:r>
              <a:rPr lang="en-US" dirty="0" err="1" smtClean="0"/>
              <a:t>Jlab</a:t>
            </a:r>
            <a:r>
              <a:rPr lang="en-US" dirty="0" smtClean="0"/>
              <a:t> limit was 19 MV/m </a:t>
            </a:r>
          </a:p>
          <a:p>
            <a:r>
              <a:rPr lang="en-US" dirty="0" smtClean="0"/>
              <a:t>Operational </a:t>
            </a:r>
            <a:r>
              <a:rPr lang="en-US" dirty="0" err="1" smtClean="0"/>
              <a:t>Eacc</a:t>
            </a:r>
            <a:r>
              <a:rPr lang="en-US" dirty="0" smtClean="0"/>
              <a:t> 0.5MV/m below quench limit.</a:t>
            </a:r>
          </a:p>
        </p:txBody>
      </p:sp>
    </p:spTree>
    <p:extLst>
      <p:ext uri="{BB962C8B-B14F-4D97-AF65-F5344CB8AC3E}">
        <p14:creationId xmlns:p14="http://schemas.microsoft.com/office/powerpoint/2010/main" val="48357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Fermilab reported production test schedule can be met based on </a:t>
            </a:r>
            <a:r>
              <a:rPr lang="en-US" dirty="0" err="1" smtClean="0"/>
              <a:t>pCM</a:t>
            </a:r>
            <a:r>
              <a:rPr lang="en-US" dirty="0" smtClean="0"/>
              <a:t> test schedule and testing time allocation</a:t>
            </a:r>
          </a:p>
          <a:p>
            <a:pPr lvl="1"/>
            <a:r>
              <a:rPr lang="en-US" dirty="0" smtClean="0"/>
              <a:t>Calibrations may be able to be skipped due to repeatability</a:t>
            </a:r>
          </a:p>
          <a:p>
            <a:pPr lvl="1"/>
            <a:r>
              <a:rPr lang="en-US" dirty="0" smtClean="0"/>
              <a:t>Operators are available at FNAL during off hours.</a:t>
            </a:r>
          </a:p>
          <a:p>
            <a:r>
              <a:rPr lang="en-US" dirty="0" smtClean="0"/>
              <a:t>JLAB is still evaluating experience of </a:t>
            </a:r>
            <a:r>
              <a:rPr lang="en-US" dirty="0" err="1" smtClean="0"/>
              <a:t>pCM</a:t>
            </a:r>
            <a:r>
              <a:rPr lang="en-US" dirty="0" smtClean="0"/>
              <a:t> testing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410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Cavity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Fermilab </a:t>
            </a:r>
            <a:r>
              <a:rPr lang="en-US" dirty="0" err="1" smtClean="0"/>
              <a:t>pCM</a:t>
            </a:r>
            <a:r>
              <a:rPr lang="en-US" dirty="0" smtClean="0"/>
              <a:t> experienced </a:t>
            </a:r>
            <a:r>
              <a:rPr lang="en-US" dirty="0" err="1" smtClean="0"/>
              <a:t>multipacting</a:t>
            </a:r>
            <a:r>
              <a:rPr lang="en-US" dirty="0"/>
              <a:t> </a:t>
            </a:r>
            <a:r>
              <a:rPr lang="en-US" dirty="0" smtClean="0"/>
              <a:t>consistently</a:t>
            </a:r>
          </a:p>
          <a:p>
            <a:pPr lvl="1"/>
            <a:r>
              <a:rPr lang="en-US" dirty="0" smtClean="0"/>
              <a:t>Decided not conditioning coupler at room temperature or cold.</a:t>
            </a:r>
          </a:p>
          <a:p>
            <a:pPr lvl="1"/>
            <a:r>
              <a:rPr lang="en-US" dirty="0" smtClean="0"/>
              <a:t>The copper plating in coupler tends to have high concentration of hydrogen</a:t>
            </a:r>
          </a:p>
          <a:p>
            <a:pPr lvl="1"/>
            <a:r>
              <a:rPr lang="en-US" dirty="0" smtClean="0"/>
              <a:t>Fermilab tested Nitrogen filled single cell cavity and ruled out nitrogen residual gas as a potential cause for </a:t>
            </a:r>
            <a:r>
              <a:rPr lang="en-US" dirty="0" err="1" smtClean="0"/>
              <a:t>multipacting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Fermilab is studying effect of hydrogen residual gas on </a:t>
            </a:r>
            <a:r>
              <a:rPr lang="en-US" dirty="0" err="1" smtClean="0"/>
              <a:t>multipacting</a:t>
            </a:r>
            <a:endParaRPr lang="en-US" dirty="0" smtClean="0"/>
          </a:p>
          <a:p>
            <a:pPr lvl="1"/>
            <a:r>
              <a:rPr lang="en-US" dirty="0" smtClean="0"/>
              <a:t>Fermilab </a:t>
            </a:r>
            <a:r>
              <a:rPr lang="en-US" dirty="0" err="1" smtClean="0"/>
              <a:t>pCM</a:t>
            </a:r>
            <a:r>
              <a:rPr lang="en-US" dirty="0" smtClean="0"/>
              <a:t> exceeds total voltage, </a:t>
            </a:r>
            <a:r>
              <a:rPr lang="en-US" dirty="0" err="1" smtClean="0"/>
              <a:t>heatload</a:t>
            </a:r>
            <a:r>
              <a:rPr lang="en-US" dirty="0" smtClean="0"/>
              <a:t> </a:t>
            </a:r>
            <a:r>
              <a:rPr lang="en-US" dirty="0" smtClean="0"/>
              <a:t>specification</a:t>
            </a:r>
            <a:endParaRPr lang="en-US" dirty="0" smtClean="0"/>
          </a:p>
          <a:p>
            <a:r>
              <a:rPr lang="en-US" dirty="0" smtClean="0"/>
              <a:t>JLAB has no </a:t>
            </a:r>
            <a:r>
              <a:rPr lang="en-US" dirty="0" err="1" smtClean="0"/>
              <a:t>multipacting</a:t>
            </a:r>
            <a:r>
              <a:rPr lang="en-US" dirty="0" smtClean="0"/>
              <a:t> during the initial gradient test</a:t>
            </a:r>
          </a:p>
          <a:p>
            <a:pPr lvl="1"/>
            <a:r>
              <a:rPr lang="en-US" dirty="0" smtClean="0"/>
              <a:t>JLAB did not condition the coupler</a:t>
            </a:r>
          </a:p>
          <a:p>
            <a:pPr lvl="1"/>
            <a:r>
              <a:rPr lang="en-US" dirty="0" smtClean="0"/>
              <a:t>Will investigate whether CAV4 quench can be processed to confirm </a:t>
            </a:r>
            <a:r>
              <a:rPr lang="en-US" dirty="0" err="1" smtClean="0"/>
              <a:t>multipacting</a:t>
            </a:r>
            <a:r>
              <a:rPr lang="en-US" dirty="0" smtClean="0"/>
              <a:t> or not.</a:t>
            </a:r>
          </a:p>
          <a:p>
            <a:pPr lvl="1"/>
            <a:r>
              <a:rPr lang="en-US" dirty="0" smtClean="0"/>
              <a:t>Cavity testing is in progress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72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Coupler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Fermilab reported power couplers exceed specification</a:t>
            </a:r>
          </a:p>
          <a:p>
            <a:pPr lvl="1"/>
            <a:r>
              <a:rPr lang="en-US" dirty="0" smtClean="0"/>
              <a:t>2K test confirmed the 2.1K measurement</a:t>
            </a:r>
          </a:p>
          <a:p>
            <a:r>
              <a:rPr lang="en-US" dirty="0" smtClean="0"/>
              <a:t>HOM antenna and cable heating was tested simulating 5W beam power.  Heating was very small and did not degrade cavity performance.</a:t>
            </a:r>
          </a:p>
          <a:p>
            <a:r>
              <a:rPr lang="en-US" dirty="0" smtClean="0"/>
              <a:t>JLAB reported 4 couplers has low </a:t>
            </a:r>
            <a:r>
              <a:rPr lang="en-US" dirty="0" err="1" smtClean="0"/>
              <a:t>Qext</a:t>
            </a:r>
            <a:r>
              <a:rPr lang="en-US" dirty="0" smtClean="0"/>
              <a:t> that cannot be adjusted </a:t>
            </a:r>
          </a:p>
          <a:p>
            <a:pPr lvl="1"/>
            <a:r>
              <a:rPr lang="en-US" dirty="0"/>
              <a:t>Use stub tuners to reduce coupling (raise </a:t>
            </a:r>
            <a:r>
              <a:rPr lang="en-US" dirty="0" err="1"/>
              <a:t>Qext</a:t>
            </a:r>
            <a:r>
              <a:rPr lang="en-US" dirty="0"/>
              <a:t>)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Cavity </a:t>
            </a:r>
            <a:r>
              <a:rPr lang="en-US" dirty="0" smtClean="0">
                <a:solidFill>
                  <a:srgbClr val="FF0000"/>
                </a:solidFill>
              </a:rPr>
              <a:t>2 raised from 1.8E7 to 3.9E7 –working </a:t>
            </a:r>
            <a:r>
              <a:rPr lang="en-US" dirty="0" smtClean="0">
                <a:solidFill>
                  <a:srgbClr val="FF0000"/>
                </a:solidFill>
              </a:rPr>
              <a:t>well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uplicate the setup for other three couplers. (CAV8 may have some issues)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Fix </a:t>
            </a:r>
            <a:r>
              <a:rPr lang="en-US" dirty="0" smtClean="0"/>
              <a:t>the mechanical component during next warm 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2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JLAB Cryogenic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CAV5 flux gate reads 4.5 </a:t>
            </a:r>
            <a:r>
              <a:rPr lang="en-US" dirty="0" err="1" smtClean="0"/>
              <a:t>mG</a:t>
            </a:r>
            <a:endParaRPr lang="en-US" dirty="0" smtClean="0"/>
          </a:p>
          <a:p>
            <a:r>
              <a:rPr lang="en-US" dirty="0" smtClean="0"/>
              <a:t>First cooldown was very slow. Issues resolved to allow fast</a:t>
            </a:r>
            <a:r>
              <a:rPr lang="en-US" dirty="0" smtClean="0">
                <a:solidFill>
                  <a:srgbClr val="FF0000"/>
                </a:solidFill>
              </a:rPr>
              <a:t>er</a:t>
            </a:r>
            <a:r>
              <a:rPr lang="en-US" dirty="0" smtClean="0"/>
              <a:t> cool down in future.</a:t>
            </a:r>
          </a:p>
          <a:p>
            <a:r>
              <a:rPr lang="en-US" dirty="0" smtClean="0"/>
              <a:t>Inlet JT T swings, but will improve after JT HX works.</a:t>
            </a:r>
          </a:p>
          <a:p>
            <a:pPr lvl="1"/>
            <a:r>
              <a:rPr lang="en-US" dirty="0" smtClean="0"/>
              <a:t>Current inlet T is 4-5K average.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635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Fermilab Cryogenics </a:t>
            </a:r>
            <a:r>
              <a:rPr lang="mr-IN" dirty="0" smtClean="0"/>
              <a:t>–</a:t>
            </a:r>
            <a:r>
              <a:rPr lang="en-US" dirty="0" smtClean="0"/>
              <a:t> vibration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5" y="1459864"/>
            <a:ext cx="11816861" cy="5075047"/>
          </a:xfrm>
        </p:spPr>
        <p:txBody>
          <a:bodyPr>
            <a:noAutofit/>
          </a:bodyPr>
          <a:lstStyle/>
          <a:p>
            <a:r>
              <a:rPr lang="en-US" sz="2000" dirty="0" smtClean="0"/>
              <a:t>Warm </a:t>
            </a:r>
            <a:r>
              <a:rPr lang="en-US" sz="2000" dirty="0" smtClean="0"/>
              <a:t>mode (</a:t>
            </a:r>
            <a:r>
              <a:rPr lang="en-US" sz="2000" dirty="0" err="1" smtClean="0"/>
              <a:t>kinney</a:t>
            </a:r>
            <a:r>
              <a:rPr lang="en-US" sz="2000" dirty="0" smtClean="0"/>
              <a:t> pump) </a:t>
            </a:r>
            <a:r>
              <a:rPr lang="en-US" sz="2000" dirty="0" smtClean="0"/>
              <a:t>bypasses the heat exchanger that resulted 2-phase flow &gt;4.5K at inlet.  By the time it reaches CM, liquid percentage suffers a big loss. More gas turbulence is expected with high flow rate.</a:t>
            </a:r>
          </a:p>
          <a:p>
            <a:r>
              <a:rPr lang="en-US" sz="2000" dirty="0" smtClean="0"/>
              <a:t>0.5” JT line further increased the flow velocity</a:t>
            </a:r>
          </a:p>
          <a:p>
            <a:pPr lvl="1"/>
            <a:r>
              <a:rPr lang="en-US" sz="1600" dirty="0" smtClean="0"/>
              <a:t>19m/s for LCLS-2 design</a:t>
            </a:r>
          </a:p>
          <a:p>
            <a:pPr lvl="1"/>
            <a:r>
              <a:rPr lang="en-US" sz="1600" dirty="0" smtClean="0"/>
              <a:t>57 m/s at CMTF (70% of sound velocity)</a:t>
            </a:r>
          </a:p>
          <a:p>
            <a:r>
              <a:rPr lang="en-US" sz="2000" dirty="0" smtClean="0"/>
              <a:t>JT experienced </a:t>
            </a:r>
            <a:r>
              <a:rPr lang="en-US" sz="2000" dirty="0" smtClean="0"/>
              <a:t>Thermal </a:t>
            </a:r>
            <a:r>
              <a:rPr lang="en-US" sz="2000" dirty="0" smtClean="0"/>
              <a:t>Acoustic Oscillation (TAO).  </a:t>
            </a:r>
          </a:p>
          <a:p>
            <a:pPr lvl="1"/>
            <a:r>
              <a:rPr lang="en-US" sz="1600" dirty="0" smtClean="0"/>
              <a:t>Thermal strapping of the JT out shell did not solve the icing problem.</a:t>
            </a:r>
          </a:p>
          <a:p>
            <a:pPr lvl="1"/>
            <a:r>
              <a:rPr lang="en-US" sz="1600" dirty="0" smtClean="0"/>
              <a:t> According </a:t>
            </a:r>
            <a:r>
              <a:rPr lang="en-US" sz="1600" dirty="0" smtClean="0"/>
              <a:t>to JT valve </a:t>
            </a:r>
            <a:r>
              <a:rPr lang="en-US" sz="1600" dirty="0" smtClean="0"/>
              <a:t>vendor, there is a removable stem wiper from vendor can be used to retrofit the current JT </a:t>
            </a:r>
            <a:r>
              <a:rPr lang="en-US" sz="1600" dirty="0" smtClean="0"/>
              <a:t>valves.</a:t>
            </a:r>
            <a:endParaRPr lang="en-US" sz="1600" dirty="0" smtClean="0"/>
          </a:p>
          <a:p>
            <a:pPr lvl="1"/>
            <a:r>
              <a:rPr lang="en-US" sz="1600" dirty="0" smtClean="0"/>
              <a:t>Increase JT line size is being considered.</a:t>
            </a:r>
          </a:p>
          <a:p>
            <a:pPr lvl="2"/>
            <a:r>
              <a:rPr lang="en-US" sz="1400" dirty="0" smtClean="0"/>
              <a:t>Need to know velocity of large diameter JT line.</a:t>
            </a:r>
          </a:p>
          <a:p>
            <a:pPr lvl="1"/>
            <a:r>
              <a:rPr lang="en-US" sz="1600" dirty="0" smtClean="0"/>
              <a:t>Turn JT valve around is another option which will be evaluated.</a:t>
            </a:r>
          </a:p>
          <a:p>
            <a:r>
              <a:rPr lang="en-US" sz="2000" dirty="0" smtClean="0"/>
              <a:t>Cooldown line heater: have large leads that may have high thermal leak. Leads shield station to the 40K shield.</a:t>
            </a:r>
          </a:p>
          <a:p>
            <a:r>
              <a:rPr lang="en-US" sz="2000" dirty="0" smtClean="0"/>
              <a:t>Check the valve in </a:t>
            </a:r>
            <a:r>
              <a:rPr lang="en-US" sz="2000" dirty="0" err="1" smtClean="0"/>
              <a:t>feedcap</a:t>
            </a:r>
            <a:r>
              <a:rPr lang="en-US" sz="2000" dirty="0" smtClean="0"/>
              <a:t> between 300mm pipe and 2-phase. That does not seem to have a problem.</a:t>
            </a:r>
          </a:p>
          <a:p>
            <a:r>
              <a:rPr lang="en-US" sz="2000" dirty="0" smtClean="0"/>
              <a:t>Liquid level </a:t>
            </a:r>
            <a:r>
              <a:rPr lang="en-US" sz="2000" dirty="0" smtClean="0"/>
              <a:t>instability</a:t>
            </a:r>
            <a:endParaRPr lang="en-US" sz="2000" dirty="0" smtClean="0"/>
          </a:p>
          <a:p>
            <a:pPr lvl="1"/>
            <a:r>
              <a:rPr lang="en-US" sz="1600" dirty="0" smtClean="0"/>
              <a:t>Vapor flow dragging the liquid to the riser and to the down stream.</a:t>
            </a:r>
          </a:p>
          <a:p>
            <a:pPr lvl="1"/>
            <a:r>
              <a:rPr lang="en-US" sz="1600" dirty="0" smtClean="0"/>
              <a:t>Baffle installed to avoid </a:t>
            </a:r>
            <a:r>
              <a:rPr lang="en-US" sz="1600" dirty="0" smtClean="0"/>
              <a:t>direct </a:t>
            </a:r>
            <a:r>
              <a:rPr lang="en-US" sz="1600" dirty="0" smtClean="0"/>
              <a:t>spraying of 2-phase flow to liquid surface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34761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Fermilab </a:t>
            </a:r>
            <a:r>
              <a:rPr lang="en-US" dirty="0" err="1" smtClean="0"/>
              <a:t>pCM</a:t>
            </a:r>
            <a:r>
              <a:rPr lang="en-US" dirty="0" smtClean="0"/>
              <a:t> </a:t>
            </a:r>
            <a:r>
              <a:rPr lang="en-US" dirty="0" err="1" smtClean="0"/>
              <a:t>Microhonics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Fermilab reported </a:t>
            </a:r>
            <a:r>
              <a:rPr lang="en-US" dirty="0" err="1" smtClean="0"/>
              <a:t>microphonics</a:t>
            </a:r>
            <a:r>
              <a:rPr lang="en-US" dirty="0" smtClean="0"/>
              <a:t> measurement</a:t>
            </a:r>
          </a:p>
          <a:p>
            <a:pPr lvl="1"/>
            <a:r>
              <a:rPr lang="en-US" dirty="0" smtClean="0"/>
              <a:t>Mass flow matched harmonic of the frequency detuning.</a:t>
            </a:r>
          </a:p>
          <a:p>
            <a:pPr lvl="1"/>
            <a:r>
              <a:rPr lang="en-US" dirty="0" smtClean="0"/>
              <a:t>Highly correlation between mass flow and </a:t>
            </a:r>
            <a:r>
              <a:rPr lang="en-US" dirty="0" err="1" smtClean="0"/>
              <a:t>microphonics</a:t>
            </a:r>
            <a:r>
              <a:rPr lang="en-US" dirty="0" smtClean="0"/>
              <a:t> were found</a:t>
            </a:r>
          </a:p>
          <a:p>
            <a:r>
              <a:rPr lang="en-US" dirty="0" smtClean="0"/>
              <a:t>JT icing is completely abnormal. No conclusions should made until this is solved. (T. Peterson)</a:t>
            </a:r>
          </a:p>
          <a:p>
            <a:r>
              <a:rPr lang="en-US" dirty="0" smtClean="0"/>
              <a:t>Alternatively, there maybe other method to prevent TAO</a:t>
            </a:r>
          </a:p>
          <a:p>
            <a:pPr lvl="1"/>
            <a:r>
              <a:rPr lang="en-US" dirty="0" smtClean="0"/>
              <a:t>Check </a:t>
            </a:r>
            <a:r>
              <a:rPr lang="en-US" dirty="0" smtClean="0"/>
              <a:t>the holes in the JT valve.(E Daly)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97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961</Words>
  <Application>Microsoft Macintosh PowerPoint</Application>
  <PresentationFormat>Widescreen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Mangal</vt:lpstr>
      <vt:lpstr>Arial</vt:lpstr>
      <vt:lpstr>Office Theme</vt:lpstr>
      <vt:lpstr>Summary Notes for pCM testing</vt:lpstr>
      <vt:lpstr>Minimum Acceptance Criteria Review</vt:lpstr>
      <vt:lpstr>pCM Testing Issues</vt:lpstr>
      <vt:lpstr>Testing Schedule</vt:lpstr>
      <vt:lpstr>Cavity Performance</vt:lpstr>
      <vt:lpstr>Coupler performance</vt:lpstr>
      <vt:lpstr>JLAB Cryogenic</vt:lpstr>
      <vt:lpstr>Fermilab Cryogenics – vibration consideration</vt:lpstr>
      <vt:lpstr>Fermilab pCM Microhonics</vt:lpstr>
      <vt:lpstr>JLAB pCM Microphonics</vt:lpstr>
      <vt:lpstr>JLAB C100 Experience on Microphonics</vt:lpstr>
      <vt:lpstr>JLAB pCM modal measurement</vt:lpstr>
      <vt:lpstr>Microphonics action items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Notes for pCM testing</dc:title>
  <dc:creator>Genfa Wu</dc:creator>
  <cp:lastModifiedBy>Genfa Wu</cp:lastModifiedBy>
  <cp:revision>33</cp:revision>
  <dcterms:created xsi:type="dcterms:W3CDTF">2017-01-11T18:18:07Z</dcterms:created>
  <dcterms:modified xsi:type="dcterms:W3CDTF">2017-01-13T15:07:16Z</dcterms:modified>
</cp:coreProperties>
</file>