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2" r:id="rId2"/>
  </p:sldMasterIdLst>
  <p:notesMasterIdLst>
    <p:notesMasterId r:id="rId23"/>
  </p:notesMasterIdLst>
  <p:handoutMasterIdLst>
    <p:handoutMasterId r:id="rId24"/>
  </p:handoutMasterIdLst>
  <p:sldIdLst>
    <p:sldId id="299" r:id="rId3"/>
    <p:sldId id="300" r:id="rId4"/>
    <p:sldId id="301" r:id="rId5"/>
    <p:sldId id="302" r:id="rId6"/>
    <p:sldId id="303" r:id="rId7"/>
    <p:sldId id="304" r:id="rId8"/>
    <p:sldId id="305" r:id="rId9"/>
    <p:sldId id="306" r:id="rId10"/>
    <p:sldId id="307" r:id="rId11"/>
    <p:sldId id="308" r:id="rId12"/>
    <p:sldId id="310" r:id="rId13"/>
    <p:sldId id="311" r:id="rId14"/>
    <p:sldId id="312" r:id="rId15"/>
    <p:sldId id="313" r:id="rId16"/>
    <p:sldId id="316" r:id="rId17"/>
    <p:sldId id="314" r:id="rId18"/>
    <p:sldId id="315" r:id="rId19"/>
    <p:sldId id="317" r:id="rId20"/>
    <p:sldId id="318" r:id="rId21"/>
    <p:sldId id="319" r:id="rId22"/>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pitchFamily="34" charset="0"/>
        <a:ea typeface="ＭＳ Ｐゴシック" pitchFamily="34" charset="-128"/>
        <a:cs typeface="+mn-cs"/>
      </a:defRPr>
    </a:lvl1pPr>
    <a:lvl2pPr marL="457200" algn="l" defTabSz="457200" rtl="0" fontAlgn="base">
      <a:spcBef>
        <a:spcPct val="0"/>
      </a:spcBef>
      <a:spcAft>
        <a:spcPct val="0"/>
      </a:spcAft>
      <a:defRPr sz="2400" kern="1200">
        <a:solidFill>
          <a:schemeClr val="tx1"/>
        </a:solidFill>
        <a:latin typeface="Calibri" pitchFamily="34" charset="0"/>
        <a:ea typeface="ＭＳ Ｐゴシック" pitchFamily="34" charset="-128"/>
        <a:cs typeface="+mn-cs"/>
      </a:defRPr>
    </a:lvl2pPr>
    <a:lvl3pPr marL="914400" algn="l" defTabSz="457200" rtl="0" fontAlgn="base">
      <a:spcBef>
        <a:spcPct val="0"/>
      </a:spcBef>
      <a:spcAft>
        <a:spcPct val="0"/>
      </a:spcAft>
      <a:defRPr sz="2400" kern="1200">
        <a:solidFill>
          <a:schemeClr val="tx1"/>
        </a:solidFill>
        <a:latin typeface="Calibri" pitchFamily="34" charset="0"/>
        <a:ea typeface="ＭＳ Ｐゴシック" pitchFamily="34" charset="-128"/>
        <a:cs typeface="+mn-cs"/>
      </a:defRPr>
    </a:lvl3pPr>
    <a:lvl4pPr marL="1371600" algn="l" defTabSz="457200" rtl="0" fontAlgn="base">
      <a:spcBef>
        <a:spcPct val="0"/>
      </a:spcBef>
      <a:spcAft>
        <a:spcPct val="0"/>
      </a:spcAft>
      <a:defRPr sz="2400" kern="1200">
        <a:solidFill>
          <a:schemeClr val="tx1"/>
        </a:solidFill>
        <a:latin typeface="Calibri" pitchFamily="34" charset="0"/>
        <a:ea typeface="ＭＳ Ｐゴシック" pitchFamily="34" charset="-128"/>
        <a:cs typeface="+mn-cs"/>
      </a:defRPr>
    </a:lvl4pPr>
    <a:lvl5pPr marL="1828800" algn="l" defTabSz="457200" rtl="0" fontAlgn="base">
      <a:spcBef>
        <a:spcPct val="0"/>
      </a:spcBef>
      <a:spcAft>
        <a:spcPct val="0"/>
      </a:spcAft>
      <a:defRPr sz="2400" kern="1200">
        <a:solidFill>
          <a:schemeClr val="tx1"/>
        </a:solidFill>
        <a:latin typeface="Calibri" pitchFamily="34" charset="0"/>
        <a:ea typeface="ＭＳ Ｐゴシック" pitchFamily="34" charset="-128"/>
        <a:cs typeface="+mn-cs"/>
      </a:defRPr>
    </a:lvl5pPr>
    <a:lvl6pPr marL="2286000" algn="l" defTabSz="914400" rtl="0" eaLnBrk="1" latinLnBrk="0" hangingPunct="1">
      <a:defRPr sz="2400" kern="1200">
        <a:solidFill>
          <a:schemeClr val="tx1"/>
        </a:solidFill>
        <a:latin typeface="Calibri" pitchFamily="34" charset="0"/>
        <a:ea typeface="ＭＳ Ｐゴシック" pitchFamily="34" charset="-128"/>
        <a:cs typeface="+mn-cs"/>
      </a:defRPr>
    </a:lvl6pPr>
    <a:lvl7pPr marL="2743200" algn="l" defTabSz="914400" rtl="0" eaLnBrk="1" latinLnBrk="0" hangingPunct="1">
      <a:defRPr sz="2400" kern="1200">
        <a:solidFill>
          <a:schemeClr val="tx1"/>
        </a:solidFill>
        <a:latin typeface="Calibri" pitchFamily="34" charset="0"/>
        <a:ea typeface="ＭＳ Ｐゴシック" pitchFamily="34" charset="-128"/>
        <a:cs typeface="+mn-cs"/>
      </a:defRPr>
    </a:lvl7pPr>
    <a:lvl8pPr marL="3200400" algn="l" defTabSz="914400" rtl="0" eaLnBrk="1" latinLnBrk="0" hangingPunct="1">
      <a:defRPr sz="2400" kern="1200">
        <a:solidFill>
          <a:schemeClr val="tx1"/>
        </a:solidFill>
        <a:latin typeface="Calibri" pitchFamily="34" charset="0"/>
        <a:ea typeface="ＭＳ Ｐゴシック" pitchFamily="34" charset="-128"/>
        <a:cs typeface="+mn-cs"/>
      </a:defRPr>
    </a:lvl8pPr>
    <a:lvl9pPr marL="3657600" algn="l" defTabSz="914400" rtl="0" eaLnBrk="1" latinLnBrk="0" hangingPunct="1">
      <a:defRPr sz="2400" kern="1200">
        <a:solidFill>
          <a:schemeClr val="tx1"/>
        </a:solidFill>
        <a:latin typeface="Calibri"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592A"/>
    <a:srgbClr val="D35420"/>
    <a:srgbClr val="BD1F24"/>
    <a:srgbClr val="808080"/>
    <a:srgbClr val="154D81"/>
    <a:srgbClr val="DF652C"/>
    <a:srgbClr val="E0692D"/>
    <a:srgbClr val="DF64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620"/>
    <p:restoredTop sz="94660"/>
  </p:normalViewPr>
  <p:slideViewPr>
    <p:cSldViewPr snapToGrid="0" snapToObjects="1">
      <p:cViewPr varScale="1">
        <p:scale>
          <a:sx n="87" d="100"/>
          <a:sy n="87" d="100"/>
        </p:scale>
        <p:origin x="966" y="90"/>
      </p:cViewPr>
      <p:guideLst>
        <p:guide orient="horz" pos="2160"/>
        <p:guide pos="2880"/>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charset="0"/>
              </a:defRPr>
            </a:lvl1pPr>
          </a:lstStyle>
          <a:p>
            <a:fld id="{393B6DFD-0E16-4F6A-B87C-5397575058FB}" type="datetimeFigureOut">
              <a:rPr lang="en-US"/>
              <a:pPr/>
              <a:t>1/12/2017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charset="0"/>
              </a:defRPr>
            </a:lvl1pPr>
          </a:lstStyle>
          <a:p>
            <a:fld id="{FD997A25-CFF4-45EB-8C60-3E8C1130386A}" type="slidenum">
              <a:rPr lang="en-US"/>
              <a:pPr/>
              <a:t>‹#›</a:t>
            </a:fld>
            <a:endParaRPr lang="en-US"/>
          </a:p>
        </p:txBody>
      </p:sp>
    </p:spTree>
    <p:extLst>
      <p:ext uri="{BB962C8B-B14F-4D97-AF65-F5344CB8AC3E}">
        <p14:creationId xmlns:p14="http://schemas.microsoft.com/office/powerpoint/2010/main" val="268508328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Helvetica" charset="0"/>
              </a:defRPr>
            </a:lvl1pPr>
          </a:lstStyle>
          <a:p>
            <a:fld id="{4D6DEB67-BF62-4451-B25A-89F3C55BB611}" type="datetimeFigureOut">
              <a:rPr lang="en-US"/>
              <a:pPr/>
              <a:t>1/12/2017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Helvetica" charset="0"/>
              </a:defRPr>
            </a:lvl1pPr>
          </a:lstStyle>
          <a:p>
            <a:fld id="{2456DA36-DF59-41E5-806E-A4D79AB0439E}" type="slidenum">
              <a:rPr lang="en-US"/>
              <a:pPr/>
              <a:t>‹#›</a:t>
            </a:fld>
            <a:endParaRPr lang="en-US"/>
          </a:p>
        </p:txBody>
      </p:sp>
    </p:spTree>
    <p:extLst>
      <p:ext uri="{BB962C8B-B14F-4D97-AF65-F5344CB8AC3E}">
        <p14:creationId xmlns:p14="http://schemas.microsoft.com/office/powerpoint/2010/main" val="256941837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56DA36-DF59-41E5-806E-A4D79AB0439E}" type="slidenum">
              <a:rPr lang="en-US" smtClean="0"/>
              <a:pPr/>
              <a:t>4</a:t>
            </a:fld>
            <a:endParaRPr lang="en-US"/>
          </a:p>
        </p:txBody>
      </p:sp>
    </p:spTree>
    <p:extLst>
      <p:ext uri="{BB962C8B-B14F-4D97-AF65-F5344CB8AC3E}">
        <p14:creationId xmlns:p14="http://schemas.microsoft.com/office/powerpoint/2010/main" val="81122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E907BB-BEC6-4154-881C-F5D108F38E89}" type="slidenum">
              <a:rPr lang="en-US" altLang="en-US" smtClean="0"/>
              <a:pPr/>
              <a:t>13</a:t>
            </a:fld>
            <a:endParaRPr lang="en-US" altLang="en-US" dirty="0"/>
          </a:p>
        </p:txBody>
      </p:sp>
    </p:spTree>
    <p:extLst>
      <p:ext uri="{BB962C8B-B14F-4D97-AF65-F5344CB8AC3E}">
        <p14:creationId xmlns:p14="http://schemas.microsoft.com/office/powerpoint/2010/main" val="1871044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E907BB-BEC6-4154-881C-F5D108F38E89}" type="slidenum">
              <a:rPr lang="en-US" altLang="en-US" smtClean="0"/>
              <a:pPr/>
              <a:t>14</a:t>
            </a:fld>
            <a:endParaRPr lang="en-US" altLang="en-US" dirty="0"/>
          </a:p>
        </p:txBody>
      </p:sp>
    </p:spTree>
    <p:extLst>
      <p:ext uri="{BB962C8B-B14F-4D97-AF65-F5344CB8AC3E}">
        <p14:creationId xmlns:p14="http://schemas.microsoft.com/office/powerpoint/2010/main" val="1598392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56DA36-DF59-41E5-806E-A4D79AB0439E}" type="slidenum">
              <a:rPr lang="en-US" smtClean="0"/>
              <a:pPr/>
              <a:t>15</a:t>
            </a:fld>
            <a:endParaRPr lang="en-US"/>
          </a:p>
        </p:txBody>
      </p:sp>
    </p:spTree>
    <p:extLst>
      <p:ext uri="{BB962C8B-B14F-4D97-AF65-F5344CB8AC3E}">
        <p14:creationId xmlns:p14="http://schemas.microsoft.com/office/powerpoint/2010/main" val="18124068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4" descr="Blue-Seal_c100m56y0k23-Mark_SC_Horizontal.eps"/>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91063" y="1371600"/>
            <a:ext cx="36449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FermilabLogo_100c56m0y23k.eps"/>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06450" y="1447800"/>
            <a:ext cx="2901950"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itle 21"/>
          <p:cNvSpPr>
            <a:spLocks noGrp="1"/>
          </p:cNvSpPr>
          <p:nvPr>
            <p:ph type="title"/>
          </p:nvPr>
        </p:nvSpPr>
        <p:spPr>
          <a:xfrm>
            <a:off x="806450" y="3559283"/>
            <a:ext cx="7526338" cy="1139271"/>
          </a:xfrm>
          <a:prstGeom prst="rect">
            <a:avLst/>
          </a:prstGeom>
        </p:spPr>
        <p:txBody>
          <a:bodyPr wrap="square" lIns="0" tIns="0" rIns="0" bIns="0" anchor="t"/>
          <a:lstStyle>
            <a:lvl1pPr algn="l">
              <a:defRPr sz="3200" b="1" i="0" baseline="0">
                <a:solidFill>
                  <a:srgbClr val="154D81"/>
                </a:solidFill>
                <a:latin typeface="Helvetica"/>
              </a:defRPr>
            </a:lvl1pPr>
          </a:lstStyle>
          <a:p>
            <a:r>
              <a:rPr lang="en-US"/>
              <a:t>Click to edit Master title style</a:t>
            </a:r>
            <a:endParaRPr lang="en-US" dirty="0"/>
          </a:p>
        </p:txBody>
      </p:sp>
      <p:sp>
        <p:nvSpPr>
          <p:cNvPr id="24" name="Text Placeholder 23"/>
          <p:cNvSpPr>
            <a:spLocks noGrp="1"/>
          </p:cNvSpPr>
          <p:nvPr>
            <p:ph type="body" sz="quarter" idx="10"/>
          </p:nvPr>
        </p:nvSpPr>
        <p:spPr>
          <a:xfrm>
            <a:off x="806450" y="4841093"/>
            <a:ext cx="7526338" cy="1489952"/>
          </a:xfrm>
          <a:prstGeom prst="rect">
            <a:avLst/>
          </a:prstGeom>
        </p:spPr>
        <p:txBody>
          <a:bodyPr lIns="0" tIns="0" rIns="0" bIns="0"/>
          <a:lstStyle>
            <a:lvl1pPr marL="0" indent="0">
              <a:buFontTx/>
              <a:buNone/>
              <a:defRPr sz="2000">
                <a:solidFill>
                  <a:srgbClr val="154D81"/>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Tree>
    <p:extLst>
      <p:ext uri="{BB962C8B-B14F-4D97-AF65-F5344CB8AC3E}">
        <p14:creationId xmlns:p14="http://schemas.microsoft.com/office/powerpoint/2010/main" val="3535096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450013" y="6515100"/>
            <a:ext cx="1076325" cy="241300"/>
          </a:xfrm>
        </p:spPr>
        <p:txBody>
          <a:bodyPr/>
          <a:lstStyle>
            <a:lvl1pPr>
              <a:defRPr/>
            </a:lvl1pPr>
          </a:lstStyle>
          <a:p>
            <a:fld id="{C9FDED8E-BCF1-4CC1-B5A9-6D347B7BD6B9}" type="datetime1">
              <a:rPr lang="en-US" smtClean="0"/>
              <a:t>1/12/2017</a:t>
            </a:fld>
            <a:endParaRPr lang="en-US"/>
          </a:p>
        </p:txBody>
      </p:sp>
      <p:sp>
        <p:nvSpPr>
          <p:cNvPr id="5" name="Footer Placeholder 4"/>
          <p:cNvSpPr>
            <a:spLocks noGrp="1"/>
          </p:cNvSpPr>
          <p:nvPr>
            <p:ph type="ftr" sz="quarter" idx="11"/>
          </p:nvPr>
        </p:nvSpPr>
        <p:spPr/>
        <p:txBody>
          <a:bodyPr/>
          <a:lstStyle>
            <a:lvl1pPr>
              <a:defRPr sz="900">
                <a:solidFill>
                  <a:srgbClr val="154D81"/>
                </a:solidFill>
              </a:defRPr>
            </a:lvl1pPr>
          </a:lstStyle>
          <a:p>
            <a:pPr>
              <a:defRPr/>
            </a:pPr>
            <a:r>
              <a:rPr lang="en-US"/>
              <a:t>Presenter | Presentation Title</a:t>
            </a:r>
            <a:endParaRPr lang="en-US" b="1"/>
          </a:p>
        </p:txBody>
      </p:sp>
      <p:sp>
        <p:nvSpPr>
          <p:cNvPr id="6" name="Slide Number Placeholder 5"/>
          <p:cNvSpPr>
            <a:spLocks noGrp="1"/>
          </p:cNvSpPr>
          <p:nvPr>
            <p:ph type="sldNum" sz="quarter" idx="12"/>
          </p:nvPr>
        </p:nvSpPr>
        <p:spPr/>
        <p:txBody>
          <a:bodyPr/>
          <a:lstStyle>
            <a:lvl1pPr>
              <a:defRPr/>
            </a:lvl1pPr>
          </a:lstStyle>
          <a:p>
            <a:fld id="{1E867086-59BE-433D-A3BD-EBC04F95C3F1}" type="slidenum">
              <a:rPr lang="en-US"/>
              <a:pPr/>
              <a:t>‹#›</a:t>
            </a:fld>
            <a:endParaRPr lang="en-US"/>
          </a:p>
        </p:txBody>
      </p:sp>
    </p:spTree>
    <p:extLst>
      <p:ext uri="{BB962C8B-B14F-4D97-AF65-F5344CB8AC3E}">
        <p14:creationId xmlns:p14="http://schemas.microsoft.com/office/powerpoint/2010/main" val="26729706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wo Content with Capti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9365" y="4765101"/>
            <a:ext cx="425196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3"/>
          <p:cNvSpPr>
            <a:spLocks noGrp="1"/>
          </p:cNvSpPr>
          <p:nvPr>
            <p:ph type="body" sz="half" idx="13"/>
          </p:nvPr>
        </p:nvSpPr>
        <p:spPr>
          <a:xfrm>
            <a:off x="4654550" y="4765101"/>
            <a:ext cx="4260850"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Content Placeholder 2"/>
          <p:cNvSpPr>
            <a:spLocks noGrp="1"/>
          </p:cNvSpPr>
          <p:nvPr>
            <p:ph sz="half" idx="17"/>
          </p:nvPr>
        </p:nvSpPr>
        <p:spPr>
          <a:xfrm>
            <a:off x="228601" y="1043694"/>
            <a:ext cx="4251324"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8"/>
          </p:nvPr>
        </p:nvSpPr>
        <p:spPr>
          <a:xfrm>
            <a:off x="4654550" y="1043694"/>
            <a:ext cx="4260851" cy="3568701"/>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a:t>Click to edit Master title style</a:t>
            </a:r>
            <a:endParaRPr lang="en-US" dirty="0"/>
          </a:p>
        </p:txBody>
      </p:sp>
      <p:sp>
        <p:nvSpPr>
          <p:cNvPr id="7" name="Date Placeholder 3"/>
          <p:cNvSpPr>
            <a:spLocks noGrp="1"/>
          </p:cNvSpPr>
          <p:nvPr>
            <p:ph type="dt" sz="half" idx="19"/>
          </p:nvPr>
        </p:nvSpPr>
        <p:spPr/>
        <p:txBody>
          <a:bodyPr/>
          <a:lstStyle>
            <a:lvl1pPr>
              <a:defRPr/>
            </a:lvl1pPr>
          </a:lstStyle>
          <a:p>
            <a:fld id="{E9FCECD6-4E7F-470E-9021-257AD883339C}" type="datetime1">
              <a:rPr lang="en-US" smtClean="0"/>
              <a:t>1/12/2017</a:t>
            </a:fld>
            <a:endParaRPr lang="en-US"/>
          </a:p>
        </p:txBody>
      </p:sp>
      <p:sp>
        <p:nvSpPr>
          <p:cNvPr id="8" name="Footer Placeholder 4"/>
          <p:cNvSpPr>
            <a:spLocks noGrp="1"/>
          </p:cNvSpPr>
          <p:nvPr>
            <p:ph type="ftr" sz="quarter" idx="20"/>
          </p:nvPr>
        </p:nvSpPr>
        <p:spPr/>
        <p:txBody>
          <a:bodyPr/>
          <a:lstStyle>
            <a:lvl1pPr>
              <a:defRPr/>
            </a:lvl1pPr>
          </a:lstStyle>
          <a:p>
            <a:pPr>
              <a:defRPr/>
            </a:pPr>
            <a:r>
              <a:rPr lang="en-US"/>
              <a:t>Presenter | Presentation Title</a:t>
            </a:r>
            <a:endParaRPr lang="en-US" b="1" dirty="0"/>
          </a:p>
        </p:txBody>
      </p:sp>
      <p:sp>
        <p:nvSpPr>
          <p:cNvPr id="9" name="Slide Number Placeholder 5"/>
          <p:cNvSpPr>
            <a:spLocks noGrp="1"/>
          </p:cNvSpPr>
          <p:nvPr>
            <p:ph type="sldNum" sz="quarter" idx="21"/>
          </p:nvPr>
        </p:nvSpPr>
        <p:spPr/>
        <p:txBody>
          <a:bodyPr/>
          <a:lstStyle>
            <a:lvl1pPr>
              <a:defRPr/>
            </a:lvl1pPr>
          </a:lstStyle>
          <a:p>
            <a:fld id="{D7500EE4-7E1C-44E7-8AF9-640E69999840}" type="slidenum">
              <a:rPr lang="en-US"/>
              <a:pPr/>
              <a:t>‹#›</a:t>
            </a:fld>
            <a:endParaRPr lang="en-US"/>
          </a:p>
        </p:txBody>
      </p:sp>
    </p:spTree>
    <p:extLst>
      <p:ext uri="{BB962C8B-B14F-4D97-AF65-F5344CB8AC3E}">
        <p14:creationId xmlns:p14="http://schemas.microsoft.com/office/powerpoint/2010/main" val="1620084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469958" y="1043694"/>
            <a:ext cx="5420360" cy="4994275"/>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a:t>Click to edit Master title style</a:t>
            </a:r>
            <a:endParaRPr lang="en-US" dirty="0"/>
          </a:p>
        </p:txBody>
      </p:sp>
      <p:sp>
        <p:nvSpPr>
          <p:cNvPr id="5" name="Date Placeholder 3"/>
          <p:cNvSpPr>
            <a:spLocks noGrp="1"/>
          </p:cNvSpPr>
          <p:nvPr>
            <p:ph type="dt" sz="half" idx="16"/>
          </p:nvPr>
        </p:nvSpPr>
        <p:spPr/>
        <p:txBody>
          <a:bodyPr/>
          <a:lstStyle>
            <a:lvl1pPr>
              <a:defRPr/>
            </a:lvl1pPr>
          </a:lstStyle>
          <a:p>
            <a:fld id="{7B1195F4-2863-45CF-B4AF-A2924649856A}" type="datetime1">
              <a:rPr lang="en-US" smtClean="0"/>
              <a:t>1/12/2017</a:t>
            </a:fld>
            <a:endParaRPr lang="en-US"/>
          </a:p>
        </p:txBody>
      </p:sp>
      <p:sp>
        <p:nvSpPr>
          <p:cNvPr id="6" name="Footer Placeholder 4"/>
          <p:cNvSpPr>
            <a:spLocks noGrp="1"/>
          </p:cNvSpPr>
          <p:nvPr>
            <p:ph type="ftr" sz="quarter" idx="17"/>
          </p:nvPr>
        </p:nvSpPr>
        <p:spPr/>
        <p:txBody>
          <a:bodyPr/>
          <a:lstStyle>
            <a:lvl1pPr>
              <a:defRPr/>
            </a:lvl1pPr>
          </a:lstStyle>
          <a:p>
            <a:pPr>
              <a:defRPr/>
            </a:pPr>
            <a:r>
              <a:rPr lang="en-US"/>
              <a:t>Presenter | Presentation Title</a:t>
            </a:r>
            <a:endParaRPr lang="en-US" b="1" dirty="0"/>
          </a:p>
        </p:txBody>
      </p:sp>
      <p:sp>
        <p:nvSpPr>
          <p:cNvPr id="7" name="Slide Number Placeholder 5"/>
          <p:cNvSpPr>
            <a:spLocks noGrp="1"/>
          </p:cNvSpPr>
          <p:nvPr>
            <p:ph type="sldNum" sz="quarter" idx="18"/>
          </p:nvPr>
        </p:nvSpPr>
        <p:spPr/>
        <p:txBody>
          <a:bodyPr/>
          <a:lstStyle>
            <a:lvl1pPr>
              <a:defRPr/>
            </a:lvl1pPr>
          </a:lstStyle>
          <a:p>
            <a:fld id="{F5D6A516-7B6A-490E-BEDF-2D2A0214EC99}" type="slidenum">
              <a:rPr lang="en-US"/>
              <a:pPr/>
              <a:t>‹#›</a:t>
            </a:fld>
            <a:endParaRPr lang="en-US"/>
          </a:p>
        </p:txBody>
      </p:sp>
    </p:spTree>
    <p:extLst>
      <p:ext uri="{BB962C8B-B14F-4D97-AF65-F5344CB8AC3E}">
        <p14:creationId xmlns:p14="http://schemas.microsoft.com/office/powerpoint/2010/main" val="197282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700851" cy="3695054"/>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a:t>Click to edit Master title style</a:t>
            </a:r>
            <a:endParaRPr lang="en-US" dirty="0"/>
          </a:p>
        </p:txBody>
      </p:sp>
      <p:sp>
        <p:nvSpPr>
          <p:cNvPr id="5" name="Date Placeholder 3"/>
          <p:cNvSpPr>
            <a:spLocks noGrp="1"/>
          </p:cNvSpPr>
          <p:nvPr>
            <p:ph type="dt" sz="half" idx="10"/>
          </p:nvPr>
        </p:nvSpPr>
        <p:spPr/>
        <p:txBody>
          <a:bodyPr/>
          <a:lstStyle>
            <a:lvl1pPr>
              <a:defRPr/>
            </a:lvl1pPr>
          </a:lstStyle>
          <a:p>
            <a:fld id="{F932B82A-8219-44FB-B3E0-B82442AC2E9A}" type="datetime1">
              <a:rPr lang="en-US" smtClean="0"/>
              <a:t>1/12/2017</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Presenter | Presentation Title</a:t>
            </a:r>
            <a:endParaRPr lang="en-US" b="1" dirty="0"/>
          </a:p>
        </p:txBody>
      </p:sp>
      <p:sp>
        <p:nvSpPr>
          <p:cNvPr id="7" name="Slide Number Placeholder 5"/>
          <p:cNvSpPr>
            <a:spLocks noGrp="1"/>
          </p:cNvSpPr>
          <p:nvPr>
            <p:ph type="sldNum" sz="quarter" idx="12"/>
          </p:nvPr>
        </p:nvSpPr>
        <p:spPr/>
        <p:txBody>
          <a:bodyPr/>
          <a:lstStyle>
            <a:lvl1pPr>
              <a:defRPr/>
            </a:lvl1pPr>
          </a:lstStyle>
          <a:p>
            <a:fld id="{BC5AD470-B823-42AD-8E54-A0EE6868D89B}" type="slidenum">
              <a:rPr lang="en-US"/>
              <a:pPr/>
              <a:t>‹#›</a:t>
            </a:fld>
            <a:endParaRPr lang="en-US"/>
          </a:p>
        </p:txBody>
      </p:sp>
    </p:spTree>
    <p:extLst>
      <p:ext uri="{BB962C8B-B14F-4D97-AF65-F5344CB8AC3E}">
        <p14:creationId xmlns:p14="http://schemas.microsoft.com/office/powerpoint/2010/main" val="622202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6" name="Content Placeholder 2"/>
          <p:cNvSpPr>
            <a:spLocks noGrp="1"/>
          </p:cNvSpPr>
          <p:nvPr>
            <p:ph sz="half" idx="13"/>
          </p:nvPr>
        </p:nvSpPr>
        <p:spPr>
          <a:xfrm>
            <a:off x="228601" y="355192"/>
            <a:ext cx="4206240" cy="4250146"/>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sz="half" idx="15"/>
          </p:nvPr>
        </p:nvSpPr>
        <p:spPr>
          <a:xfrm>
            <a:off x="4709161" y="355192"/>
            <a:ext cx="4206240" cy="4250146"/>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9" name="Text Placeholder 3"/>
          <p:cNvSpPr>
            <a:spLocks noGrp="1"/>
          </p:cNvSpPr>
          <p:nvPr>
            <p:ph type="body" sz="half" idx="19"/>
          </p:nvPr>
        </p:nvSpPr>
        <p:spPr>
          <a:xfrm>
            <a:off x="4709160" y="4765101"/>
            <a:ext cx="4206239" cy="1265812"/>
          </a:xfrm>
          <a:prstGeom prst="rect">
            <a:avLst/>
          </a:prstGeom>
        </p:spPr>
        <p:txBody>
          <a:bodyPr lIns="0" tIns="0" rIns="0" bIns="0"/>
          <a:lstStyle>
            <a:lvl1pPr marL="0" indent="0">
              <a:buNone/>
              <a:defRPr sz="20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Date Placeholder 3"/>
          <p:cNvSpPr>
            <a:spLocks noGrp="1"/>
          </p:cNvSpPr>
          <p:nvPr>
            <p:ph type="dt" sz="half" idx="20"/>
          </p:nvPr>
        </p:nvSpPr>
        <p:spPr>
          <a:ln/>
        </p:spPr>
        <p:txBody>
          <a:bodyPr/>
          <a:lstStyle>
            <a:lvl1pPr>
              <a:defRPr/>
            </a:lvl1pPr>
          </a:lstStyle>
          <a:p>
            <a:fld id="{955D8971-CED9-462A-8A74-34CC95E9CFA2}" type="datetime1">
              <a:rPr lang="en-US" smtClean="0"/>
              <a:t>1/12/2017</a:t>
            </a:fld>
            <a:endParaRPr lang="en-US"/>
          </a:p>
        </p:txBody>
      </p:sp>
      <p:sp>
        <p:nvSpPr>
          <p:cNvPr id="11" name="Footer Placeholder 4"/>
          <p:cNvSpPr>
            <a:spLocks noGrp="1"/>
          </p:cNvSpPr>
          <p:nvPr>
            <p:ph type="ftr" sz="quarter" idx="21"/>
          </p:nvPr>
        </p:nvSpPr>
        <p:spPr>
          <a:ln/>
        </p:spPr>
        <p:txBody>
          <a:bodyPr/>
          <a:lstStyle>
            <a:lvl1pPr>
              <a:defRPr/>
            </a:lvl1pPr>
          </a:lstStyle>
          <a:p>
            <a:pPr>
              <a:defRPr/>
            </a:pPr>
            <a:r>
              <a:rPr lang="en-US"/>
              <a:t>Presenter | Presentation Title</a:t>
            </a:r>
            <a:endParaRPr lang="en-US" b="1"/>
          </a:p>
        </p:txBody>
      </p:sp>
      <p:sp>
        <p:nvSpPr>
          <p:cNvPr id="12" name="Slide Number Placeholder 5"/>
          <p:cNvSpPr>
            <a:spLocks noGrp="1"/>
          </p:cNvSpPr>
          <p:nvPr>
            <p:ph type="sldNum" sz="quarter" idx="22"/>
          </p:nvPr>
        </p:nvSpPr>
        <p:spPr>
          <a:ln/>
        </p:spPr>
        <p:txBody>
          <a:bodyPr/>
          <a:lstStyle>
            <a:lvl1pPr>
              <a:defRPr/>
            </a:lvl1pPr>
          </a:lstStyle>
          <a:p>
            <a:fld id="{96C268C9-C287-4344-8953-38DC82A2783C}" type="slidenum">
              <a:rPr lang="en-US"/>
              <a:pPr/>
              <a:t>‹#›</a:t>
            </a:fld>
            <a:endParaRPr lang="en-US"/>
          </a:p>
        </p:txBody>
      </p:sp>
    </p:spTree>
    <p:extLst>
      <p:ext uri="{BB962C8B-B14F-4D97-AF65-F5344CB8AC3E}">
        <p14:creationId xmlns:p14="http://schemas.microsoft.com/office/powerpoint/2010/main" val="3244616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Content Placeholder 2"/>
          <p:cNvSpPr>
            <a:spLocks noGrp="1"/>
          </p:cNvSpPr>
          <p:nvPr>
            <p:ph sz="half" idx="13"/>
          </p:nvPr>
        </p:nvSpPr>
        <p:spPr>
          <a:xfrm>
            <a:off x="228601" y="361950"/>
            <a:ext cx="8675688" cy="5668963"/>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3"/>
          <p:cNvSpPr>
            <a:spLocks noGrp="1"/>
          </p:cNvSpPr>
          <p:nvPr>
            <p:ph type="dt" sz="half" idx="14"/>
          </p:nvPr>
        </p:nvSpPr>
        <p:spPr>
          <a:xfrm>
            <a:off x="6445250" y="6515100"/>
            <a:ext cx="1076325" cy="241300"/>
          </a:xfrm>
          <a:extLst>
            <a:ext uri="{FAA26D3D-D897-4be2-8F04-BA451C77F1D7}">
              <ma14:placeholderFlag xmlns="" xmlns:ma14="http://schemas.microsoft.com/office/mac/drawingml/2011/main" val="1"/>
            </a:ext>
          </a:extLst>
        </p:spPr>
        <p:txBody>
          <a:bodyPr/>
          <a:lstStyle>
            <a:lvl1pPr>
              <a:defRPr/>
            </a:lvl1pPr>
          </a:lstStyle>
          <a:p>
            <a:fld id="{C272B11C-2847-4259-90F9-2A8A2A239DF1}" type="datetime1">
              <a:rPr lang="en-US" smtClean="0"/>
              <a:t>1/12/2017</a:t>
            </a:fld>
            <a:endParaRPr lang="en-US"/>
          </a:p>
        </p:txBody>
      </p:sp>
      <p:sp>
        <p:nvSpPr>
          <p:cNvPr id="4" name="Footer Placeholder 4"/>
          <p:cNvSpPr>
            <a:spLocks noGrp="1"/>
          </p:cNvSpPr>
          <p:nvPr>
            <p:ph type="ftr" sz="quarter" idx="15"/>
          </p:nvPr>
        </p:nvSpPr>
        <p:spPr>
          <a:extLst>
            <a:ext uri="{FAA26D3D-D897-4be2-8F04-BA451C77F1D7}">
              <ma14:placeholderFlag xmlns="" xmlns:ma14="http://schemas.microsoft.com/office/mac/drawingml/2011/main" val="1"/>
            </a:ext>
          </a:extLst>
        </p:spPr>
        <p:txBody>
          <a:bodyPr/>
          <a:lstStyle>
            <a:lvl1pPr>
              <a:defRPr/>
            </a:lvl1pPr>
          </a:lstStyle>
          <a:p>
            <a:pPr>
              <a:defRPr/>
            </a:pPr>
            <a:r>
              <a:rPr lang="en-US"/>
              <a:t>Presenter | Presentation Title</a:t>
            </a:r>
            <a:endParaRPr lang="en-US" b="1"/>
          </a:p>
        </p:txBody>
      </p:sp>
      <p:sp>
        <p:nvSpPr>
          <p:cNvPr id="5" name="Slide Number Placeholder 5"/>
          <p:cNvSpPr>
            <a:spLocks noGrp="1"/>
          </p:cNvSpPr>
          <p:nvPr>
            <p:ph type="sldNum" sz="quarter" idx="16"/>
          </p:nvPr>
        </p:nvSpPr>
        <p:spPr>
          <a:extLst>
            <a:ext uri="{FAA26D3D-D897-4be2-8F04-BA451C77F1D7}">
              <ma14:placeholderFlag xmlns="" xmlns:ma14="http://schemas.microsoft.com/office/mac/drawingml/2011/main" val="1"/>
            </a:ext>
          </a:extLst>
        </p:spPr>
        <p:txBody>
          <a:bodyPr/>
          <a:lstStyle>
            <a:lvl1pPr>
              <a:defRPr/>
            </a:lvl1pPr>
          </a:lstStyle>
          <a:p>
            <a:fld id="{2FAB96E0-4FFA-4BC8-8048-5C9BCBC5EA14}" type="slidenum">
              <a:rPr lang="en-US"/>
              <a:pPr/>
              <a:t>‹#›</a:t>
            </a:fld>
            <a:endParaRPr lang="en-US"/>
          </a:p>
        </p:txBody>
      </p:sp>
    </p:spTree>
    <p:extLst>
      <p:ext uri="{BB962C8B-B14F-4D97-AF65-F5344CB8AC3E}">
        <p14:creationId xmlns:p14="http://schemas.microsoft.com/office/powerpoint/2010/main" val="41288014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361950"/>
            <a:ext cx="8700851" cy="4369742"/>
          </a:xfrm>
          <a:prstGeom prst="rect">
            <a:avLst/>
          </a:prstGeom>
        </p:spPr>
        <p:txBody>
          <a:bodyPr lIns="0" tIns="0" rIns="0" bIns="0" rtlCol="0">
            <a:normAutofit/>
          </a:bodyPr>
          <a:lstStyle>
            <a:lvl1pPr marL="0" indent="0">
              <a:buNone/>
              <a:defRPr sz="1600">
                <a:solidFill>
                  <a:srgbClr val="4040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10" name="Text Placeholder 3"/>
          <p:cNvSpPr>
            <a:spLocks noGrp="1"/>
          </p:cNvSpPr>
          <p:nvPr>
            <p:ph type="body" sz="half" idx="2"/>
          </p:nvPr>
        </p:nvSpPr>
        <p:spPr>
          <a:xfrm>
            <a:off x="224073" y="4943005"/>
            <a:ext cx="8700851" cy="1091259"/>
          </a:xfrm>
          <a:prstGeom prst="rect">
            <a:avLst/>
          </a:prstGeom>
        </p:spPr>
        <p:txBody>
          <a:bodyPr lIns="0" tIns="0" rIns="0" bIns="0"/>
          <a:lstStyle>
            <a:lvl1pPr marL="0" indent="0">
              <a:buNone/>
              <a:defRPr sz="2000">
                <a:solidFill>
                  <a:schemeClr val="accent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4" name="Date Placeholder 3"/>
          <p:cNvSpPr>
            <a:spLocks noGrp="1"/>
          </p:cNvSpPr>
          <p:nvPr>
            <p:ph type="dt" sz="half" idx="14"/>
          </p:nvPr>
        </p:nvSpPr>
        <p:spPr>
          <a:xfrm>
            <a:off x="6445250" y="6515100"/>
            <a:ext cx="1076325" cy="241300"/>
          </a:xfrm>
          <a:extLst>
            <a:ext uri="{FAA26D3D-D897-4be2-8F04-BA451C77F1D7}">
              <ma14:placeholderFlag xmlns="" xmlns:ma14="http://schemas.microsoft.com/office/mac/drawingml/2011/main" val="1"/>
            </a:ext>
          </a:extLst>
        </p:spPr>
        <p:txBody>
          <a:bodyPr/>
          <a:lstStyle>
            <a:lvl1pPr>
              <a:defRPr/>
            </a:lvl1pPr>
          </a:lstStyle>
          <a:p>
            <a:fld id="{60883906-0851-446D-B7C0-7B760867FEBC}" type="datetime1">
              <a:rPr lang="en-US" smtClean="0"/>
              <a:t>1/12/2017</a:t>
            </a:fld>
            <a:endParaRPr lang="en-US"/>
          </a:p>
        </p:txBody>
      </p:sp>
      <p:sp>
        <p:nvSpPr>
          <p:cNvPr id="5" name="Footer Placeholder 4"/>
          <p:cNvSpPr>
            <a:spLocks noGrp="1"/>
          </p:cNvSpPr>
          <p:nvPr>
            <p:ph type="ftr" sz="quarter" idx="15"/>
          </p:nvPr>
        </p:nvSpPr>
        <p:spPr>
          <a:extLst>
            <a:ext uri="{FAA26D3D-D897-4be2-8F04-BA451C77F1D7}">
              <ma14:placeholderFlag xmlns="" xmlns:ma14="http://schemas.microsoft.com/office/mac/drawingml/2011/main" val="1"/>
            </a:ext>
          </a:extLst>
        </p:spPr>
        <p:txBody>
          <a:bodyPr/>
          <a:lstStyle>
            <a:lvl1pPr>
              <a:defRPr/>
            </a:lvl1pPr>
          </a:lstStyle>
          <a:p>
            <a:pPr>
              <a:defRPr/>
            </a:pPr>
            <a:r>
              <a:rPr lang="en-US"/>
              <a:t>Presenter | Presentation Title</a:t>
            </a:r>
            <a:endParaRPr lang="en-US" b="1"/>
          </a:p>
        </p:txBody>
      </p:sp>
      <p:sp>
        <p:nvSpPr>
          <p:cNvPr id="6" name="Slide Number Placeholder 5"/>
          <p:cNvSpPr>
            <a:spLocks noGrp="1"/>
          </p:cNvSpPr>
          <p:nvPr>
            <p:ph type="sldNum" sz="quarter" idx="16"/>
          </p:nvPr>
        </p:nvSpPr>
        <p:spPr>
          <a:extLst>
            <a:ext uri="{FAA26D3D-D897-4be2-8F04-BA451C77F1D7}">
              <ma14:placeholderFlag xmlns="" xmlns:ma14="http://schemas.microsoft.com/office/mac/drawingml/2011/main" val="1"/>
            </a:ext>
          </a:extLst>
        </p:spPr>
        <p:txBody>
          <a:bodyPr/>
          <a:lstStyle>
            <a:lvl1pPr>
              <a:defRPr/>
            </a:lvl1pPr>
          </a:lstStyle>
          <a:p>
            <a:fld id="{6711D1D6-B590-483F-9D51-3054E1B7B406}" type="slidenum">
              <a:rPr lang="en-US"/>
              <a:pPr/>
              <a:t>‹#›</a:t>
            </a:fld>
            <a:endParaRPr lang="en-US"/>
          </a:p>
        </p:txBody>
      </p:sp>
    </p:spTree>
    <p:extLst>
      <p:ext uri="{BB962C8B-B14F-4D97-AF65-F5344CB8AC3E}">
        <p14:creationId xmlns:p14="http://schemas.microsoft.com/office/powerpoint/2010/main" val="25965330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Without Line">
    <p:spTree>
      <p:nvGrpSpPr>
        <p:cNvPr id="1" name=""/>
        <p:cNvGrpSpPr/>
        <p:nvPr/>
      </p:nvGrpSpPr>
      <p:grpSpPr>
        <a:xfrm>
          <a:off x="0" y="0"/>
          <a:ext cx="0" cy="0"/>
          <a:chOff x="0" y="0"/>
          <a:chExt cx="0" cy="0"/>
        </a:xfrm>
      </p:grpSpPr>
      <p:sp>
        <p:nvSpPr>
          <p:cNvPr id="6" name="Title 1"/>
          <p:cNvSpPr>
            <a:spLocks noGrp="1"/>
          </p:cNvSpPr>
          <p:nvPr>
            <p:ph type="title"/>
          </p:nvPr>
        </p:nvSpPr>
        <p:spPr>
          <a:xfrm>
            <a:off x="228600" y="103664"/>
            <a:ext cx="8686800" cy="641739"/>
          </a:xfrm>
          <a:prstGeom prst="rect">
            <a:avLst/>
          </a:prstGeom>
        </p:spPr>
        <p:txBody>
          <a:bodyPr lIns="0" tIns="0" rIns="0" bIns="0" anchor="b" anchorCtr="0"/>
          <a:lstStyle>
            <a:lvl1pPr>
              <a:defRPr sz="2400">
                <a:solidFill>
                  <a:srgbClr val="154D81"/>
                </a:solidFill>
              </a:defRPr>
            </a:lvl1pPr>
          </a:lstStyle>
          <a:p>
            <a:r>
              <a:rPr lang="en-US" dirty="0"/>
              <a:t>Click to edit Master title style</a:t>
            </a:r>
          </a:p>
        </p:txBody>
      </p:sp>
      <p:sp>
        <p:nvSpPr>
          <p:cNvPr id="7"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445250" y="6515100"/>
            <a:ext cx="1076325" cy="241300"/>
          </a:xfrm>
          <a:extLst>
            <a:ext uri="{FAA26D3D-D897-4be2-8F04-BA451C77F1D7}">
              <ma14:placeholderFlag xmlns="" xmlns:ma14="http://schemas.microsoft.com/office/mac/drawingml/2011/main" val="1"/>
            </a:ext>
          </a:extLst>
        </p:spPr>
        <p:txBody>
          <a:bodyPr/>
          <a:lstStyle>
            <a:lvl1pPr>
              <a:defRPr/>
            </a:lvl1pPr>
          </a:lstStyle>
          <a:p>
            <a:fld id="{3AA06824-315C-4068-AF3F-2211E2881301}" type="datetime1">
              <a:rPr lang="en-US" smtClean="0"/>
              <a:t>1/12/2017</a:t>
            </a:fld>
            <a:endParaRPr lang="en-US"/>
          </a:p>
        </p:txBody>
      </p:sp>
      <p:sp>
        <p:nvSpPr>
          <p:cNvPr id="5" name="Footer Placeholder 4"/>
          <p:cNvSpPr>
            <a:spLocks noGrp="1"/>
          </p:cNvSpPr>
          <p:nvPr>
            <p:ph type="ftr" sz="quarter" idx="11"/>
          </p:nvPr>
        </p:nvSpPr>
        <p:spPr>
          <a:extLst>
            <a:ext uri="{FAA26D3D-D897-4be2-8F04-BA451C77F1D7}">
              <ma14:placeholderFlag xmlns="" xmlns:ma14="http://schemas.microsoft.com/office/mac/drawingml/2011/main" val="1"/>
            </a:ext>
          </a:extLst>
        </p:spPr>
        <p:txBody>
          <a:bodyPr/>
          <a:lstStyle>
            <a:lvl1pPr>
              <a:defRPr/>
            </a:lvl1pPr>
          </a:lstStyle>
          <a:p>
            <a:pPr>
              <a:defRPr/>
            </a:pPr>
            <a:r>
              <a:rPr lang="en-US"/>
              <a:t>Presenter | Presentation Title</a:t>
            </a:r>
            <a:endParaRPr lang="en-US" b="1"/>
          </a:p>
        </p:txBody>
      </p:sp>
      <p:sp>
        <p:nvSpPr>
          <p:cNvPr id="8" name="Slide Number Placeholder 5"/>
          <p:cNvSpPr>
            <a:spLocks noGrp="1"/>
          </p:cNvSpPr>
          <p:nvPr>
            <p:ph type="sldNum" sz="quarter" idx="12"/>
          </p:nvPr>
        </p:nvSpPr>
        <p:spPr>
          <a:extLst>
            <a:ext uri="{FAA26D3D-D897-4be2-8F04-BA451C77F1D7}">
              <ma14:placeholderFlag xmlns="" xmlns:ma14="http://schemas.microsoft.com/office/mac/drawingml/2011/main" val="1"/>
            </a:ext>
          </a:extLst>
        </p:spPr>
        <p:txBody>
          <a:bodyPr/>
          <a:lstStyle>
            <a:lvl1pPr>
              <a:defRPr/>
            </a:lvl1pPr>
          </a:lstStyle>
          <a:p>
            <a:fld id="{60FEBA75-A8C9-4808-BC34-1038C72B44CC}" type="slidenum">
              <a:rPr lang="en-US"/>
              <a:pPr/>
              <a:t>‹#›</a:t>
            </a:fld>
            <a:endParaRPr lang="en-US"/>
          </a:p>
        </p:txBody>
      </p:sp>
    </p:spTree>
    <p:extLst>
      <p:ext uri="{BB962C8B-B14F-4D97-AF65-F5344CB8AC3E}">
        <p14:creationId xmlns:p14="http://schemas.microsoft.com/office/powerpoint/2010/main" val="2646463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5.emf"/><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emf"/><Relationship Id="rId5" Type="http://schemas.openxmlformats.org/officeDocument/2006/relationships/theme" Target="../theme/theme2.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7">
            <a:alphaModFix amt="0"/>
          </a:blip>
          <a:srcRect/>
          <a:stretch>
            <a:fillRect/>
          </a:stretch>
        </a:blipFill>
        <a:effectLst/>
      </p:bgPr>
    </p:bg>
    <p:spTree>
      <p:nvGrpSpPr>
        <p:cNvPr id="1" name=""/>
        <p:cNvGrpSpPr/>
        <p:nvPr/>
      </p:nvGrpSpPr>
      <p:grpSpPr>
        <a:xfrm>
          <a:off x="0" y="0"/>
          <a:ext cx="0" cy="0"/>
          <a:chOff x="0" y="0"/>
          <a:chExt cx="0" cy="0"/>
        </a:xfrm>
      </p:grpSpPr>
      <p:pic>
        <p:nvPicPr>
          <p:cNvPr id="1026" name="Picture 3" descr="ContentSlide_HeaderFooter_012014.pdf"/>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e Placeholder 3"/>
          <p:cNvSpPr>
            <a:spLocks noGrp="1"/>
          </p:cNvSpPr>
          <p:nvPr>
            <p:ph type="dt" sz="half" idx="2"/>
          </p:nvPr>
        </p:nvSpPr>
        <p:spPr>
          <a:xfrm>
            <a:off x="6459538" y="6515100"/>
            <a:ext cx="1076325" cy="241300"/>
          </a:xfrm>
          <a:prstGeom prst="rect">
            <a:avLst/>
          </a:prstGeom>
        </p:spPr>
        <p:txBody>
          <a:bodyPr vert="horz" wrap="square" lIns="0" tIns="0" rIns="0" bIns="0" numCol="1" anchor="t" anchorCtr="0" compatLnSpc="1">
            <a:prstTxWarp prst="textNoShape">
              <a:avLst/>
            </a:prstTxWarp>
          </a:bodyPr>
          <a:lstStyle>
            <a:lvl1pPr algn="r">
              <a:defRPr sz="900">
                <a:solidFill>
                  <a:srgbClr val="154D81"/>
                </a:solidFill>
                <a:latin typeface="Helvetica" charset="0"/>
              </a:defRPr>
            </a:lvl1pPr>
          </a:lstStyle>
          <a:p>
            <a:fld id="{16ED738D-834C-4B1D-AAE9-1C8F7C9BB7EC}" type="datetime1">
              <a:rPr lang="en-US" smtClean="0"/>
              <a:t>1/12/2017</a:t>
            </a:fld>
            <a:endParaRPr lang="en-US"/>
          </a:p>
        </p:txBody>
      </p:sp>
      <p:sp>
        <p:nvSpPr>
          <p:cNvPr id="11" name="Footer Placeholder 4"/>
          <p:cNvSpPr>
            <a:spLocks noGrp="1"/>
          </p:cNvSpPr>
          <p:nvPr>
            <p:ph type="ftr" sz="quarter" idx="3"/>
          </p:nvPr>
        </p:nvSpPr>
        <p:spPr>
          <a:xfrm>
            <a:off x="806450" y="6515100"/>
            <a:ext cx="5373688" cy="241300"/>
          </a:xfrm>
          <a:prstGeom prst="rect">
            <a:avLst/>
          </a:prstGeom>
        </p:spPr>
        <p:txBody>
          <a:bodyPr lIns="0" tIns="0" rIns="0" bIns="0" anchor="t" anchorCtr="0"/>
          <a:lstStyle>
            <a:lvl1pPr marL="0" algn="l">
              <a:defRPr sz="900">
                <a:solidFill>
                  <a:srgbClr val="154D81"/>
                </a:solidFill>
                <a:latin typeface="Helvetica"/>
                <a:ea typeface="ＭＳ Ｐゴシック" charset="0"/>
                <a:cs typeface="ＭＳ Ｐゴシック" charset="0"/>
              </a:defRPr>
            </a:lvl1pPr>
          </a:lstStyle>
          <a:p>
            <a:pPr>
              <a:defRPr/>
            </a:pPr>
            <a:r>
              <a:rPr lang="en-US"/>
              <a:t>Presenter | Presentation Title</a:t>
            </a:r>
            <a:endParaRPr lang="en-US" b="1" dirty="0"/>
          </a:p>
        </p:txBody>
      </p:sp>
      <p:sp>
        <p:nvSpPr>
          <p:cNvPr id="13" name="Slide Number Placeholder 5"/>
          <p:cNvSpPr>
            <a:spLocks noGrp="1"/>
          </p:cNvSpPr>
          <p:nvPr>
            <p:ph type="sldNum" sz="quarter" idx="4"/>
          </p:nvPr>
        </p:nvSpPr>
        <p:spPr>
          <a:xfrm>
            <a:off x="228600" y="6515100"/>
            <a:ext cx="447675" cy="241300"/>
          </a:xfrm>
          <a:prstGeom prst="rect">
            <a:avLst/>
          </a:prstGeom>
        </p:spPr>
        <p:txBody>
          <a:bodyPr vert="horz" wrap="square" lIns="0" tIns="0" rIns="0" bIns="0" numCol="1" anchor="t" anchorCtr="0" compatLnSpc="1">
            <a:prstTxWarp prst="textNoShape">
              <a:avLst/>
            </a:prstTxWarp>
          </a:bodyPr>
          <a:lstStyle>
            <a:lvl1pPr>
              <a:defRPr sz="900">
                <a:solidFill>
                  <a:srgbClr val="154D81"/>
                </a:solidFill>
                <a:latin typeface="Helvetica" charset="0"/>
              </a:defRPr>
            </a:lvl1pPr>
          </a:lstStyle>
          <a:p>
            <a:fld id="{89E9D6F3-F022-4AB1-80E6-1AE57F7CA006}"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045" r:id="rId1"/>
    <p:sldLayoutId id="2147484046" r:id="rId2"/>
    <p:sldLayoutId id="2147484041" r:id="rId3"/>
    <p:sldLayoutId id="2147484042" r:id="rId4"/>
    <p:sldLayoutId id="2147484043" r:id="rId5"/>
  </p:sldLayoutIdLst>
  <p:hf hdr="0" ftr="0" dt="0"/>
  <p:txStyles>
    <p:titleStyle>
      <a:lvl1pPr algn="l" defTabSz="457200" rtl="0" eaLnBrk="1" fontAlgn="base" hangingPunct="1">
        <a:spcBef>
          <a:spcPct val="0"/>
        </a:spcBef>
        <a:spcAft>
          <a:spcPct val="0"/>
        </a:spcAft>
        <a:defRPr sz="1700" b="1" kern="1200">
          <a:solidFill>
            <a:srgbClr val="074184"/>
          </a:solidFill>
          <a:latin typeface="Helvetica"/>
          <a:ea typeface="ＭＳ Ｐゴシック"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pitchFamily="34" charset="0"/>
        <a:buChar char="•"/>
        <a:defRPr kern="1200">
          <a:solidFill>
            <a:srgbClr val="595959"/>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1600" kern="1200">
          <a:solidFill>
            <a:srgbClr val="595959"/>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pitchFamily="34" charset="0"/>
        <a:buChar char="•"/>
        <a:defRPr sz="1400" kern="1200">
          <a:solidFill>
            <a:srgbClr val="595959"/>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pitchFamily="34" charset="0"/>
        <a:buChar char="–"/>
        <a:defRPr sz="1200" kern="1200">
          <a:solidFill>
            <a:srgbClr val="595959"/>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pitchFamily="34" charset="0"/>
        <a:buChar char="»"/>
        <a:defRPr sz="1200" kern="1200">
          <a:solidFill>
            <a:srgbClr val="595959"/>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a:alphaModFix amt="0"/>
          </a:blip>
          <a:srcRect/>
          <a:stretch>
            <a:fillRect/>
          </a:stretch>
        </a:blipFill>
        <a:effectLst/>
      </p:bgPr>
    </p:bg>
    <p:spTree>
      <p:nvGrpSpPr>
        <p:cNvPr id="1" name=""/>
        <p:cNvGrpSpPr/>
        <p:nvPr/>
      </p:nvGrpSpPr>
      <p:grpSpPr>
        <a:xfrm>
          <a:off x="0" y="0"/>
          <a:ext cx="0" cy="0"/>
          <a:chOff x="0" y="0"/>
          <a:chExt cx="0" cy="0"/>
        </a:xfrm>
      </p:grpSpPr>
      <p:sp>
        <p:nvSpPr>
          <p:cNvPr id="9218" name="Date Placeholder 3"/>
          <p:cNvSpPr>
            <a:spLocks noGrp="1"/>
          </p:cNvSpPr>
          <p:nvPr>
            <p:ph type="dt" sz="half" idx="2"/>
          </p:nvPr>
        </p:nvSpPr>
        <p:spPr bwMode="auto">
          <a:xfrm>
            <a:off x="6450013" y="6515100"/>
            <a:ext cx="1076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lgn="r" defTabSz="914400">
              <a:defRPr sz="900">
                <a:solidFill>
                  <a:srgbClr val="154D81"/>
                </a:solidFill>
                <a:latin typeface="Helvetica" charset="0"/>
              </a:defRPr>
            </a:lvl1pPr>
          </a:lstStyle>
          <a:p>
            <a:fld id="{2C741630-6E92-4C88-B5B7-A529E3703450}" type="datetime1">
              <a:rPr lang="en-US" smtClean="0"/>
              <a:t>1/12/2017</a:t>
            </a:fld>
            <a:endParaRPr lang="en-US"/>
          </a:p>
        </p:txBody>
      </p:sp>
      <p:sp>
        <p:nvSpPr>
          <p:cNvPr id="9219" name="Footer Placeholder 4"/>
          <p:cNvSpPr>
            <a:spLocks noGrp="1"/>
          </p:cNvSpPr>
          <p:nvPr>
            <p:ph type="ftr" sz="quarter" idx="3"/>
          </p:nvPr>
        </p:nvSpPr>
        <p:spPr bwMode="auto">
          <a:xfrm>
            <a:off x="806450" y="6515100"/>
            <a:ext cx="537368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154D81"/>
                </a:solidFill>
                <a:latin typeface="Helvetica" charset="0"/>
                <a:ea typeface="ＭＳ Ｐゴシック" charset="0"/>
                <a:cs typeface="ＭＳ Ｐゴシック" charset="0"/>
              </a:defRPr>
            </a:lvl1pPr>
          </a:lstStyle>
          <a:p>
            <a:pPr>
              <a:defRPr/>
            </a:pPr>
            <a:r>
              <a:rPr lang="en-US"/>
              <a:t>Presenter | Presentation Title</a:t>
            </a:r>
            <a:endParaRPr lang="en-US" b="1"/>
          </a:p>
        </p:txBody>
      </p:sp>
      <p:sp>
        <p:nvSpPr>
          <p:cNvPr id="9220" name="Slide Number Placeholder 5"/>
          <p:cNvSpPr>
            <a:spLocks noGrp="1"/>
          </p:cNvSpPr>
          <p:nvPr>
            <p:ph type="sldNum" sz="quarter" idx="4"/>
          </p:nvPr>
        </p:nvSpPr>
        <p:spPr bwMode="auto">
          <a:xfrm>
            <a:off x="228600" y="6515100"/>
            <a:ext cx="4476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defTabSz="914400">
              <a:defRPr sz="900">
                <a:solidFill>
                  <a:srgbClr val="154D81"/>
                </a:solidFill>
                <a:latin typeface="Helvetica" charset="0"/>
              </a:defRPr>
            </a:lvl1pPr>
          </a:lstStyle>
          <a:p>
            <a:fld id="{0490A55E-0BAE-4066-899A-8BAD989E8B88}" type="slidenum">
              <a:rPr lang="en-US"/>
              <a:pPr/>
              <a:t>‹#›</a:t>
            </a:fld>
            <a:endParaRPr lang="en-US"/>
          </a:p>
        </p:txBody>
      </p:sp>
      <p:pic>
        <p:nvPicPr>
          <p:cNvPr id="7173" name="Picture 1" descr="ContentSlide_Footer_012014.pdf"/>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44" r:id="rId1"/>
    <p:sldLayoutId id="2147484047" r:id="rId2"/>
    <p:sldLayoutId id="2147484048" r:id="rId3"/>
    <p:sldLayoutId id="2147484049" r:id="rId4"/>
  </p:sldLayoutIdLst>
  <p:hf hdr="0" ftr="0" dt="0"/>
  <p:txStyles>
    <p:titleStyle>
      <a:lvl1pPr algn="l" defTabSz="457200" rtl="0" eaLnBrk="0" fontAlgn="base" hangingPunct="0">
        <a:spcBef>
          <a:spcPct val="0"/>
        </a:spcBef>
        <a:spcAft>
          <a:spcPct val="0"/>
        </a:spcAft>
        <a:defRPr sz="1700" b="1" kern="1200">
          <a:solidFill>
            <a:srgbClr val="2E5286"/>
          </a:solidFill>
          <a:latin typeface="Helvetica"/>
          <a:ea typeface="ＭＳ Ｐゴシック" charset="0"/>
          <a:cs typeface="ＭＳ Ｐゴシック" charset="0"/>
        </a:defRPr>
      </a:lvl1pPr>
      <a:lvl2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2pPr>
      <a:lvl3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3pPr>
      <a:lvl4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4pPr>
      <a:lvl5pPr algn="l" defTabSz="457200" rtl="0" eaLnBrk="0" fontAlgn="base" hangingPunct="0">
        <a:spcBef>
          <a:spcPct val="0"/>
        </a:spcBef>
        <a:spcAft>
          <a:spcPct val="0"/>
        </a:spcAft>
        <a:defRPr sz="1700" b="1">
          <a:solidFill>
            <a:srgbClr val="2E5286"/>
          </a:solidFill>
          <a:latin typeface="Helvetica" charset="0"/>
          <a:ea typeface="ＭＳ Ｐゴシック" charset="0"/>
          <a:cs typeface="ＭＳ Ｐゴシック" charset="0"/>
        </a:defRPr>
      </a:lvl5pPr>
      <a:lvl6pPr marL="4572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fontAlgn="base">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kern="1200">
          <a:solidFill>
            <a:srgbClr val="7F7F7F"/>
          </a:solidFill>
          <a:latin typeface="Helvetica"/>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1600" kern="1200">
          <a:solidFill>
            <a:srgbClr val="7F7F7F"/>
          </a:solidFill>
          <a:latin typeface="Helvetica"/>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1400" kern="1200">
          <a:solidFill>
            <a:srgbClr val="7F7F7F"/>
          </a:solidFill>
          <a:latin typeface="Helvetica"/>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1200" kern="1200">
          <a:solidFill>
            <a:srgbClr val="7F7F7F"/>
          </a:solidFill>
          <a:latin typeface="Helvetica"/>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1200" kern="1200">
          <a:solidFill>
            <a:srgbClr val="7F7F7F"/>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G"/><Relationship Id="rId10" Type="http://schemas.openxmlformats.org/officeDocument/2006/relationships/image" Target="../media/image25.JPG"/><Relationship Id="rId4" Type="http://schemas.openxmlformats.org/officeDocument/2006/relationships/image" Target="../media/image19.JPG"/><Relationship Id="rId9" Type="http://schemas.openxmlformats.org/officeDocument/2006/relationships/image" Target="../media/image24.JPG"/></Relationships>
</file>

<file path=ppt/slides/_rels/slide1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indico.in2p3.fr/event/10347/timetable/#20141113.detailed"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2800" dirty="0" smtClean="0"/>
              <a:t>Agenda for assembly in cleanroom session</a:t>
            </a:r>
            <a:endParaRPr lang="en-US" sz="2800" dirty="0"/>
          </a:p>
        </p:txBody>
      </p:sp>
      <p:sp>
        <p:nvSpPr>
          <p:cNvPr id="5" name="Content Placeholder 4"/>
          <p:cNvSpPr>
            <a:spLocks noGrp="1"/>
          </p:cNvSpPr>
          <p:nvPr>
            <p:ph idx="1"/>
          </p:nvPr>
        </p:nvSpPr>
        <p:spPr/>
        <p:txBody>
          <a:bodyPr/>
          <a:lstStyle/>
          <a:p>
            <a:r>
              <a:rPr lang="en-US" dirty="0">
                <a:latin typeface="Arial" panose="020B0604020202020204" pitchFamily="34" charset="0"/>
                <a:cs typeface="Arial" panose="020B0604020202020204" pitchFamily="34" charset="0"/>
              </a:rPr>
              <a:t>Is a beamline purge system necessary during assembly? </a:t>
            </a:r>
            <a:endParaRPr lang="en-US" dirty="0">
              <a:solidFill>
                <a:srgbClr val="FF0000"/>
              </a:solidFill>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What beamline purge system is being used and how does this compare to XFEL?</a:t>
            </a:r>
          </a:p>
          <a:p>
            <a:pPr lvl="1"/>
            <a:r>
              <a:rPr lang="en-US" sz="2400" dirty="0">
                <a:latin typeface="Arial" panose="020B0604020202020204" pitchFamily="34" charset="0"/>
                <a:cs typeface="Arial" panose="020B0604020202020204" pitchFamily="34" charset="0"/>
              </a:rPr>
              <a:t>Should a study of the beamline purge use be carried out to understand the correct flow to be used and particle </a:t>
            </a:r>
            <a:r>
              <a:rPr lang="en-US" sz="2400" dirty="0" smtClean="0">
                <a:latin typeface="Arial" panose="020B0604020202020204" pitchFamily="34" charset="0"/>
                <a:cs typeface="Arial" panose="020B0604020202020204" pitchFamily="34" charset="0"/>
              </a:rPr>
              <a:t>migration?</a:t>
            </a:r>
          </a:p>
          <a:p>
            <a:r>
              <a:rPr lang="en-US" dirty="0" smtClean="0">
                <a:latin typeface="Arial" panose="020B0604020202020204" pitchFamily="34" charset="0"/>
                <a:cs typeface="Arial" panose="020B0604020202020204" pitchFamily="34" charset="0"/>
              </a:rPr>
              <a:t>Differences </a:t>
            </a:r>
            <a:r>
              <a:rPr lang="en-US" dirty="0">
                <a:latin typeface="Arial" panose="020B0604020202020204" pitchFamily="34" charset="0"/>
                <a:cs typeface="Arial" panose="020B0604020202020204" pitchFamily="34" charset="0"/>
              </a:rPr>
              <a:t>in assembly techniques for string assembly at FNAL and JLab and possible correlations to CM </a:t>
            </a:r>
            <a:r>
              <a:rPr lang="da-DK" dirty="0">
                <a:latin typeface="Arial" panose="020B0604020202020204" pitchFamily="34" charset="0"/>
                <a:cs typeface="Arial" panose="020B0604020202020204" pitchFamily="34" charset="0"/>
              </a:rPr>
              <a:t>performance </a:t>
            </a:r>
            <a:endParaRPr lang="da-DK" dirty="0">
              <a:solidFill>
                <a:srgbClr val="FF0000"/>
              </a:solidFill>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Issues </a:t>
            </a:r>
            <a:r>
              <a:rPr lang="en-US" dirty="0">
                <a:latin typeface="Arial" panose="020B0604020202020204" pitchFamily="34" charset="0"/>
                <a:cs typeface="Arial" panose="020B0604020202020204" pitchFamily="34" charset="0"/>
              </a:rPr>
              <a:t>identified during pCM assembly that need to be improved –path </a:t>
            </a:r>
            <a:r>
              <a:rPr lang="en-US" dirty="0" smtClean="0">
                <a:latin typeface="Arial" panose="020B0604020202020204" pitchFamily="34" charset="0"/>
                <a:cs typeface="Arial" panose="020B0604020202020204" pitchFamily="34" charset="0"/>
              </a:rPr>
              <a:t>forward, lessons learned</a:t>
            </a:r>
            <a:endParaRPr lang="en-US" dirty="0">
              <a:solidFill>
                <a:srgbClr val="FF0000"/>
              </a:solidFill>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Hardware </a:t>
            </a:r>
            <a:r>
              <a:rPr lang="en-US" dirty="0">
                <a:latin typeface="Arial" panose="020B0604020202020204" pitchFamily="34" charset="0"/>
                <a:cs typeface="Arial" panose="020B0604020202020204" pitchFamily="34" charset="0"/>
              </a:rPr>
              <a:t>cleaning techniques at each </a:t>
            </a:r>
            <a:r>
              <a:rPr lang="da-DK" dirty="0">
                <a:latin typeface="Arial" panose="020B0604020202020204" pitchFamily="34" charset="0"/>
                <a:cs typeface="Arial" panose="020B0604020202020204" pitchFamily="34" charset="0"/>
              </a:rPr>
              <a:t>lab </a:t>
            </a:r>
            <a:endParaRPr lang="da-DK" dirty="0" smtClean="0">
              <a:latin typeface="Arial" panose="020B0604020202020204" pitchFamily="34" charset="0"/>
              <a:cs typeface="Arial" panose="020B0604020202020204" pitchFamily="34" charset="0"/>
            </a:endParaRPr>
          </a:p>
          <a:p>
            <a:r>
              <a:rPr lang="da-DK" dirty="0" smtClean="0">
                <a:solidFill>
                  <a:schemeClr val="tx1"/>
                </a:solidFill>
                <a:latin typeface="Arial" panose="020B0604020202020204" pitchFamily="34" charset="0"/>
                <a:cs typeface="Arial" panose="020B0604020202020204" pitchFamily="34" charset="0"/>
              </a:rPr>
              <a:t>Copper plated beamline components</a:t>
            </a: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5250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10</a:t>
            </a:fld>
            <a:endParaRPr lang="en-US" dirty="0"/>
          </a:p>
        </p:txBody>
      </p:sp>
      <p:sp>
        <p:nvSpPr>
          <p:cNvPr id="3" name="Title 2"/>
          <p:cNvSpPr>
            <a:spLocks noGrp="1"/>
          </p:cNvSpPr>
          <p:nvPr>
            <p:ph type="title"/>
          </p:nvPr>
        </p:nvSpPr>
        <p:spPr/>
        <p:txBody>
          <a:bodyPr/>
          <a:lstStyle/>
          <a:p>
            <a:r>
              <a:rPr lang="en-US" sz="2800" dirty="0"/>
              <a:t>String Assembly Differences (cont.)</a:t>
            </a:r>
          </a:p>
        </p:txBody>
      </p:sp>
      <p:sp>
        <p:nvSpPr>
          <p:cNvPr id="5" name="Content Placeholder 4"/>
          <p:cNvSpPr>
            <a:spLocks noGrp="1"/>
          </p:cNvSpPr>
          <p:nvPr>
            <p:ph sz="quarter" idx="4294967295"/>
          </p:nvPr>
        </p:nvSpPr>
        <p:spPr>
          <a:xfrm>
            <a:off x="457200" y="1243584"/>
            <a:ext cx="8108950" cy="5065522"/>
          </a:xfrm>
          <a:prstGeom prst="rect">
            <a:avLst/>
          </a:prstGeom>
        </p:spPr>
        <p:txBody>
          <a:bodyPr>
            <a:normAutofit/>
          </a:bodyPr>
          <a:lstStyle/>
          <a:p>
            <a:pPr marL="342900" indent="-342900">
              <a:buFont typeface="Arial" panose="020B0604020202020204" pitchFamily="34" charset="0"/>
              <a:buChar char="•"/>
            </a:pPr>
            <a:r>
              <a:rPr lang="en-US" sz="2000" dirty="0" smtClean="0"/>
              <a:t>Leak checks are similar with differences in the type of detectors being used. </a:t>
            </a:r>
          </a:p>
          <a:p>
            <a:pPr marL="342900" indent="-342900">
              <a:buFont typeface="Arial" panose="020B0604020202020204" pitchFamily="34" charset="0"/>
              <a:buChar char="•"/>
            </a:pPr>
            <a:r>
              <a:rPr lang="en-US" sz="2000" dirty="0" smtClean="0"/>
              <a:t>JLAB uses Residual Gas Analyzers with calibrated leaks to calculate MDL. FNAL use leak detection system with automatic MDL calculation.</a:t>
            </a:r>
            <a:endParaRPr lang="en-US"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8629" y="2841560"/>
            <a:ext cx="5336771" cy="3345873"/>
          </a:xfrm>
          <a:prstGeom prst="rect">
            <a:avLst/>
          </a:prstGeom>
        </p:spPr>
      </p:pic>
      <p:sp>
        <p:nvSpPr>
          <p:cNvPr id="7" name="TextBox 6"/>
          <p:cNvSpPr txBox="1"/>
          <p:nvPr/>
        </p:nvSpPr>
        <p:spPr>
          <a:xfrm>
            <a:off x="228600" y="2961954"/>
            <a:ext cx="3124200" cy="1323439"/>
          </a:xfrm>
          <a:prstGeom prst="rect">
            <a:avLst/>
          </a:prstGeom>
          <a:noFill/>
        </p:spPr>
        <p:txBody>
          <a:bodyPr wrap="square" rtlCol="0">
            <a:spAutoFit/>
          </a:bodyPr>
          <a:lstStyle/>
          <a:p>
            <a:r>
              <a:rPr lang="en-US" sz="2000" dirty="0" smtClean="0">
                <a:solidFill>
                  <a:srgbClr val="FF0000"/>
                </a:solidFill>
              </a:rPr>
              <a:t>Recommendation noted for use of torque wrenches for LCLS-II strings assembly in the cleanroom</a:t>
            </a:r>
            <a:endParaRPr lang="en-US" sz="2000" dirty="0">
              <a:solidFill>
                <a:srgbClr val="FF0000"/>
              </a:solidFill>
            </a:endParaRPr>
          </a:p>
        </p:txBody>
      </p:sp>
      <p:sp>
        <p:nvSpPr>
          <p:cNvPr id="8" name="TextBox 7"/>
          <p:cNvSpPr txBox="1"/>
          <p:nvPr/>
        </p:nvSpPr>
        <p:spPr>
          <a:xfrm>
            <a:off x="228600" y="4514496"/>
            <a:ext cx="3000779" cy="1631216"/>
          </a:xfrm>
          <a:prstGeom prst="rect">
            <a:avLst/>
          </a:prstGeom>
          <a:noFill/>
        </p:spPr>
        <p:txBody>
          <a:bodyPr wrap="square" rtlCol="0">
            <a:spAutoFit/>
          </a:bodyPr>
          <a:lstStyle/>
          <a:p>
            <a:r>
              <a:rPr lang="en-US" sz="2000" dirty="0" smtClean="0">
                <a:solidFill>
                  <a:srgbClr val="FF0000"/>
                </a:solidFill>
              </a:rPr>
              <a:t>Over-torqueing of the fasteners to fix a leak is noted. DESY recommendation shall be reviewed further</a:t>
            </a:r>
            <a:endParaRPr lang="en-US" sz="2000" dirty="0">
              <a:solidFill>
                <a:srgbClr val="FF0000"/>
              </a:solidFill>
            </a:endParaRPr>
          </a:p>
        </p:txBody>
      </p:sp>
    </p:spTree>
    <p:extLst>
      <p:ext uri="{BB962C8B-B14F-4D97-AF65-F5344CB8AC3E}">
        <p14:creationId xmlns:p14="http://schemas.microsoft.com/office/powerpoint/2010/main" val="13777890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11</a:t>
            </a:fld>
            <a:endParaRPr lang="en-US" dirty="0"/>
          </a:p>
        </p:txBody>
      </p:sp>
      <p:sp>
        <p:nvSpPr>
          <p:cNvPr id="3" name="Title 2"/>
          <p:cNvSpPr>
            <a:spLocks noGrp="1"/>
          </p:cNvSpPr>
          <p:nvPr>
            <p:ph type="title"/>
          </p:nvPr>
        </p:nvSpPr>
        <p:spPr>
          <a:xfrm>
            <a:off x="276019" y="18467"/>
            <a:ext cx="8103570" cy="753033"/>
          </a:xfrm>
        </p:spPr>
        <p:txBody>
          <a:bodyPr/>
          <a:lstStyle/>
          <a:p>
            <a:r>
              <a:rPr lang="en-US" sz="3200" dirty="0"/>
              <a:t>pCM at WS0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246" y="805681"/>
            <a:ext cx="2584704" cy="193852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1446" y="805681"/>
            <a:ext cx="2584704" cy="1938528"/>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7669" y="805681"/>
            <a:ext cx="2584704" cy="1938528"/>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0246" y="2837442"/>
            <a:ext cx="2584704" cy="1938528"/>
          </a:xfrm>
          <a:prstGeom prst="rect">
            <a:avLst/>
          </a:prstGeom>
        </p:spPr>
      </p:pic>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7669" y="2837442"/>
            <a:ext cx="2584704" cy="1938528"/>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81446" y="2837442"/>
            <a:ext cx="2584704" cy="1938528"/>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019" y="4869203"/>
            <a:ext cx="2584704" cy="1938528"/>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29703" y="4869203"/>
            <a:ext cx="2584704" cy="1938528"/>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83387" y="4869203"/>
            <a:ext cx="2584704" cy="1938528"/>
          </a:xfrm>
          <a:prstGeom prst="rect">
            <a:avLst/>
          </a:prstGeom>
        </p:spPr>
      </p:pic>
      <p:sp>
        <p:nvSpPr>
          <p:cNvPr id="4" name="Right Arrow 3"/>
          <p:cNvSpPr/>
          <p:nvPr/>
        </p:nvSpPr>
        <p:spPr>
          <a:xfrm>
            <a:off x="2908128" y="1726693"/>
            <a:ext cx="18636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a:off x="5748727" y="1707614"/>
            <a:ext cx="18636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2908128" y="3646712"/>
            <a:ext cx="18636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a:off x="5748727" y="3745608"/>
            <a:ext cx="18636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2899638" y="5677249"/>
            <a:ext cx="18636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a:off x="5742180" y="5677249"/>
            <a:ext cx="186364"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504643" y="72635"/>
            <a:ext cx="5507155" cy="707886"/>
          </a:xfrm>
          <a:prstGeom prst="rect">
            <a:avLst/>
          </a:prstGeom>
          <a:noFill/>
        </p:spPr>
        <p:txBody>
          <a:bodyPr wrap="square" rtlCol="0">
            <a:spAutoFit/>
          </a:bodyPr>
          <a:lstStyle/>
          <a:p>
            <a:r>
              <a:rPr lang="en-US" sz="2000" dirty="0" smtClean="0">
                <a:solidFill>
                  <a:srgbClr val="FF0000"/>
                </a:solidFill>
              </a:rPr>
              <a:t>Recommendation noted to use the JLab design </a:t>
            </a:r>
            <a:r>
              <a:rPr lang="en-US" sz="2000" dirty="0" smtClean="0">
                <a:solidFill>
                  <a:srgbClr val="FF0000"/>
                </a:solidFill>
              </a:rPr>
              <a:t>Delrin clip to hold the gasket</a:t>
            </a:r>
            <a:endParaRPr lang="en-US" sz="2000" dirty="0">
              <a:solidFill>
                <a:srgbClr val="FF0000"/>
              </a:solidFill>
            </a:endParaRPr>
          </a:p>
        </p:txBody>
      </p:sp>
    </p:spTree>
    <p:extLst>
      <p:ext uri="{BB962C8B-B14F-4D97-AF65-F5344CB8AC3E}">
        <p14:creationId xmlns:p14="http://schemas.microsoft.com/office/powerpoint/2010/main" val="30436379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Grp="1" noChangeArrowheads="1"/>
          </p:cNvSpPr>
          <p:nvPr>
            <p:ph type="title"/>
          </p:nvPr>
        </p:nvSpPr>
        <p:spPr/>
        <p:txBody>
          <a:bodyPr/>
          <a:lstStyle/>
          <a:p>
            <a:r>
              <a:rPr lang="en-US" altLang="en-US" sz="3200" dirty="0"/>
              <a:t>String Assembly-I (WS1)</a:t>
            </a:r>
          </a:p>
        </p:txBody>
      </p:sp>
      <p:sp>
        <p:nvSpPr>
          <p:cNvPr id="25604" name="Rectangle 3"/>
          <p:cNvSpPr>
            <a:spLocks noGrp="1" noChangeArrowheads="1"/>
          </p:cNvSpPr>
          <p:nvPr>
            <p:ph type="body" idx="4294967295"/>
          </p:nvPr>
        </p:nvSpPr>
        <p:spPr>
          <a:xfrm>
            <a:off x="204925" y="1259724"/>
            <a:ext cx="4006967" cy="5061857"/>
          </a:xfrm>
          <a:prstGeom prst="rect">
            <a:avLst/>
          </a:prstGeom>
        </p:spPr>
        <p:txBody>
          <a:bodyPr>
            <a:normAutofit/>
          </a:bodyPr>
          <a:lstStyle/>
          <a:p>
            <a:pPr marL="285750" indent="-285750">
              <a:buFont typeface="Arial" panose="020B0604020202020204" pitchFamily="34" charset="0"/>
              <a:buChar char="•"/>
            </a:pPr>
            <a:r>
              <a:rPr lang="en-US" altLang="en-US" sz="1800" dirty="0"/>
              <a:t>Align 8 cavities for string assembly</a:t>
            </a:r>
          </a:p>
          <a:p>
            <a:pPr marL="285750" indent="-285750">
              <a:buFont typeface="Arial" panose="020B0604020202020204" pitchFamily="34" charset="0"/>
              <a:buChar char="•"/>
            </a:pPr>
            <a:r>
              <a:rPr lang="en-US" altLang="en-US" sz="1800" b="0" dirty="0"/>
              <a:t>Gate Valve (GV1) to Cavity #1 Assembly: </a:t>
            </a:r>
            <a:endParaRPr lang="en-US" altLang="en-US" sz="1000" dirty="0">
              <a:solidFill>
                <a:srgbClr val="FF0000"/>
              </a:solidFill>
            </a:endParaRPr>
          </a:p>
          <a:p>
            <a:pPr lvl="1"/>
            <a:r>
              <a:rPr lang="en-US" altLang="en-US" sz="1600" b="0" dirty="0"/>
              <a:t>Check the particle free cleanliness of the GV and clean as needed</a:t>
            </a:r>
          </a:p>
          <a:p>
            <a:pPr lvl="1"/>
            <a:r>
              <a:rPr lang="en-US" altLang="en-US" sz="1600" b="0" dirty="0"/>
              <a:t>Sub-assembly of the GV peripherals</a:t>
            </a:r>
          </a:p>
          <a:p>
            <a:pPr lvl="1"/>
            <a:r>
              <a:rPr lang="en-US" altLang="en-US" sz="1600" b="0" dirty="0"/>
              <a:t>Installation to the cleanroom post and flex hose assembly</a:t>
            </a:r>
          </a:p>
          <a:p>
            <a:pPr lvl="1"/>
            <a:r>
              <a:rPr lang="en-US" altLang="en-US" sz="1600" b="0" dirty="0"/>
              <a:t>Alignment to the cavity beam line flange</a:t>
            </a:r>
          </a:p>
          <a:p>
            <a:pPr lvl="1"/>
            <a:r>
              <a:rPr lang="en-US" altLang="en-US" sz="1600" b="0" dirty="0"/>
              <a:t>Assemble the gate valve to the cavity</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7179" y="807151"/>
            <a:ext cx="2584704" cy="1938528"/>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7179" y="2821388"/>
            <a:ext cx="2584704" cy="193852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7179" y="4835625"/>
            <a:ext cx="2584704" cy="1938528"/>
          </a:xfrm>
          <a:prstGeom prst="rect">
            <a:avLst/>
          </a:prstGeom>
        </p:spPr>
      </p:pic>
      <p:sp>
        <p:nvSpPr>
          <p:cNvPr id="2" name="Slide Number Placeholder 1"/>
          <p:cNvSpPr>
            <a:spLocks noGrp="1"/>
          </p:cNvSpPr>
          <p:nvPr>
            <p:ph type="sldNum" sz="quarter" idx="12"/>
          </p:nvPr>
        </p:nvSpPr>
        <p:spPr/>
        <p:txBody>
          <a:bodyPr/>
          <a:lstStyle/>
          <a:p>
            <a:fld id="{1E867086-59BE-433D-A3BD-EBC04F95C3F1}" type="slidenum">
              <a:rPr lang="en-US" smtClean="0"/>
              <a:pPr/>
              <a:t>12</a:t>
            </a:fld>
            <a:endParaRPr lang="en-US"/>
          </a:p>
        </p:txBody>
      </p:sp>
      <p:sp>
        <p:nvSpPr>
          <p:cNvPr id="3" name="TextBox 2"/>
          <p:cNvSpPr txBox="1"/>
          <p:nvPr/>
        </p:nvSpPr>
        <p:spPr>
          <a:xfrm>
            <a:off x="455885" y="5186740"/>
            <a:ext cx="4843227" cy="1323439"/>
          </a:xfrm>
          <a:prstGeom prst="rect">
            <a:avLst/>
          </a:prstGeom>
          <a:noFill/>
        </p:spPr>
        <p:txBody>
          <a:bodyPr wrap="square" rtlCol="0">
            <a:spAutoFit/>
          </a:bodyPr>
          <a:lstStyle/>
          <a:p>
            <a:r>
              <a:rPr lang="en-US" sz="2000" dirty="0" smtClean="0">
                <a:solidFill>
                  <a:srgbClr val="FF0000"/>
                </a:solidFill>
              </a:rPr>
              <a:t>Recommendation noted that gate valve is opened and closed several times at JLab during particle free cleaning with ionized nitrogen</a:t>
            </a:r>
            <a:endParaRPr lang="en-US" sz="2000" dirty="0">
              <a:solidFill>
                <a:srgbClr val="FF0000"/>
              </a:solidFill>
            </a:endParaRPr>
          </a:p>
        </p:txBody>
      </p:sp>
    </p:spTree>
    <p:extLst>
      <p:ext uri="{BB962C8B-B14F-4D97-AF65-F5344CB8AC3E}">
        <p14:creationId xmlns:p14="http://schemas.microsoft.com/office/powerpoint/2010/main" val="2688192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p:txBody>
          <a:bodyPr/>
          <a:lstStyle/>
          <a:p>
            <a:r>
              <a:rPr lang="en-US" altLang="en-US" sz="3200" dirty="0"/>
              <a:t>String Assembly-II (WS1)</a:t>
            </a:r>
          </a:p>
        </p:txBody>
      </p:sp>
      <p:sp>
        <p:nvSpPr>
          <p:cNvPr id="26628" name="Rectangle 3"/>
          <p:cNvSpPr>
            <a:spLocks noGrp="1" noChangeArrowheads="1"/>
          </p:cNvSpPr>
          <p:nvPr>
            <p:ph type="body" idx="4294967295"/>
          </p:nvPr>
        </p:nvSpPr>
        <p:spPr>
          <a:xfrm>
            <a:off x="381000" y="1404605"/>
            <a:ext cx="4343400" cy="4549914"/>
          </a:xfrm>
          <a:prstGeom prst="rect">
            <a:avLst/>
          </a:prstGeom>
        </p:spPr>
        <p:txBody>
          <a:bodyPr/>
          <a:lstStyle/>
          <a:p>
            <a:r>
              <a:rPr lang="en-US" altLang="en-US" sz="2000" b="0" dirty="0"/>
              <a:t>Cavity to Cavity Assembly with the interconnect bellows:</a:t>
            </a:r>
          </a:p>
          <a:p>
            <a:pPr lvl="1"/>
            <a:r>
              <a:rPr lang="en-US" altLang="en-US" sz="1700" b="0" dirty="0"/>
              <a:t>Assemble flex hose to the </a:t>
            </a:r>
            <a:r>
              <a:rPr lang="en-US" altLang="en-US" sz="1700" b="0" dirty="0" smtClean="0"/>
              <a:t>cavity </a:t>
            </a:r>
            <a:r>
              <a:rPr lang="en-US" altLang="en-US" sz="1700" b="0" dirty="0"/>
              <a:t>Pump down and Leak </a:t>
            </a:r>
            <a:r>
              <a:rPr lang="en-US" altLang="en-US" sz="1700" b="0" dirty="0" smtClean="0"/>
              <a:t>check</a:t>
            </a:r>
          </a:p>
          <a:p>
            <a:pPr lvl="1"/>
            <a:r>
              <a:rPr lang="en-US" altLang="en-US" sz="1700" b="0" dirty="0" smtClean="0"/>
              <a:t>Backfill</a:t>
            </a:r>
            <a:endParaRPr lang="en-US" altLang="en-US" sz="1700" b="0" dirty="0"/>
          </a:p>
          <a:p>
            <a:pPr lvl="1"/>
            <a:r>
              <a:rPr lang="en-US" altLang="en-US" sz="1700" b="0" dirty="0"/>
              <a:t>Align the interconnect bellows to the cavity field probe end beampipe flange</a:t>
            </a:r>
          </a:p>
          <a:p>
            <a:pPr lvl="1"/>
            <a:r>
              <a:rPr lang="en-US" altLang="en-US" sz="1700" b="0" dirty="0"/>
              <a:t>Assemble with PFFA</a:t>
            </a:r>
          </a:p>
          <a:p>
            <a:pPr lvl="1"/>
            <a:r>
              <a:rPr lang="en-US" altLang="en-US" sz="1700" b="0" dirty="0"/>
              <a:t>Align the bellows to the cavity coupler end beampipe flange</a:t>
            </a:r>
          </a:p>
          <a:p>
            <a:pPr lvl="1"/>
            <a:r>
              <a:rPr lang="en-US" altLang="en-US" sz="1700" b="0" dirty="0"/>
              <a:t>Assemble with PFFA</a:t>
            </a:r>
          </a:p>
          <a:p>
            <a:pPr marL="457200" lvl="1" indent="0">
              <a:buNone/>
            </a:pPr>
            <a:endParaRPr lang="en-US" altLang="en-US" sz="1700" b="0" dirty="0"/>
          </a:p>
          <a:p>
            <a:pPr lvl="1">
              <a:buFontTx/>
              <a:buNone/>
            </a:pPr>
            <a:endParaRPr lang="en-US" altLang="en-US" sz="1800" b="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9448" y="882124"/>
            <a:ext cx="2584704" cy="193852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9448" y="2869012"/>
            <a:ext cx="2584704" cy="193852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9448" y="4855900"/>
            <a:ext cx="2584704" cy="1938528"/>
          </a:xfrm>
          <a:prstGeom prst="rect">
            <a:avLst/>
          </a:prstGeom>
        </p:spPr>
      </p:pic>
      <p:sp>
        <p:nvSpPr>
          <p:cNvPr id="2" name="Slide Number Placeholder 1"/>
          <p:cNvSpPr>
            <a:spLocks noGrp="1"/>
          </p:cNvSpPr>
          <p:nvPr>
            <p:ph type="sldNum" sz="quarter" idx="12"/>
          </p:nvPr>
        </p:nvSpPr>
        <p:spPr/>
        <p:txBody>
          <a:bodyPr/>
          <a:lstStyle/>
          <a:p>
            <a:fld id="{1E867086-59BE-433D-A3BD-EBC04F95C3F1}" type="slidenum">
              <a:rPr lang="en-US" smtClean="0"/>
              <a:pPr/>
              <a:t>13</a:t>
            </a:fld>
            <a:endParaRPr lang="en-US"/>
          </a:p>
        </p:txBody>
      </p:sp>
    </p:spTree>
    <p:extLst>
      <p:ext uri="{BB962C8B-B14F-4D97-AF65-F5344CB8AC3E}">
        <p14:creationId xmlns:p14="http://schemas.microsoft.com/office/powerpoint/2010/main" val="466834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r>
              <a:rPr lang="en-US" altLang="en-US" sz="3200" dirty="0"/>
              <a:t>String Assembly-III (WS1)</a:t>
            </a:r>
          </a:p>
        </p:txBody>
      </p:sp>
      <p:sp>
        <p:nvSpPr>
          <p:cNvPr id="27651" name="Content Placeholder 2"/>
          <p:cNvSpPr>
            <a:spLocks noGrp="1"/>
          </p:cNvSpPr>
          <p:nvPr>
            <p:ph idx="4294967295"/>
          </p:nvPr>
        </p:nvSpPr>
        <p:spPr>
          <a:xfrm>
            <a:off x="84909" y="1295400"/>
            <a:ext cx="4648200" cy="5181600"/>
          </a:xfrm>
          <a:prstGeom prst="rect">
            <a:avLst/>
          </a:prstGeom>
        </p:spPr>
        <p:txBody>
          <a:bodyPr>
            <a:normAutofit/>
          </a:bodyPr>
          <a:lstStyle/>
          <a:p>
            <a:pPr marL="342900" indent="-342900">
              <a:buFont typeface="Arial" panose="020B0604020202020204" pitchFamily="34" charset="0"/>
              <a:buChar char="•"/>
            </a:pPr>
            <a:r>
              <a:rPr lang="en-US" altLang="en-US" b="0" dirty="0"/>
              <a:t>BPM+Magnet Spool Tube+GV2 assembly and leak check </a:t>
            </a:r>
            <a:endParaRPr lang="en-US" altLang="en-US" dirty="0">
              <a:solidFill>
                <a:srgbClr val="FF0000"/>
              </a:solidFill>
            </a:endParaRPr>
          </a:p>
          <a:p>
            <a:pPr marL="342900" indent="-342900">
              <a:buFont typeface="Arial" panose="020B0604020202020204" pitchFamily="34" charset="0"/>
              <a:buChar char="•"/>
            </a:pPr>
            <a:r>
              <a:rPr lang="en-US" altLang="en-US" b="0" dirty="0"/>
              <a:t>BPM/Magnet </a:t>
            </a:r>
            <a:r>
              <a:rPr lang="en-US" altLang="en-US" dirty="0"/>
              <a:t>package </a:t>
            </a:r>
            <a:r>
              <a:rPr lang="en-US" altLang="en-US" b="0" dirty="0"/>
              <a:t>subassembly to the 8 cavities string </a:t>
            </a:r>
            <a:endParaRPr lang="en-US" altLang="en-US" dirty="0">
              <a:solidFill>
                <a:srgbClr val="FF0000"/>
              </a:solidFill>
            </a:endParaRPr>
          </a:p>
          <a:p>
            <a:pPr marL="342900" indent="-342900">
              <a:buFont typeface="Arial" panose="020B0604020202020204" pitchFamily="34" charset="0"/>
              <a:buChar char="•"/>
            </a:pPr>
            <a:r>
              <a:rPr lang="en-US" altLang="en-US" b="0" dirty="0"/>
              <a:t>Pump down the fully assembled cavity string, bag the bellows, leak check. Backfill </a:t>
            </a:r>
            <a:endParaRPr lang="en-US" altLang="en-US" dirty="0">
              <a:solidFill>
                <a:srgbClr val="FF0000"/>
              </a:solidFill>
            </a:endParaRPr>
          </a:p>
          <a:p>
            <a:pPr marL="342900" indent="-342900">
              <a:buFont typeface="Arial" panose="020B0604020202020204" pitchFamily="34" charset="0"/>
              <a:buChar char="•"/>
            </a:pPr>
            <a:r>
              <a:rPr lang="en-US" altLang="en-US" b="0" dirty="0"/>
              <a:t>Roll out of the cleanroom to WS2</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2194" y="745662"/>
            <a:ext cx="2584704" cy="1938528"/>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2194" y="2848917"/>
            <a:ext cx="2584704" cy="193852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926618" y="4563554"/>
            <a:ext cx="1920240" cy="2560320"/>
          </a:xfrm>
          <a:prstGeom prst="rect">
            <a:avLst/>
          </a:prstGeom>
        </p:spPr>
      </p:pic>
      <p:sp>
        <p:nvSpPr>
          <p:cNvPr id="2" name="Slide Number Placeholder 1"/>
          <p:cNvSpPr>
            <a:spLocks noGrp="1"/>
          </p:cNvSpPr>
          <p:nvPr>
            <p:ph type="sldNum" sz="quarter" idx="12"/>
          </p:nvPr>
        </p:nvSpPr>
        <p:spPr/>
        <p:txBody>
          <a:bodyPr/>
          <a:lstStyle/>
          <a:p>
            <a:fld id="{1E867086-59BE-433D-A3BD-EBC04F95C3F1}" type="slidenum">
              <a:rPr lang="en-US" smtClean="0"/>
              <a:pPr/>
              <a:t>14</a:t>
            </a:fld>
            <a:endParaRPr lang="en-US"/>
          </a:p>
        </p:txBody>
      </p:sp>
      <p:sp>
        <p:nvSpPr>
          <p:cNvPr id="3" name="TextBox 2"/>
          <p:cNvSpPr txBox="1"/>
          <p:nvPr/>
        </p:nvSpPr>
        <p:spPr>
          <a:xfrm>
            <a:off x="451692" y="4450814"/>
            <a:ext cx="4759286" cy="830997"/>
          </a:xfrm>
          <a:prstGeom prst="rect">
            <a:avLst/>
          </a:prstGeom>
          <a:noFill/>
        </p:spPr>
        <p:txBody>
          <a:bodyPr wrap="square" rtlCol="0">
            <a:spAutoFit/>
          </a:bodyPr>
          <a:lstStyle/>
          <a:p>
            <a:r>
              <a:rPr lang="en-US" dirty="0" smtClean="0">
                <a:solidFill>
                  <a:srgbClr val="FF0000"/>
                </a:solidFill>
              </a:rPr>
              <a:t>Alignment pins currently are not used at neither labs</a:t>
            </a:r>
            <a:endParaRPr lang="en-US" dirty="0">
              <a:solidFill>
                <a:srgbClr val="FF0000"/>
              </a:solidFill>
            </a:endParaRPr>
          </a:p>
        </p:txBody>
      </p:sp>
    </p:spTree>
    <p:extLst>
      <p:ext uri="{BB962C8B-B14F-4D97-AF65-F5344CB8AC3E}">
        <p14:creationId xmlns:p14="http://schemas.microsoft.com/office/powerpoint/2010/main" val="19167725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p:txBody>
          <a:bodyPr/>
          <a:lstStyle/>
          <a:p>
            <a:pPr>
              <a:defRPr/>
            </a:pPr>
            <a:fld id="{1DB21632-D12B-4A24-958D-A61080F69889}" type="slidenum">
              <a:rPr lang="en-US"/>
              <a:pPr>
                <a:defRPr/>
              </a:pPr>
              <a:t>15</a:t>
            </a:fld>
            <a:endParaRPr lang="en-US" dirty="0">
              <a:solidFill>
                <a:schemeClr val="tx1"/>
              </a:solidFill>
              <a:latin typeface="Times" charset="0"/>
            </a:endParaRPr>
          </a:p>
        </p:txBody>
      </p:sp>
      <p:sp>
        <p:nvSpPr>
          <p:cNvPr id="15363" name="Rectangle 2"/>
          <p:cNvSpPr>
            <a:spLocks noGrp="1" noChangeArrowheads="1"/>
          </p:cNvSpPr>
          <p:nvPr>
            <p:ph type="title"/>
          </p:nvPr>
        </p:nvSpPr>
        <p:spPr>
          <a:xfrm>
            <a:off x="228600" y="0"/>
            <a:ext cx="8686800" cy="685800"/>
          </a:xfrm>
        </p:spPr>
        <p:txBody>
          <a:bodyPr/>
          <a:lstStyle/>
          <a:p>
            <a:r>
              <a:rPr lang="en-US" dirty="0"/>
              <a:t>Particle free UHV </a:t>
            </a:r>
            <a:r>
              <a:rPr lang="en-US" dirty="0" smtClean="0"/>
              <a:t>Cleaning at CAF, Fermilab</a:t>
            </a:r>
            <a:endParaRPr lang="en-US" dirty="0"/>
          </a:p>
        </p:txBody>
      </p:sp>
      <p:sp>
        <p:nvSpPr>
          <p:cNvPr id="15364" name="Rectangle 3"/>
          <p:cNvSpPr>
            <a:spLocks noGrp="1" noChangeArrowheads="1"/>
          </p:cNvSpPr>
          <p:nvPr>
            <p:ph type="body" idx="1"/>
          </p:nvPr>
        </p:nvSpPr>
        <p:spPr>
          <a:xfrm>
            <a:off x="296636" y="1040606"/>
            <a:ext cx="4267200" cy="4953000"/>
          </a:xfrm>
        </p:spPr>
        <p:txBody>
          <a:bodyPr/>
          <a:lstStyle/>
          <a:p>
            <a:pPr lvl="1">
              <a:lnSpc>
                <a:spcPct val="90000"/>
              </a:lnSpc>
            </a:pPr>
            <a:r>
              <a:rPr lang="en-US" sz="1600" dirty="0"/>
              <a:t>Cleaning Procedures for stainless steel, titanium, copper and niobium components </a:t>
            </a:r>
            <a:endParaRPr lang="en-US" sz="1600" b="0" dirty="0" smtClean="0"/>
          </a:p>
          <a:p>
            <a:pPr lvl="1">
              <a:lnSpc>
                <a:spcPct val="90000"/>
              </a:lnSpc>
            </a:pPr>
            <a:r>
              <a:rPr lang="en-US" sz="1600" b="0" dirty="0" smtClean="0"/>
              <a:t>Wash/rinse in the ultrasonic baths (1 Stoelting, 3 Branson) with DI water (Crossbow). </a:t>
            </a:r>
          </a:p>
          <a:p>
            <a:pPr lvl="1">
              <a:lnSpc>
                <a:spcPct val="90000"/>
              </a:lnSpc>
            </a:pPr>
            <a:r>
              <a:rPr lang="en-US" sz="1600" b="0" dirty="0" smtClean="0"/>
              <a:t>Dry </a:t>
            </a:r>
            <a:r>
              <a:rPr lang="en-US" sz="1600" b="0" dirty="0"/>
              <a:t>under the Class 10 hood</a:t>
            </a:r>
          </a:p>
          <a:p>
            <a:pPr lvl="1">
              <a:lnSpc>
                <a:spcPct val="90000"/>
              </a:lnSpc>
            </a:pPr>
            <a:r>
              <a:rPr lang="en-US" sz="1600" b="0" dirty="0"/>
              <a:t>Transport into the Class 1000 ante clean room</a:t>
            </a:r>
          </a:p>
          <a:p>
            <a:pPr lvl="1">
              <a:lnSpc>
                <a:spcPct val="90000"/>
              </a:lnSpc>
            </a:pPr>
            <a:r>
              <a:rPr lang="en-US" sz="1600" b="0" dirty="0"/>
              <a:t>Blow clean with ionized nitrogen while monitoring the particulates count in the Class 100 sluice area</a:t>
            </a:r>
          </a:p>
          <a:p>
            <a:pPr lvl="1">
              <a:lnSpc>
                <a:spcPct val="90000"/>
              </a:lnSpc>
            </a:pPr>
            <a:r>
              <a:rPr lang="en-US" sz="1600" b="0" dirty="0"/>
              <a:t>Transport into the Class 10 assembly area</a:t>
            </a:r>
            <a:endParaRPr lang="en-US" sz="1600" dirty="0"/>
          </a:p>
        </p:txBody>
      </p:sp>
      <p:pic>
        <p:nvPicPr>
          <p:cNvPr id="15365" name="Picture 4" descr="DSC009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143000"/>
            <a:ext cx="2286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 Box 6"/>
          <p:cNvSpPr txBox="1">
            <a:spLocks noChangeArrowheads="1"/>
          </p:cNvSpPr>
          <p:nvPr/>
        </p:nvSpPr>
        <p:spPr bwMode="auto">
          <a:xfrm>
            <a:off x="7543800" y="2057400"/>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r>
              <a:rPr lang="en-US" sz="1800" dirty="0"/>
              <a:t>Class 10 Hood</a:t>
            </a:r>
          </a:p>
        </p:txBody>
      </p:sp>
      <p:sp>
        <p:nvSpPr>
          <p:cNvPr id="15367" name="Line 7"/>
          <p:cNvSpPr>
            <a:spLocks noChangeShapeType="1"/>
          </p:cNvSpPr>
          <p:nvPr/>
        </p:nvSpPr>
        <p:spPr bwMode="auto">
          <a:xfrm flipV="1">
            <a:off x="6858000" y="2286000"/>
            <a:ext cx="762000" cy="304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8" name="Line 8"/>
          <p:cNvSpPr>
            <a:spLocks noChangeShapeType="1"/>
          </p:cNvSpPr>
          <p:nvPr/>
        </p:nvSpPr>
        <p:spPr bwMode="auto">
          <a:xfrm flipH="1">
            <a:off x="5334000" y="3352800"/>
            <a:ext cx="685800" cy="13716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69" name="Text Box 9"/>
          <p:cNvSpPr txBox="1">
            <a:spLocks noChangeArrowheads="1"/>
          </p:cNvSpPr>
          <p:nvPr/>
        </p:nvSpPr>
        <p:spPr bwMode="auto">
          <a:xfrm>
            <a:off x="4648200" y="4495800"/>
            <a:ext cx="9906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r>
              <a:rPr lang="en-US" sz="1800"/>
              <a:t>US cleaner</a:t>
            </a:r>
          </a:p>
        </p:txBody>
      </p:sp>
      <p:sp>
        <p:nvSpPr>
          <p:cNvPr id="15370" name="Line 10"/>
          <p:cNvSpPr>
            <a:spLocks noChangeShapeType="1"/>
          </p:cNvSpPr>
          <p:nvPr/>
        </p:nvSpPr>
        <p:spPr bwMode="auto">
          <a:xfrm flipV="1">
            <a:off x="5334000" y="2895600"/>
            <a:ext cx="152400" cy="18288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72" name="Text Box 6"/>
          <p:cNvSpPr txBox="1">
            <a:spLocks noChangeArrowheads="1"/>
          </p:cNvSpPr>
          <p:nvPr/>
        </p:nvSpPr>
        <p:spPr bwMode="auto">
          <a:xfrm>
            <a:off x="7467600" y="3194050"/>
            <a:ext cx="1447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spcBef>
                <a:spcPct val="50000"/>
              </a:spcBef>
            </a:pPr>
            <a:r>
              <a:rPr lang="en-US" sz="1800"/>
              <a:t>Class 1000 cleanroom</a:t>
            </a:r>
          </a:p>
        </p:txBody>
      </p:sp>
      <p:sp>
        <p:nvSpPr>
          <p:cNvPr id="15373" name="Line 7"/>
          <p:cNvSpPr>
            <a:spLocks noChangeShapeType="1"/>
          </p:cNvSpPr>
          <p:nvPr/>
        </p:nvSpPr>
        <p:spPr bwMode="auto">
          <a:xfrm flipV="1">
            <a:off x="6743700" y="3378200"/>
            <a:ext cx="762000" cy="1524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5" name="Picture 5" descr="DSC037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4900" y="4295140"/>
            <a:ext cx="25654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89451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 UHV Cleaning Procedure at </a:t>
            </a:r>
            <a:r>
              <a:rPr lang="en-US" dirty="0" smtClean="0"/>
              <a:t>CAF</a:t>
            </a:r>
            <a:endParaRPr lang="en-US" dirty="0"/>
          </a:p>
        </p:txBody>
      </p:sp>
      <p:sp>
        <p:nvSpPr>
          <p:cNvPr id="3" name="Content Placeholder 2"/>
          <p:cNvSpPr>
            <a:spLocks noGrp="1"/>
          </p:cNvSpPr>
          <p:nvPr>
            <p:ph idx="1"/>
          </p:nvPr>
        </p:nvSpPr>
        <p:spPr/>
        <p:txBody>
          <a:bodyPr/>
          <a:lstStyle/>
          <a:p>
            <a:pPr marL="457200" lvl="0" indent="-457200">
              <a:buFont typeface="+mj-lt"/>
              <a:buAutoNum type="arabicPeriod"/>
            </a:pPr>
            <a:r>
              <a:rPr lang="en-US" dirty="0"/>
              <a:t>Simple Green, 3% solution, 20 minutes</a:t>
            </a:r>
          </a:p>
          <a:p>
            <a:pPr marL="457200" lvl="0" indent="-457200">
              <a:buFont typeface="+mj-lt"/>
              <a:buAutoNum type="arabicPeriod"/>
            </a:pPr>
            <a:r>
              <a:rPr lang="en-US" dirty="0"/>
              <a:t>DI water rinse</a:t>
            </a:r>
          </a:p>
          <a:p>
            <a:pPr marL="457200" lvl="0" indent="-457200">
              <a:buFont typeface="+mj-lt"/>
              <a:buAutoNum type="arabicPeriod"/>
            </a:pPr>
            <a:r>
              <a:rPr lang="en-US" dirty="0"/>
              <a:t>Micro90, 2% solution, 15 minutes</a:t>
            </a:r>
          </a:p>
          <a:p>
            <a:pPr marL="457200" lvl="0" indent="-457200">
              <a:buFont typeface="+mj-lt"/>
              <a:buAutoNum type="arabicPeriod"/>
            </a:pPr>
            <a:r>
              <a:rPr lang="en-US" dirty="0"/>
              <a:t>DI water rinse</a:t>
            </a:r>
          </a:p>
          <a:p>
            <a:pPr marL="457200" lvl="0" indent="-457200">
              <a:buFont typeface="+mj-lt"/>
              <a:buAutoNum type="arabicPeriod"/>
            </a:pPr>
            <a:r>
              <a:rPr lang="en-US" dirty="0"/>
              <a:t>99.9% pure Isopropyl alcohol rinse</a:t>
            </a:r>
          </a:p>
          <a:p>
            <a:pPr marL="457200" lvl="0" indent="-457200">
              <a:buFont typeface="+mj-lt"/>
              <a:buAutoNum type="arabicPeriod"/>
            </a:pPr>
            <a:r>
              <a:rPr lang="en-US" dirty="0"/>
              <a:t>Blow dry with boiled off  liquid nitrogen gas</a:t>
            </a:r>
          </a:p>
          <a:p>
            <a:pPr marL="457200" lvl="0" indent="-457200">
              <a:buFont typeface="+mj-lt"/>
              <a:buAutoNum type="arabicPeriod"/>
            </a:pPr>
            <a:r>
              <a:rPr lang="en-US" dirty="0"/>
              <a:t>Leave under Class 10 cleanroom hood to dry thoroughly</a:t>
            </a:r>
          </a:p>
          <a:p>
            <a:endParaRPr lang="en-US" dirty="0"/>
          </a:p>
        </p:txBody>
      </p:sp>
      <p:sp>
        <p:nvSpPr>
          <p:cNvPr id="4" name="Slide Number Placeholder 3"/>
          <p:cNvSpPr>
            <a:spLocks noGrp="1"/>
          </p:cNvSpPr>
          <p:nvPr>
            <p:ph type="sldNum" sz="quarter" idx="12"/>
          </p:nvPr>
        </p:nvSpPr>
        <p:spPr/>
        <p:txBody>
          <a:bodyPr/>
          <a:lstStyle/>
          <a:p>
            <a:fld id="{1E867086-59BE-433D-A3BD-EBC04F95C3F1}" type="slidenum">
              <a:rPr lang="en-US" smtClean="0"/>
              <a:pPr/>
              <a:t>16</a:t>
            </a:fld>
            <a:endParaRPr lang="en-US"/>
          </a:p>
        </p:txBody>
      </p:sp>
    </p:spTree>
    <p:extLst>
      <p:ext uri="{BB962C8B-B14F-4D97-AF65-F5344CB8AC3E}">
        <p14:creationId xmlns:p14="http://schemas.microsoft.com/office/powerpoint/2010/main" val="1626949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UHV cleaning procedure at JLab</a:t>
            </a:r>
            <a:endParaRPr lang="en-US" dirty="0"/>
          </a:p>
        </p:txBody>
      </p:sp>
      <p:sp>
        <p:nvSpPr>
          <p:cNvPr id="3" name="Content Placeholder 2"/>
          <p:cNvSpPr>
            <a:spLocks noGrp="1"/>
          </p:cNvSpPr>
          <p:nvPr>
            <p:ph idx="1"/>
          </p:nvPr>
        </p:nvSpPr>
        <p:spPr>
          <a:xfrm>
            <a:off x="228600" y="1043046"/>
            <a:ext cx="8573877" cy="2912009"/>
          </a:xfrm>
        </p:spPr>
        <p:txBody>
          <a:bodyPr/>
          <a:lstStyle/>
          <a:p>
            <a:r>
              <a:rPr lang="en-US" altLang="en-US" dirty="0">
                <a:cs typeface="Arial" panose="020B0604020202020204" pitchFamily="34" charset="0"/>
              </a:rPr>
              <a:t>Parts are wiped down with Micro 90 first if needed.</a:t>
            </a:r>
            <a:br>
              <a:rPr lang="en-US" altLang="en-US" dirty="0">
                <a:cs typeface="Arial" panose="020B0604020202020204" pitchFamily="34" charset="0"/>
              </a:rPr>
            </a:br>
            <a:r>
              <a:rPr lang="en-US" altLang="en-US" dirty="0">
                <a:cs typeface="Arial" panose="020B0604020202020204" pitchFamily="34" charset="0"/>
              </a:rPr>
              <a:t>Parts are then put in Ultra Sonic tanks with 1% to 2% Micro added for 50 minutes and 130 F</a:t>
            </a:r>
            <a:r>
              <a:rPr lang="en-US" altLang="en-US" dirty="0" smtClean="0">
                <a:cs typeface="Arial" panose="020B0604020202020204" pitchFamily="34" charset="0"/>
              </a:rPr>
              <a:t>.</a:t>
            </a:r>
          </a:p>
          <a:p>
            <a:r>
              <a:rPr lang="en-US" altLang="en-US" dirty="0">
                <a:cs typeface="Arial" panose="020B0604020202020204" pitchFamily="34" charset="0"/>
              </a:rPr>
              <a:t>Parts are separated by material.</a:t>
            </a:r>
            <a:endParaRPr lang="en-US" altLang="en-US" dirty="0"/>
          </a:p>
          <a:p>
            <a:r>
              <a:rPr lang="en-US" altLang="en-US" dirty="0"/>
              <a:t>After Ultra Sonic the parts are triple rinsed.</a:t>
            </a:r>
          </a:p>
          <a:p>
            <a:r>
              <a:rPr lang="en-US" altLang="en-US" dirty="0"/>
              <a:t>Parts are then laid out in the laminar flow hood to </a:t>
            </a:r>
            <a:r>
              <a:rPr lang="en-US" altLang="en-US" dirty="0" smtClean="0"/>
              <a:t>dry</a:t>
            </a:r>
            <a:endParaRPr lang="en-US" altLang="en-US" dirty="0" smtClean="0">
              <a:cs typeface="Arial" panose="020B0604020202020204" pitchFamily="34" charset="0"/>
            </a:endParaRPr>
          </a:p>
          <a:p>
            <a:r>
              <a:rPr lang="en-US" altLang="en-US" dirty="0"/>
              <a:t>After hardware is dry it is blown off and </a:t>
            </a:r>
            <a:r>
              <a:rPr lang="en-US" altLang="en-US" dirty="0" smtClean="0"/>
              <a:t>bagged in Class 1000 cleanroom</a:t>
            </a:r>
          </a:p>
          <a:p>
            <a:endParaRPr lang="en-US" altLang="en-US" dirty="0"/>
          </a:p>
          <a:p>
            <a:endParaRPr lang="en-US" dirty="0"/>
          </a:p>
        </p:txBody>
      </p:sp>
      <p:sp>
        <p:nvSpPr>
          <p:cNvPr id="4" name="Slide Number Placeholder 3"/>
          <p:cNvSpPr>
            <a:spLocks noGrp="1"/>
          </p:cNvSpPr>
          <p:nvPr>
            <p:ph type="sldNum" sz="quarter" idx="12"/>
          </p:nvPr>
        </p:nvSpPr>
        <p:spPr/>
        <p:txBody>
          <a:bodyPr/>
          <a:lstStyle/>
          <a:p>
            <a:fld id="{1E867086-59BE-433D-A3BD-EBC04F95C3F1}" type="slidenum">
              <a:rPr lang="en-US" smtClean="0"/>
              <a:pPr/>
              <a:t>17</a:t>
            </a:fld>
            <a:endParaRPr lang="en-US"/>
          </a:p>
        </p:txBody>
      </p:sp>
      <p:pic>
        <p:nvPicPr>
          <p:cNvPr id="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7216" y="4487459"/>
            <a:ext cx="2921085" cy="1642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87076" y="4502133"/>
            <a:ext cx="2872201" cy="161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8052" y="4502133"/>
            <a:ext cx="2935948" cy="165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817342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18</a:t>
            </a:fld>
            <a:endParaRPr lang="en-US" dirty="0"/>
          </a:p>
        </p:txBody>
      </p:sp>
      <p:sp>
        <p:nvSpPr>
          <p:cNvPr id="3" name="Title 2"/>
          <p:cNvSpPr>
            <a:spLocks noGrp="1"/>
          </p:cNvSpPr>
          <p:nvPr>
            <p:ph type="title"/>
          </p:nvPr>
        </p:nvSpPr>
        <p:spPr/>
        <p:txBody>
          <a:bodyPr/>
          <a:lstStyle/>
          <a:p>
            <a:r>
              <a:rPr lang="en-US" dirty="0" smtClean="0"/>
              <a:t>Hardware Cleaning </a:t>
            </a:r>
            <a:r>
              <a:rPr lang="en-US" dirty="0"/>
              <a:t>T</a:t>
            </a:r>
            <a:r>
              <a:rPr lang="en-US" dirty="0" smtClean="0"/>
              <a:t>echniques in Cleanroom (Class 10)</a:t>
            </a:r>
            <a:endParaRPr lang="en-US" dirty="0"/>
          </a:p>
        </p:txBody>
      </p:sp>
      <p:sp>
        <p:nvSpPr>
          <p:cNvPr id="5" name="Content Placeholder 4"/>
          <p:cNvSpPr>
            <a:spLocks noGrp="1"/>
          </p:cNvSpPr>
          <p:nvPr>
            <p:ph sz="quarter" idx="4294967295"/>
          </p:nvPr>
        </p:nvSpPr>
        <p:spPr>
          <a:xfrm>
            <a:off x="457200" y="1274288"/>
            <a:ext cx="8108950" cy="5065522"/>
          </a:xfrm>
          <a:prstGeom prst="rect">
            <a:avLst/>
          </a:prstGeom>
        </p:spPr>
        <p:txBody>
          <a:bodyPr>
            <a:normAutofit/>
          </a:bodyPr>
          <a:lstStyle/>
          <a:p>
            <a:pPr marL="342900" indent="-342900">
              <a:buFont typeface="Arial" panose="020B0604020202020204" pitchFamily="34" charset="0"/>
              <a:buChar char="•"/>
            </a:pPr>
            <a:r>
              <a:rPr lang="en-US" sz="2000" dirty="0" smtClean="0"/>
              <a:t>Air Force ionized nitrogen guns for spraying parts</a:t>
            </a:r>
          </a:p>
          <a:p>
            <a:pPr marL="342900" indent="-342900">
              <a:buFont typeface="Arial" panose="020B0604020202020204" pitchFamily="34" charset="0"/>
              <a:buChar char="•"/>
            </a:pPr>
            <a:r>
              <a:rPr lang="en-US" sz="2000" dirty="0" smtClean="0"/>
              <a:t>Lighthouse particle counters at all stations</a:t>
            </a:r>
          </a:p>
          <a:p>
            <a:pPr marL="342900" indent="-342900">
              <a:buFont typeface="Arial" panose="020B0604020202020204" pitchFamily="34" charset="0"/>
              <a:buChar char="•"/>
            </a:pPr>
            <a:r>
              <a:rPr lang="en-US" sz="2000" dirty="0" smtClean="0"/>
              <a:t>No use of the ionized nitrogen spray anywhere near an open cavity</a:t>
            </a:r>
          </a:p>
          <a:p>
            <a:pPr marL="342900" indent="-342900">
              <a:buFont typeface="Arial" panose="020B0604020202020204" pitchFamily="34" charset="0"/>
              <a:buChar char="•"/>
            </a:pPr>
            <a:r>
              <a:rPr lang="en-US" sz="2000" dirty="0" smtClean="0"/>
              <a:t>All sub-assemblies sprayed before assembly onto a cavity or string</a:t>
            </a:r>
          </a:p>
          <a:p>
            <a:pPr marL="342900" indent="-342900">
              <a:buFont typeface="Arial" panose="020B0604020202020204" pitchFamily="34" charset="0"/>
              <a:buChar char="•"/>
            </a:pPr>
            <a:r>
              <a:rPr lang="en-US" sz="2000" dirty="0" smtClean="0"/>
              <a:t>All parts, fasteners, blanks, valves and sub-assemblies sprayed with ionized nitrogen IAW CP-L2PRO-CST-CHEM-CLN-ION</a:t>
            </a:r>
          </a:p>
          <a:p>
            <a:pPr marL="800100" lvl="1" indent="-342900"/>
            <a:r>
              <a:rPr lang="en-US" sz="1800" dirty="0" smtClean="0"/>
              <a:t>Spec 1-particle counts zero on all scales except 0.3µ can be 0 or 1</a:t>
            </a:r>
          </a:p>
          <a:p>
            <a:pPr marL="800100" lvl="1" indent="-342900"/>
            <a:r>
              <a:rPr lang="en-US" sz="1800" dirty="0" smtClean="0"/>
              <a:t>Spec 2-particle counts ≤ 1/s on the </a:t>
            </a:r>
            <a:r>
              <a:rPr lang="en-US" sz="1800" smtClean="0"/>
              <a:t>1µ scale</a:t>
            </a:r>
            <a:endParaRPr lang="en-US" sz="1800" dirty="0"/>
          </a:p>
        </p:txBody>
      </p:sp>
      <p:sp>
        <p:nvSpPr>
          <p:cNvPr id="6" name="TextBox 5"/>
          <p:cNvSpPr txBox="1"/>
          <p:nvPr/>
        </p:nvSpPr>
        <p:spPr>
          <a:xfrm>
            <a:off x="1217632" y="4472848"/>
            <a:ext cx="6588086" cy="1569660"/>
          </a:xfrm>
          <a:prstGeom prst="rect">
            <a:avLst/>
          </a:prstGeom>
          <a:noFill/>
        </p:spPr>
        <p:txBody>
          <a:bodyPr wrap="square" rtlCol="0">
            <a:spAutoFit/>
          </a:bodyPr>
          <a:lstStyle/>
          <a:p>
            <a:r>
              <a:rPr lang="en-US" dirty="0" smtClean="0">
                <a:solidFill>
                  <a:srgbClr val="FF0000"/>
                </a:solidFill>
              </a:rPr>
              <a:t>Noted that only the deemed critical fasteners are blown cleaned to Spec 1. Remainder of the fasteners are blown cleaned in Class 1000 cleanroom by the chemical group</a:t>
            </a:r>
            <a:endParaRPr lang="en-US" dirty="0">
              <a:solidFill>
                <a:srgbClr val="FF0000"/>
              </a:solidFill>
            </a:endParaRPr>
          </a:p>
        </p:txBody>
      </p:sp>
    </p:spTree>
    <p:extLst>
      <p:ext uri="{BB962C8B-B14F-4D97-AF65-F5344CB8AC3E}">
        <p14:creationId xmlns:p14="http://schemas.microsoft.com/office/powerpoint/2010/main" val="2608921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19</a:t>
            </a:fld>
            <a:endParaRPr lang="en-US" dirty="0"/>
          </a:p>
        </p:txBody>
      </p:sp>
      <p:sp>
        <p:nvSpPr>
          <p:cNvPr id="3" name="Title 2"/>
          <p:cNvSpPr>
            <a:spLocks noGrp="1"/>
          </p:cNvSpPr>
          <p:nvPr>
            <p:ph type="title"/>
          </p:nvPr>
        </p:nvSpPr>
        <p:spPr/>
        <p:txBody>
          <a:bodyPr/>
          <a:lstStyle/>
          <a:p>
            <a:r>
              <a:rPr lang="en-US" dirty="0" smtClean="0"/>
              <a:t>Copper plated Beamline Components QA Goals</a:t>
            </a:r>
            <a:endParaRPr lang="en-US" dirty="0"/>
          </a:p>
        </p:txBody>
      </p:sp>
      <p:sp>
        <p:nvSpPr>
          <p:cNvPr id="5" name="Content Placeholder 4"/>
          <p:cNvSpPr>
            <a:spLocks noGrp="1"/>
          </p:cNvSpPr>
          <p:nvPr>
            <p:ph sz="quarter" idx="4294967295"/>
          </p:nvPr>
        </p:nvSpPr>
        <p:spPr>
          <a:xfrm>
            <a:off x="457200" y="1159141"/>
            <a:ext cx="8108950" cy="5149965"/>
          </a:xfrm>
          <a:prstGeom prst="rect">
            <a:avLst/>
          </a:prstGeom>
        </p:spPr>
        <p:txBody>
          <a:bodyPr/>
          <a:lstStyle/>
          <a:p>
            <a:pPr marL="342900" indent="-342900">
              <a:buFont typeface="Arial" panose="020B0604020202020204" pitchFamily="34" charset="0"/>
              <a:buChar char="•"/>
            </a:pPr>
            <a:r>
              <a:rPr lang="en-US" dirty="0" smtClean="0"/>
              <a:t>No outgassing!  No flaking!</a:t>
            </a:r>
          </a:p>
          <a:p>
            <a:pPr marL="342900" indent="-342900">
              <a:buFont typeface="Arial" panose="020B0604020202020204" pitchFamily="34" charset="0"/>
              <a:buChar char="•"/>
            </a:pPr>
            <a:r>
              <a:rPr lang="en-US" dirty="0" smtClean="0"/>
              <a:t>Analysis by Andrei Lunin:</a:t>
            </a:r>
          </a:p>
          <a:p>
            <a:pPr marL="342900" indent="-342900">
              <a:buFont typeface="Arial" panose="020B0604020202020204" pitchFamily="34" charset="0"/>
              <a:buChar char="•"/>
            </a:pPr>
            <a:endParaRPr lang="en-US" dirty="0" smtClean="0"/>
          </a:p>
          <a:p>
            <a:pPr marL="342900" indent="-342900">
              <a:buFont typeface="Arial" panose="020B0604020202020204" pitchFamily="34" charset="0"/>
              <a:buChar char="•"/>
            </a:pPr>
            <a:endParaRPr lang="en-US" dirty="0"/>
          </a:p>
        </p:txBody>
      </p:sp>
      <p:sp>
        <p:nvSpPr>
          <p:cNvPr id="10" name="TextBox 8"/>
          <p:cNvSpPr txBox="1"/>
          <p:nvPr/>
        </p:nvSpPr>
        <p:spPr>
          <a:xfrm>
            <a:off x="2791736" y="6265323"/>
            <a:ext cx="3512500"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*Accelerating gradient:  16.5 MV/m</a:t>
            </a:r>
          </a:p>
        </p:txBody>
      </p:sp>
      <p:pic>
        <p:nvPicPr>
          <p:cNvPr id="11" name="table"/>
          <p:cNvPicPr>
            <a:picLocks noChangeAspect="1"/>
          </p:cNvPicPr>
          <p:nvPr/>
        </p:nvPicPr>
        <p:blipFill>
          <a:blip r:embed="rId2"/>
          <a:stretch>
            <a:fillRect/>
          </a:stretch>
        </p:blipFill>
        <p:spPr>
          <a:xfrm>
            <a:off x="1193368" y="2964340"/>
            <a:ext cx="6419287" cy="3215110"/>
          </a:xfrm>
          <a:prstGeom prst="rect">
            <a:avLst/>
          </a:prstGeom>
        </p:spPr>
      </p:pic>
      <p:sp>
        <p:nvSpPr>
          <p:cNvPr id="12" name="TextBox 13"/>
          <p:cNvSpPr txBox="1"/>
          <p:nvPr/>
        </p:nvSpPr>
        <p:spPr>
          <a:xfrm>
            <a:off x="2520534" y="2542369"/>
            <a:ext cx="3337260"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t>Heat Loads Per Cavity*, [mW</a:t>
            </a:r>
            <a:r>
              <a:rPr lang="en-US" sz="2000" dirty="0"/>
              <a:t>]</a:t>
            </a:r>
          </a:p>
        </p:txBody>
      </p:sp>
      <p:sp>
        <p:nvSpPr>
          <p:cNvPr id="4" name="TextBox 3"/>
          <p:cNvSpPr txBox="1"/>
          <p:nvPr/>
        </p:nvSpPr>
        <p:spPr>
          <a:xfrm>
            <a:off x="4189163" y="929773"/>
            <a:ext cx="4866701" cy="1323439"/>
          </a:xfrm>
          <a:prstGeom prst="rect">
            <a:avLst/>
          </a:prstGeom>
          <a:noFill/>
        </p:spPr>
        <p:txBody>
          <a:bodyPr wrap="square" rtlCol="0">
            <a:spAutoFit/>
          </a:bodyPr>
          <a:lstStyle/>
          <a:p>
            <a:r>
              <a:rPr lang="en-US" sz="2000" dirty="0" smtClean="0">
                <a:solidFill>
                  <a:srgbClr val="FF0000"/>
                </a:solidFill>
              </a:rPr>
              <a:t>Noted that project needs to develop standardized acceptance criteria for the plating imperfections to reduce the subjectivity</a:t>
            </a:r>
            <a:endParaRPr lang="en-US" sz="2000" dirty="0">
              <a:solidFill>
                <a:srgbClr val="FF0000"/>
              </a:solidFill>
            </a:endParaRPr>
          </a:p>
        </p:txBody>
      </p:sp>
    </p:spTree>
    <p:extLst>
      <p:ext uri="{BB962C8B-B14F-4D97-AF65-F5344CB8AC3E}">
        <p14:creationId xmlns:p14="http://schemas.microsoft.com/office/powerpoint/2010/main" val="1088709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Beamline purge</a:t>
            </a:r>
            <a:endParaRPr lang="en-US" sz="2800" dirty="0"/>
          </a:p>
        </p:txBody>
      </p:sp>
      <p:sp>
        <p:nvSpPr>
          <p:cNvPr id="3" name="Content Placeholder 2"/>
          <p:cNvSpPr>
            <a:spLocks noGrp="1"/>
          </p:cNvSpPr>
          <p:nvPr>
            <p:ph idx="1"/>
          </p:nvPr>
        </p:nvSpPr>
        <p:spPr>
          <a:xfrm>
            <a:off x="96399" y="822709"/>
            <a:ext cx="4740006" cy="5933691"/>
          </a:xfrm>
        </p:spPr>
        <p:txBody>
          <a:bodyPr/>
          <a:lstStyle/>
          <a:p>
            <a:r>
              <a:rPr lang="en-US" sz="1900" dirty="0">
                <a:latin typeface="Arial" panose="020B0604020202020204" pitchFamily="34" charset="0"/>
                <a:cs typeface="Arial" panose="020B0604020202020204" pitchFamily="34" charset="0"/>
              </a:rPr>
              <a:t>The maximum venting  flow is based on data (Zapfe SRF2007): 3L/min for N2</a:t>
            </a:r>
          </a:p>
          <a:p>
            <a:r>
              <a:rPr lang="en-US" sz="1900" dirty="0">
                <a:latin typeface="Arial" panose="020B0604020202020204" pitchFamily="34" charset="0"/>
                <a:cs typeface="Arial" panose="020B0604020202020204" pitchFamily="34" charset="0"/>
              </a:rPr>
              <a:t>The purging flow is based on DESY experience: 10L/min (depending on cavity port aperture)</a:t>
            </a:r>
          </a:p>
          <a:p>
            <a:r>
              <a:rPr lang="en-US" sz="1900" dirty="0" smtClean="0">
                <a:latin typeface="Arial" panose="020B0604020202020204" pitchFamily="34" charset="0"/>
                <a:cs typeface="Arial" panose="020B0604020202020204" pitchFamily="34" charset="0"/>
              </a:rPr>
              <a:t>Videos from the DESY cleanroom showed that with this purging flow rate, cavities are protected from particles, metallic fibers to migrate/fall into the beamline during assembly</a:t>
            </a:r>
          </a:p>
          <a:p>
            <a:r>
              <a:rPr lang="en-US" sz="1900" dirty="0" smtClean="0">
                <a:latin typeface="Arial" panose="020B0604020202020204" pitchFamily="34" charset="0"/>
                <a:cs typeface="Arial" panose="020B0604020202020204" pitchFamily="34" charset="0"/>
              </a:rPr>
              <a:t>At Saclay for the XFEL CMs assembly in the cleanroom, 10 liter / minute dry, filtered nitrogen flow was used. Backfill to atmospheric pressure was done through the corrugated flex hose with 3 liter / minute flow. Purge was done through a flexible line which is connected with a tee to the right angle valve of a cavity</a:t>
            </a:r>
            <a:endParaRPr lang="en-US" sz="19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1E867086-59BE-433D-A3BD-EBC04F95C3F1}" type="slidenum">
              <a:rPr lang="en-US" smtClean="0"/>
              <a:pPr/>
              <a:t>2</a:t>
            </a:fld>
            <a:endParaRPr lang="en-US"/>
          </a:p>
        </p:txBody>
      </p:sp>
      <p:sp>
        <p:nvSpPr>
          <p:cNvPr id="5" name="Rectangle 4"/>
          <p:cNvSpPr/>
          <p:nvPr/>
        </p:nvSpPr>
        <p:spPr>
          <a:xfrm>
            <a:off x="5059497" y="954911"/>
            <a:ext cx="3941284" cy="1938992"/>
          </a:xfrm>
          <a:prstGeom prst="rect">
            <a:avLst/>
          </a:prstGeom>
        </p:spPr>
        <p:txBody>
          <a:bodyPr wrap="square">
            <a:spAutoFit/>
          </a:bodyPr>
          <a:lstStyle/>
          <a:p>
            <a:r>
              <a:rPr lang="en-US" i="1" dirty="0">
                <a:solidFill>
                  <a:srgbClr val="000000"/>
                </a:solidFill>
                <a:latin typeface="Arial" panose="020B0604020202020204" pitchFamily="34" charset="0"/>
                <a:ea typeface="Times New Roman" panose="02020603050405020304" pitchFamily="18" charset="0"/>
              </a:rPr>
              <a:t>TTC topical clean room assembly 2014: </a:t>
            </a:r>
            <a:r>
              <a:rPr lang="en-US" i="1" u="sng" dirty="0">
                <a:solidFill>
                  <a:srgbClr val="0000FF"/>
                </a:solidFill>
                <a:latin typeface="Arial" panose="020B0604020202020204" pitchFamily="34" charset="0"/>
                <a:ea typeface="Times New Roman" panose="02020603050405020304" pitchFamily="18" charset="0"/>
                <a:cs typeface="Times New Roman" panose="02020603050405020304" pitchFamily="18" charset="0"/>
                <a:hlinkClick r:id="rId2"/>
              </a:rPr>
              <a:t>https://indico.in2p3.fr/event/10347/timetable/#20141113.detailed</a:t>
            </a:r>
            <a:endParaRPr lang="en-US" i="1" dirty="0"/>
          </a:p>
        </p:txBody>
      </p:sp>
      <p:pic>
        <p:nvPicPr>
          <p:cNvPr id="6" name="Picture 5"/>
          <p:cNvPicPr>
            <a:picLocks noChangeAspect="1"/>
          </p:cNvPicPr>
          <p:nvPr/>
        </p:nvPicPr>
        <p:blipFill>
          <a:blip r:embed="rId3"/>
          <a:stretch>
            <a:fillRect/>
          </a:stretch>
        </p:blipFill>
        <p:spPr>
          <a:xfrm>
            <a:off x="4937899" y="3397617"/>
            <a:ext cx="4184480" cy="3117483"/>
          </a:xfrm>
          <a:prstGeom prst="rect">
            <a:avLst/>
          </a:prstGeom>
        </p:spPr>
      </p:pic>
    </p:spTree>
    <p:extLst>
      <p:ext uri="{BB962C8B-B14F-4D97-AF65-F5344CB8AC3E}">
        <p14:creationId xmlns:p14="http://schemas.microsoft.com/office/powerpoint/2010/main" val="1293033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Workflow</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dirty="0" smtClean="0"/>
              <a:t>Lesker fabricates the beamline components</a:t>
            </a:r>
          </a:p>
          <a:p>
            <a:pPr marL="457200" indent="-457200">
              <a:buFont typeface="+mj-lt"/>
              <a:buAutoNum type="arabicPeriod"/>
            </a:pPr>
            <a:r>
              <a:rPr lang="en-US" dirty="0" smtClean="0"/>
              <a:t>JLab performs leak check and surface roughness measurements (only on flanges)</a:t>
            </a:r>
          </a:p>
          <a:p>
            <a:pPr marL="457200" indent="-457200">
              <a:buFont typeface="+mj-lt"/>
              <a:buAutoNum type="arabicPeriod"/>
            </a:pPr>
            <a:r>
              <a:rPr lang="en-US" dirty="0" smtClean="0"/>
              <a:t>Nomura Plating performs copper plating and conducts post plating QC steps</a:t>
            </a:r>
          </a:p>
          <a:p>
            <a:pPr marL="457200" indent="-457200">
              <a:buFont typeface="+mj-lt"/>
              <a:buAutoNum type="arabicPeriod"/>
            </a:pPr>
            <a:r>
              <a:rPr lang="en-US" dirty="0" smtClean="0"/>
              <a:t>Components deemed to be accepted by Nomura are shipped to partner labs</a:t>
            </a:r>
          </a:p>
          <a:p>
            <a:pPr marL="457200" indent="-457200">
              <a:buFont typeface="+mj-lt"/>
              <a:buAutoNum type="arabicPeriod"/>
            </a:pPr>
            <a:r>
              <a:rPr lang="en-US" dirty="0" smtClean="0"/>
              <a:t>Partner labs perform incoming QC:</a:t>
            </a:r>
          </a:p>
          <a:p>
            <a:pPr marL="857250" lvl="1" indent="-457200">
              <a:buFont typeface="+mj-lt"/>
              <a:buAutoNum type="arabicPeriod"/>
            </a:pPr>
            <a:r>
              <a:rPr lang="en-US" dirty="0" smtClean="0"/>
              <a:t>Visual QC</a:t>
            </a:r>
          </a:p>
          <a:p>
            <a:pPr marL="857250" lvl="1" indent="-457200">
              <a:buFont typeface="+mj-lt"/>
              <a:buAutoNum type="arabicPeriod"/>
            </a:pPr>
            <a:r>
              <a:rPr lang="en-US" dirty="0" smtClean="0"/>
              <a:t>Fix the flange surfaces scratches</a:t>
            </a:r>
          </a:p>
          <a:p>
            <a:pPr marL="857250" lvl="1" indent="-457200">
              <a:buFont typeface="+mj-lt"/>
              <a:buAutoNum type="arabicPeriod"/>
            </a:pPr>
            <a:r>
              <a:rPr lang="en-US" dirty="0" smtClean="0"/>
              <a:t>Leak check</a:t>
            </a:r>
          </a:p>
          <a:p>
            <a:pPr marL="857250" lvl="1" indent="-457200">
              <a:buFont typeface="+mj-lt"/>
              <a:buAutoNum type="arabicPeriod"/>
            </a:pPr>
            <a:r>
              <a:rPr lang="en-US" dirty="0" smtClean="0"/>
              <a:t>Copper plating visual check pre and post cleaning</a:t>
            </a:r>
          </a:p>
          <a:p>
            <a:pPr marL="857250" lvl="1" indent="-457200">
              <a:buFont typeface="+mj-lt"/>
              <a:buAutoNum type="arabicPeriod"/>
            </a:pPr>
            <a:endParaRPr lang="en-US" dirty="0"/>
          </a:p>
        </p:txBody>
      </p:sp>
      <p:sp>
        <p:nvSpPr>
          <p:cNvPr id="4" name="Slide Number Placeholder 3"/>
          <p:cNvSpPr>
            <a:spLocks noGrp="1"/>
          </p:cNvSpPr>
          <p:nvPr>
            <p:ph type="sldNum" sz="quarter" idx="12"/>
          </p:nvPr>
        </p:nvSpPr>
        <p:spPr/>
        <p:txBody>
          <a:bodyPr/>
          <a:lstStyle/>
          <a:p>
            <a:fld id="{1E867086-59BE-433D-A3BD-EBC04F95C3F1}" type="slidenum">
              <a:rPr lang="en-US" smtClean="0"/>
              <a:pPr/>
              <a:t>20</a:t>
            </a:fld>
            <a:endParaRPr lang="en-US"/>
          </a:p>
        </p:txBody>
      </p:sp>
    </p:spTree>
    <p:extLst>
      <p:ext uri="{BB962C8B-B14F-4D97-AF65-F5344CB8AC3E}">
        <p14:creationId xmlns:p14="http://schemas.microsoft.com/office/powerpoint/2010/main" val="3481575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dirty="0" smtClean="0"/>
              <a:t>Fermilab CAF cleanroom Vacuum </a:t>
            </a:r>
            <a:r>
              <a:rPr lang="en-US" dirty="0"/>
              <a:t>/ Purge / Backfill Manifold</a:t>
            </a:r>
          </a:p>
        </p:txBody>
      </p:sp>
      <p:sp>
        <p:nvSpPr>
          <p:cNvPr id="4" name="Content Placeholder 3"/>
          <p:cNvSpPr>
            <a:spLocks noGrp="1"/>
          </p:cNvSpPr>
          <p:nvPr>
            <p:ph idx="1"/>
          </p:nvPr>
        </p:nvSpPr>
        <p:spPr>
          <a:xfrm>
            <a:off x="713694" y="801944"/>
            <a:ext cx="1706335" cy="1381746"/>
          </a:xfrm>
        </p:spPr>
        <p:txBody>
          <a:bodyPr/>
          <a:lstStyle/>
          <a:p>
            <a:pPr marL="0" indent="0">
              <a:buNone/>
            </a:pPr>
            <a:r>
              <a:rPr lang="en-US" sz="1600" dirty="0"/>
              <a:t>3 inches diameter 304 electro-polished SS vacuum header</a:t>
            </a:r>
          </a:p>
        </p:txBody>
      </p:sp>
      <p:sp>
        <p:nvSpPr>
          <p:cNvPr id="3" name="Slide Number Placeholder 2"/>
          <p:cNvSpPr>
            <a:spLocks noGrp="1"/>
          </p:cNvSpPr>
          <p:nvPr>
            <p:ph type="sldNum" sz="quarter" idx="12"/>
          </p:nvPr>
        </p:nvSpPr>
        <p:spPr/>
        <p:txBody>
          <a:bodyPr/>
          <a:lstStyle/>
          <a:p>
            <a:pPr>
              <a:defRPr/>
            </a:pPr>
            <a:fld id="{53F1B09F-4544-49C1-8B31-A5EE0ACF951A}" type="slidenum">
              <a:rPr lang="en-US" smtClean="0"/>
              <a:pPr>
                <a:defRPr/>
              </a:pPr>
              <a:t>3</a:t>
            </a:fld>
            <a:endParaRPr lang="en-US" dirty="0">
              <a:solidFill>
                <a:schemeClr val="tx1"/>
              </a:solidFill>
              <a:latin typeface="Times" charset="0"/>
            </a:endParaRPr>
          </a:p>
        </p:txBody>
      </p:sp>
      <p:pic>
        <p:nvPicPr>
          <p:cNvPr id="19460" name="Picture 2" descr="M:\Tug\cleanroompix\DSC048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0479" y="942153"/>
            <a:ext cx="5281312" cy="396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2147207" y="1690007"/>
            <a:ext cx="2449286" cy="149126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Content Placeholder 3"/>
          <p:cNvSpPr txBox="1">
            <a:spLocks/>
          </p:cNvSpPr>
          <p:nvPr/>
        </p:nvSpPr>
        <p:spPr>
          <a:xfrm>
            <a:off x="293915" y="1944581"/>
            <a:ext cx="1853292" cy="1381746"/>
          </a:xfrm>
          <a:prstGeom prst="rect">
            <a:avLst/>
          </a:prstGeom>
        </p:spPr>
        <p:txBody>
          <a:bodyPr lIns="0" tIns="0" rIns="0" bIns="0"/>
          <a:lstStyle>
            <a:lvl1pPr marL="342900" indent="-342900" algn="l" defTabSz="457200" rtl="0" eaLnBrk="1" fontAlgn="base" hangingPunct="1">
              <a:spcBef>
                <a:spcPct val="20000"/>
              </a:spcBef>
              <a:spcAft>
                <a:spcPct val="0"/>
              </a:spcAft>
              <a:buFont typeface="Arial" pitchFamily="34" charset="0"/>
              <a:buChar char="•"/>
              <a:defRPr sz="2400" kern="1200">
                <a:solidFill>
                  <a:srgbClr val="404040"/>
                </a:solidFill>
                <a:latin typeface="Helvetica"/>
                <a:ea typeface="ＭＳ Ｐゴシック" charset="0"/>
                <a:cs typeface="ＭＳ Ｐゴシック" charset="0"/>
              </a:defRPr>
            </a:lvl1pPr>
            <a:lvl2pPr marL="742950" indent="-285750" algn="l" defTabSz="457200" rtl="0" eaLnBrk="1" fontAlgn="base" hangingPunct="1">
              <a:spcBef>
                <a:spcPct val="20000"/>
              </a:spcBef>
              <a:spcAft>
                <a:spcPct val="0"/>
              </a:spcAft>
              <a:buFont typeface="Arial" pitchFamily="34" charset="0"/>
              <a:buChar char="–"/>
              <a:defRPr sz="2200" kern="1200">
                <a:solidFill>
                  <a:srgbClr val="404040"/>
                </a:solidFill>
                <a:latin typeface="Helvetica"/>
                <a:ea typeface="ＭＳ Ｐゴシック" charset="0"/>
                <a:cs typeface="+mn-cs"/>
              </a:defRPr>
            </a:lvl2pPr>
            <a:lvl3pPr marL="1143000" indent="-228600" algn="l" defTabSz="457200" rtl="0" eaLnBrk="1" fontAlgn="base" hangingPunct="1">
              <a:spcBef>
                <a:spcPct val="20000"/>
              </a:spcBef>
              <a:spcAft>
                <a:spcPct val="0"/>
              </a:spcAft>
              <a:buFont typeface="Arial" pitchFamily="34" charset="0"/>
              <a:buChar char="•"/>
              <a:defRPr sz="2000" kern="1200">
                <a:solidFill>
                  <a:srgbClr val="404040"/>
                </a:solidFill>
                <a:latin typeface="Helvetica"/>
                <a:ea typeface="ＭＳ Ｐゴシック" charset="0"/>
                <a:cs typeface="+mn-cs"/>
              </a:defRPr>
            </a:lvl3pPr>
            <a:lvl4pPr marL="1600200" indent="-228600" algn="l" defTabSz="457200" rtl="0" eaLnBrk="1" fontAlgn="base" hangingPunct="1">
              <a:spcBef>
                <a:spcPct val="20000"/>
              </a:spcBef>
              <a:spcAft>
                <a:spcPct val="0"/>
              </a:spcAft>
              <a:buFont typeface="Arial" pitchFamily="34" charset="0"/>
              <a:buChar char="–"/>
              <a:defRPr sz="1800" kern="1200">
                <a:solidFill>
                  <a:srgbClr val="404040"/>
                </a:solidFill>
                <a:latin typeface="Helvetica"/>
                <a:ea typeface="ＭＳ Ｐゴシック" charset="0"/>
                <a:cs typeface="+mn-cs"/>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pitchFamily="34" charset="0"/>
              <a:buNone/>
            </a:pPr>
            <a:r>
              <a:rPr lang="en-US" sz="1600" dirty="0"/>
              <a:t>1/2 inches diameter 304 electro-polished SS backfill/purge line which also goes under the raised floor</a:t>
            </a:r>
          </a:p>
        </p:txBody>
      </p:sp>
      <p:cxnSp>
        <p:nvCxnSpPr>
          <p:cNvPr id="8" name="Straight Arrow Connector 7"/>
          <p:cNvCxnSpPr/>
          <p:nvPr/>
        </p:nvCxnSpPr>
        <p:spPr>
          <a:xfrm>
            <a:off x="2147207" y="2922814"/>
            <a:ext cx="1943100" cy="2584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5821135" y="3439727"/>
            <a:ext cx="2570770" cy="1323439"/>
          </a:xfrm>
          <a:prstGeom prst="rect">
            <a:avLst/>
          </a:prstGeom>
          <a:solidFill>
            <a:schemeClr val="bg1"/>
          </a:solidFill>
        </p:spPr>
        <p:txBody>
          <a:bodyPr wrap="square" rtlCol="0">
            <a:spAutoFit/>
          </a:bodyPr>
          <a:lstStyle/>
          <a:p>
            <a:r>
              <a:rPr lang="en-US" sz="1600" dirty="0"/>
              <a:t>8 pump/purge points to assemble 8 cavities string + magnet/BPM package with LN2 boiled-off gas cross flow during </a:t>
            </a:r>
            <a:r>
              <a:rPr lang="en-US" sz="1600" dirty="0" smtClean="0"/>
              <a:t>assembly (1 liter/min)</a:t>
            </a:r>
            <a:endParaRPr lang="en-US" sz="1600" dirty="0"/>
          </a:p>
        </p:txBody>
      </p:sp>
      <p:cxnSp>
        <p:nvCxnSpPr>
          <p:cNvPr id="12" name="Straight Arrow Connector 11"/>
          <p:cNvCxnSpPr/>
          <p:nvPr/>
        </p:nvCxnSpPr>
        <p:spPr>
          <a:xfrm flipH="1" flipV="1">
            <a:off x="5519057" y="2922814"/>
            <a:ext cx="302078" cy="5169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25" name="Picture 2" descr="M:\Tug\Gas systems at CAF-MP9\Clean room gas system\DSC039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557" y="3639178"/>
            <a:ext cx="2382610" cy="1785989"/>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228600" y="5585311"/>
            <a:ext cx="4572000" cy="584775"/>
          </a:xfrm>
          <a:prstGeom prst="rect">
            <a:avLst/>
          </a:prstGeom>
        </p:spPr>
        <p:txBody>
          <a:bodyPr>
            <a:spAutoFit/>
          </a:bodyPr>
          <a:lstStyle/>
          <a:p>
            <a:r>
              <a:rPr lang="en-US" sz="1600" dirty="0"/>
              <a:t>Nitrogen in-line and point of use filters: Mott Defender series sintered all metal (0.03 micron)</a:t>
            </a:r>
          </a:p>
        </p:txBody>
      </p:sp>
      <p:cxnSp>
        <p:nvCxnSpPr>
          <p:cNvPr id="31" name="Straight Arrow Connector 30"/>
          <p:cNvCxnSpPr/>
          <p:nvPr/>
        </p:nvCxnSpPr>
        <p:spPr>
          <a:xfrm flipV="1">
            <a:off x="449036" y="4302579"/>
            <a:ext cx="1036864" cy="134710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H="1" flipV="1">
            <a:off x="3445329" y="3902529"/>
            <a:ext cx="1289957" cy="142058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4735286" y="5249635"/>
            <a:ext cx="2686049" cy="584775"/>
          </a:xfrm>
          <a:prstGeom prst="rect">
            <a:avLst/>
          </a:prstGeom>
          <a:noFill/>
        </p:spPr>
        <p:txBody>
          <a:bodyPr wrap="square" rtlCol="0">
            <a:spAutoFit/>
          </a:bodyPr>
          <a:lstStyle/>
          <a:p>
            <a:r>
              <a:rPr lang="en-US" sz="1600" dirty="0"/>
              <a:t>Vacuum gauge and calibrated leak</a:t>
            </a:r>
          </a:p>
        </p:txBody>
      </p:sp>
    </p:spTree>
    <p:extLst>
      <p:ext uri="{BB962C8B-B14F-4D97-AF65-F5344CB8AC3E}">
        <p14:creationId xmlns:p14="http://schemas.microsoft.com/office/powerpoint/2010/main" val="3060510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CAF Boiled-off </a:t>
            </a:r>
            <a:r>
              <a:rPr lang="en-US" dirty="0"/>
              <a:t>Gas Dewars and Manifold</a:t>
            </a:r>
          </a:p>
        </p:txBody>
      </p:sp>
      <p:sp>
        <p:nvSpPr>
          <p:cNvPr id="6" name="Slide Number Placeholder 5"/>
          <p:cNvSpPr>
            <a:spLocks noGrp="1"/>
          </p:cNvSpPr>
          <p:nvPr>
            <p:ph type="sldNum" sz="quarter" idx="12"/>
          </p:nvPr>
        </p:nvSpPr>
        <p:spPr/>
        <p:txBody>
          <a:bodyPr/>
          <a:lstStyle/>
          <a:p>
            <a:fld id="{1E867086-59BE-433D-A3BD-EBC04F95C3F1}" type="slidenum">
              <a:rPr lang="en-US" smtClean="0"/>
              <a:pPr/>
              <a:t>4</a:t>
            </a:fld>
            <a:endParaRPr lang="en-US" dirty="0"/>
          </a:p>
        </p:txBody>
      </p:sp>
      <p:pic>
        <p:nvPicPr>
          <p:cNvPr id="3074" name="Picture 2" descr="C:\Users\arkan\Desktop\Infrastructure\DSC0608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33" y="783426"/>
            <a:ext cx="4102310" cy="307673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rkan\Desktop\Infrastructure\DSC0609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6716" y="783426"/>
            <a:ext cx="4102310" cy="307673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15283" y="3898182"/>
            <a:ext cx="8742866" cy="2446824"/>
          </a:xfrm>
          <a:prstGeom prst="rect">
            <a:avLst/>
          </a:prstGeom>
          <a:noFill/>
        </p:spPr>
        <p:txBody>
          <a:bodyPr wrap="square" rtlCol="0">
            <a:spAutoFit/>
          </a:bodyPr>
          <a:lstStyle/>
          <a:p>
            <a:r>
              <a:rPr lang="en-US" sz="1700" dirty="0"/>
              <a:t>Upgraded dewars for the anticipated LCLS-II throughput:</a:t>
            </a:r>
          </a:p>
          <a:p>
            <a:pPr marL="285750" indent="-285750">
              <a:buFont typeface="Arial" panose="020B0604020202020204" pitchFamily="34" charset="0"/>
              <a:buChar char="•"/>
            </a:pPr>
            <a:r>
              <a:rPr lang="en-US" sz="1700" dirty="0"/>
              <a:t>300 liters LN2 dewar for cavity backfill and purge</a:t>
            </a:r>
          </a:p>
          <a:p>
            <a:pPr marL="285750" indent="-285750">
              <a:buFont typeface="Arial" panose="020B0604020202020204" pitchFamily="34" charset="0"/>
              <a:buChar char="•"/>
            </a:pPr>
            <a:r>
              <a:rPr lang="en-US" sz="1700" dirty="0"/>
              <a:t>1000 liters LN2 dewar with volumizer for Class 10 WS1 and Sluice area blow guns</a:t>
            </a:r>
          </a:p>
          <a:p>
            <a:pPr marL="285750" indent="-285750">
              <a:buFont typeface="Arial" panose="020B0604020202020204" pitchFamily="34" charset="0"/>
              <a:buChar char="•"/>
            </a:pPr>
            <a:r>
              <a:rPr lang="en-US" sz="1700" dirty="0"/>
              <a:t>1000 liters LN2 dewar with volumizer for Class 10/100 WS0 and UHV cleaning area blow guns</a:t>
            </a:r>
          </a:p>
          <a:p>
            <a:r>
              <a:rPr lang="en-US" sz="1700" dirty="0"/>
              <a:t>Gas manifold for the cavity backfill and purge operations:</a:t>
            </a:r>
          </a:p>
          <a:p>
            <a:pPr marL="285750" indent="-285750">
              <a:buFont typeface="Arial" panose="020B0604020202020204" pitchFamily="34" charset="0"/>
              <a:buChar char="•"/>
            </a:pPr>
            <a:r>
              <a:rPr lang="en-US" sz="1700" dirty="0"/>
              <a:t>Filter, relief valve, solenoid valve, needle valve, pressure transducer</a:t>
            </a:r>
          </a:p>
          <a:p>
            <a:r>
              <a:rPr lang="en-US" sz="1700" dirty="0"/>
              <a:t>Set values: Backfill the cavity beamline to 1050 mbar abs pressure with 1 liter / minute flow rate. Purge will start immediately when the pressure transducer senses less than 50 mbar gauge and will stop when it reaches to 50 mbar gauge slightly above atmospheric pressure</a:t>
            </a:r>
            <a:r>
              <a:rPr lang="en-US" sz="1700" dirty="0" smtClean="0"/>
              <a:t>.</a:t>
            </a:r>
            <a:endParaRPr lang="en-US" sz="1700" dirty="0"/>
          </a:p>
        </p:txBody>
      </p:sp>
      <p:sp>
        <p:nvSpPr>
          <p:cNvPr id="3" name="TextBox 2"/>
          <p:cNvSpPr txBox="1"/>
          <p:nvPr/>
        </p:nvSpPr>
        <p:spPr>
          <a:xfrm>
            <a:off x="676275" y="6312584"/>
            <a:ext cx="7502486" cy="646331"/>
          </a:xfrm>
          <a:prstGeom prst="rect">
            <a:avLst/>
          </a:prstGeom>
          <a:noFill/>
        </p:spPr>
        <p:txBody>
          <a:bodyPr wrap="square" rtlCol="0">
            <a:spAutoFit/>
          </a:bodyPr>
          <a:lstStyle/>
          <a:p>
            <a:r>
              <a:rPr lang="en-US" sz="1800" dirty="0" smtClean="0">
                <a:solidFill>
                  <a:srgbClr val="FF0000"/>
                </a:solidFill>
              </a:rPr>
              <a:t>Recommendation noted about flow rate variability from a fixed orifice needle valve depending to the inlet pressure</a:t>
            </a:r>
            <a:endParaRPr lang="en-US" sz="1800" dirty="0">
              <a:solidFill>
                <a:srgbClr val="FF0000"/>
              </a:solidFill>
            </a:endParaRPr>
          </a:p>
        </p:txBody>
      </p:sp>
    </p:spTree>
    <p:extLst>
      <p:ext uri="{BB962C8B-B14F-4D97-AF65-F5344CB8AC3E}">
        <p14:creationId xmlns:p14="http://schemas.microsoft.com/office/powerpoint/2010/main" val="2728567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JLab cleanroom</a:t>
            </a:r>
            <a:endParaRPr lang="en-US" sz="2800" dirty="0"/>
          </a:p>
        </p:txBody>
      </p:sp>
      <p:sp>
        <p:nvSpPr>
          <p:cNvPr id="3" name="Content Placeholder 2"/>
          <p:cNvSpPr>
            <a:spLocks noGrp="1"/>
          </p:cNvSpPr>
          <p:nvPr>
            <p:ph idx="1"/>
          </p:nvPr>
        </p:nvSpPr>
        <p:spPr/>
        <p:txBody>
          <a:bodyPr/>
          <a:lstStyle/>
          <a:p>
            <a:r>
              <a:rPr lang="en-US" dirty="0" smtClean="0"/>
              <a:t>Slow venting of the qualified cavity beamline before cavity beampipe and FPC flange blank peripherals disassembly and HPR</a:t>
            </a:r>
          </a:p>
          <a:p>
            <a:r>
              <a:rPr lang="en-US" dirty="0" smtClean="0"/>
              <a:t>If needed, slow venting of the cavity string after a leak check to repair leaks</a:t>
            </a:r>
          </a:p>
          <a:p>
            <a:r>
              <a:rPr lang="en-US" dirty="0" smtClean="0"/>
              <a:t>No purge is setup and used in the cleanroom</a:t>
            </a:r>
            <a:endParaRPr lang="en-US" dirty="0"/>
          </a:p>
        </p:txBody>
      </p:sp>
      <p:sp>
        <p:nvSpPr>
          <p:cNvPr id="4" name="Slide Number Placeholder 3"/>
          <p:cNvSpPr>
            <a:spLocks noGrp="1"/>
          </p:cNvSpPr>
          <p:nvPr>
            <p:ph type="sldNum" sz="quarter" idx="12"/>
          </p:nvPr>
        </p:nvSpPr>
        <p:spPr/>
        <p:txBody>
          <a:bodyPr/>
          <a:lstStyle/>
          <a:p>
            <a:fld id="{1E867086-59BE-433D-A3BD-EBC04F95C3F1}" type="slidenum">
              <a:rPr lang="en-US" smtClean="0"/>
              <a:pPr/>
              <a:t>5</a:t>
            </a:fld>
            <a:endParaRPr lang="en-US"/>
          </a:p>
        </p:txBody>
      </p:sp>
    </p:spTree>
    <p:extLst>
      <p:ext uri="{BB962C8B-B14F-4D97-AF65-F5344CB8AC3E}">
        <p14:creationId xmlns:p14="http://schemas.microsoft.com/office/powerpoint/2010/main" val="4009933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6</a:t>
            </a:fld>
            <a:endParaRPr lang="en-US" dirty="0"/>
          </a:p>
        </p:txBody>
      </p:sp>
      <p:sp>
        <p:nvSpPr>
          <p:cNvPr id="3" name="Title 2"/>
          <p:cNvSpPr>
            <a:spLocks noGrp="1"/>
          </p:cNvSpPr>
          <p:nvPr>
            <p:ph type="title"/>
          </p:nvPr>
        </p:nvSpPr>
        <p:spPr/>
        <p:txBody>
          <a:bodyPr/>
          <a:lstStyle/>
          <a:p>
            <a:r>
              <a:rPr lang="en-US" sz="2800" dirty="0" smtClean="0"/>
              <a:t>String</a:t>
            </a:r>
            <a:r>
              <a:rPr lang="en-US" dirty="0" smtClean="0"/>
              <a:t> Assembly Differences</a:t>
            </a:r>
            <a:endParaRPr lang="en-US" dirty="0"/>
          </a:p>
        </p:txBody>
      </p:sp>
      <p:sp>
        <p:nvSpPr>
          <p:cNvPr id="5" name="Content Placeholder 4"/>
          <p:cNvSpPr>
            <a:spLocks noGrp="1"/>
          </p:cNvSpPr>
          <p:nvPr>
            <p:ph sz="quarter" idx="4294967295"/>
          </p:nvPr>
        </p:nvSpPr>
        <p:spPr>
          <a:xfrm>
            <a:off x="457200" y="1243584"/>
            <a:ext cx="8108950" cy="5065522"/>
          </a:xfrm>
          <a:prstGeom prst="rect">
            <a:avLst/>
          </a:prstGeom>
        </p:spPr>
        <p:txBody>
          <a:bodyPr/>
          <a:lstStyle/>
          <a:p>
            <a:pPr marL="342900" lvl="0" indent="-342900">
              <a:buFont typeface="Arial" pitchFamily="34" charset="0"/>
              <a:buChar char="•"/>
            </a:pPr>
            <a:endParaRPr lang="en-US" sz="2000" dirty="0" smtClean="0">
              <a:solidFill>
                <a:srgbClr val="000000"/>
              </a:solidFill>
            </a:endParaRPr>
          </a:p>
          <a:p>
            <a:pPr marL="342900" lvl="0" indent="-342900">
              <a:buFont typeface="Arial" pitchFamily="34" charset="0"/>
              <a:buChar char="•"/>
            </a:pPr>
            <a:r>
              <a:rPr lang="en-US" sz="2000" dirty="0" smtClean="0">
                <a:solidFill>
                  <a:srgbClr val="000000"/>
                </a:solidFill>
              </a:rPr>
              <a:t>Cavities </a:t>
            </a:r>
            <a:r>
              <a:rPr lang="en-US" sz="2000" dirty="0">
                <a:solidFill>
                  <a:srgbClr val="000000"/>
                </a:solidFill>
              </a:rPr>
              <a:t>receive HPR at JLAB after high power test and prior to string </a:t>
            </a:r>
            <a:r>
              <a:rPr lang="en-US" sz="2000" dirty="0" smtClean="0">
                <a:solidFill>
                  <a:srgbClr val="000000"/>
                </a:solidFill>
              </a:rPr>
              <a:t>assembly</a:t>
            </a:r>
          </a:p>
          <a:p>
            <a:pPr marL="342900" lvl="0" indent="-342900">
              <a:buFont typeface="Arial" pitchFamily="34" charset="0"/>
              <a:buChar char="•"/>
            </a:pPr>
            <a:r>
              <a:rPr lang="en-US" sz="2000" dirty="0" smtClean="0">
                <a:solidFill>
                  <a:srgbClr val="000000"/>
                </a:solidFill>
              </a:rPr>
              <a:t>FPC bodies at JLAB are not installed and leak checked prior to installing cavity on lollipop system</a:t>
            </a:r>
          </a:p>
          <a:p>
            <a:pPr marL="342900" lvl="0" indent="-342900">
              <a:buFont typeface="Arial" pitchFamily="34" charset="0"/>
              <a:buChar char="•"/>
            </a:pPr>
            <a:r>
              <a:rPr lang="en-US" sz="2000" dirty="0" smtClean="0">
                <a:solidFill>
                  <a:srgbClr val="000000"/>
                </a:solidFill>
              </a:rPr>
              <a:t>JLAB does not use a purging system during string assembly.</a:t>
            </a:r>
          </a:p>
          <a:p>
            <a:pPr marL="342900" indent="-342900">
              <a:buFont typeface="Arial" pitchFamily="34" charset="0"/>
              <a:buChar char="•"/>
            </a:pPr>
            <a:r>
              <a:rPr lang="en-US" sz="2000" dirty="0" smtClean="0">
                <a:solidFill>
                  <a:srgbClr val="000000"/>
                </a:solidFill>
              </a:rPr>
              <a:t>After </a:t>
            </a:r>
            <a:r>
              <a:rPr lang="en-US" sz="2000" dirty="0">
                <a:solidFill>
                  <a:srgbClr val="000000"/>
                </a:solidFill>
              </a:rPr>
              <a:t>string completion cavity string is pumped down and leak checked. The goal is to pump the string only this one time during the entire cryomodule assembly</a:t>
            </a:r>
            <a:r>
              <a:rPr lang="en-US" sz="2000" dirty="0" smtClean="0">
                <a:solidFill>
                  <a:srgbClr val="000000"/>
                </a:solidFill>
              </a:rPr>
              <a:t>.</a:t>
            </a:r>
          </a:p>
          <a:p>
            <a:pPr marL="342900" lvl="0" indent="-342900">
              <a:buFont typeface="Arial" pitchFamily="34" charset="0"/>
              <a:buChar char="•"/>
            </a:pPr>
            <a:r>
              <a:rPr lang="en-US" sz="2000" dirty="0">
                <a:solidFill>
                  <a:srgbClr val="000000"/>
                </a:solidFill>
              </a:rPr>
              <a:t>Sub-assemblies and bellows are completed using different procedures (slides to follow)</a:t>
            </a:r>
          </a:p>
          <a:p>
            <a:endParaRPr lang="en-US" sz="2000" dirty="0">
              <a:solidFill>
                <a:srgbClr val="000000"/>
              </a:solidFill>
            </a:endParaRPr>
          </a:p>
          <a:p>
            <a:pPr marL="342900" lvl="0" indent="-342900">
              <a:buFont typeface="Arial" pitchFamily="34" charset="0"/>
              <a:buChar char="•"/>
            </a:pPr>
            <a:endParaRPr lang="en-US" sz="2000" dirty="0">
              <a:solidFill>
                <a:srgbClr val="000000"/>
              </a:solidFill>
            </a:endParaRPr>
          </a:p>
          <a:p>
            <a:endParaRPr lang="en-US" dirty="0"/>
          </a:p>
        </p:txBody>
      </p:sp>
    </p:spTree>
    <p:extLst>
      <p:ext uri="{BB962C8B-B14F-4D97-AF65-F5344CB8AC3E}">
        <p14:creationId xmlns:p14="http://schemas.microsoft.com/office/powerpoint/2010/main" val="17185732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String Assembly Differences (cont.)</a:t>
            </a:r>
            <a:endParaRPr lang="en-US" sz="2800" dirty="0"/>
          </a:p>
        </p:txBody>
      </p:sp>
      <p:sp>
        <p:nvSpPr>
          <p:cNvPr id="5" name="Content Placeholder 4"/>
          <p:cNvSpPr>
            <a:spLocks noGrp="1"/>
          </p:cNvSpPr>
          <p:nvPr>
            <p:ph sz="quarter" idx="4294967295"/>
          </p:nvPr>
        </p:nvSpPr>
        <p:spPr>
          <a:xfrm>
            <a:off x="309439" y="1304925"/>
            <a:ext cx="8453240" cy="5086350"/>
          </a:xfrm>
          <a:prstGeom prst="rect">
            <a:avLst/>
          </a:prstGeom>
        </p:spPr>
        <p:txBody>
          <a:bodyPr>
            <a:noAutofit/>
          </a:bodyPr>
          <a:lstStyle/>
          <a:p>
            <a:pPr marL="342900" indent="-342900">
              <a:buFont typeface="Arial" panose="020B0604020202020204" pitchFamily="34" charset="0"/>
              <a:buChar char="•"/>
            </a:pPr>
            <a:r>
              <a:rPr lang="en-US" sz="2000" dirty="0" smtClean="0"/>
              <a:t>Bellows are attached to upstream cavity in a vertical position prior to placing cavities on the lollipop system</a:t>
            </a:r>
          </a:p>
          <a:p>
            <a:pPr marL="342900" indent="-342900">
              <a:buFont typeface="Arial" panose="020B0604020202020204" pitchFamily="34" charset="0"/>
              <a:buChar char="•"/>
            </a:pPr>
            <a:r>
              <a:rPr lang="en-US" sz="2000" dirty="0" smtClean="0"/>
              <a:t>Bellows alignment fixtures are different at the two labs. JLAB uses a stiffener system that is placed on bellows prior to attachment on upstream cavity</a:t>
            </a:r>
          </a:p>
          <a:p>
            <a:pPr marL="342900" indent="-342900">
              <a:buFont typeface="Arial" panose="020B0604020202020204" pitchFamily="34" charset="0"/>
              <a:buChar char="•"/>
            </a:pPr>
            <a:endParaRPr lang="en-US" sz="2200" dirty="0" smtClean="0"/>
          </a:p>
          <a:p>
            <a:pPr marL="342900" indent="-342900">
              <a:buFont typeface="Arial" panose="020B0604020202020204" pitchFamily="34" charset="0"/>
              <a:buChar char="•"/>
            </a:pPr>
            <a:endParaRPr lang="en-US" sz="2200" dirty="0"/>
          </a:p>
          <a:p>
            <a:pPr marL="342900" indent="-342900">
              <a:buFont typeface="Arial" panose="020B0604020202020204" pitchFamily="34" charset="0"/>
              <a:buChar char="•"/>
            </a:pPr>
            <a:endParaRPr lang="en-US" sz="2200" dirty="0" smtClean="0"/>
          </a:p>
          <a:p>
            <a:pPr marL="342900" indent="-342900">
              <a:buFont typeface="Arial" panose="020B0604020202020204" pitchFamily="34" charset="0"/>
              <a:buChar char="•"/>
            </a:pPr>
            <a:endParaRPr lang="en-US" sz="2200" dirty="0" smtClean="0"/>
          </a:p>
          <a:p>
            <a:pPr marL="342900" indent="-342900">
              <a:buFont typeface="Arial" panose="020B0604020202020204" pitchFamily="34" charset="0"/>
              <a:buChar char="•"/>
            </a:pPr>
            <a:endParaRPr lang="en-US" sz="2000" dirty="0" smtClean="0"/>
          </a:p>
        </p:txBody>
      </p:sp>
      <p:sp>
        <p:nvSpPr>
          <p:cNvPr id="2" name="Slide Number Placeholder 1"/>
          <p:cNvSpPr>
            <a:spLocks noGrp="1"/>
          </p:cNvSpPr>
          <p:nvPr>
            <p:ph type="sldNum" sz="quarter" idx="11"/>
          </p:nvPr>
        </p:nvSpPr>
        <p:spPr>
          <a:xfrm>
            <a:off x="8794548" y="6318254"/>
            <a:ext cx="318932" cy="539750"/>
          </a:xfrm>
        </p:spPr>
        <p:txBody>
          <a:bodyPr/>
          <a:lstStyle/>
          <a:p>
            <a:fld id="{5BD36294-2849-48A8-8531-5354CF3095D2}" type="slidenum">
              <a:rPr lang="en-US" smtClean="0"/>
              <a:pPr/>
              <a:t>7</a:t>
            </a:fld>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736" y="3025506"/>
            <a:ext cx="4250264" cy="2695575"/>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8321" y="3025506"/>
            <a:ext cx="4086227" cy="2705272"/>
          </a:xfrm>
          <a:prstGeom prst="rect">
            <a:avLst/>
          </a:prstGeom>
        </p:spPr>
      </p:pic>
      <p:sp>
        <p:nvSpPr>
          <p:cNvPr id="4" name="TextBox 3"/>
          <p:cNvSpPr txBox="1"/>
          <p:nvPr/>
        </p:nvSpPr>
        <p:spPr>
          <a:xfrm>
            <a:off x="810531" y="5769641"/>
            <a:ext cx="7795580" cy="830997"/>
          </a:xfrm>
          <a:prstGeom prst="rect">
            <a:avLst/>
          </a:prstGeom>
          <a:noFill/>
        </p:spPr>
        <p:txBody>
          <a:bodyPr wrap="square" rtlCol="0">
            <a:spAutoFit/>
          </a:bodyPr>
          <a:lstStyle/>
          <a:p>
            <a:r>
              <a:rPr lang="en-US" dirty="0" smtClean="0">
                <a:solidFill>
                  <a:srgbClr val="FF0000"/>
                </a:solidFill>
              </a:rPr>
              <a:t>Extensive studies were done to choose the plate, gasket and spring clamp for the minimum particle generation</a:t>
            </a:r>
            <a:endParaRPr lang="en-US" dirty="0">
              <a:solidFill>
                <a:srgbClr val="FF0000"/>
              </a:solidFill>
            </a:endParaRPr>
          </a:p>
        </p:txBody>
      </p:sp>
    </p:spTree>
    <p:extLst>
      <p:ext uri="{BB962C8B-B14F-4D97-AF65-F5344CB8AC3E}">
        <p14:creationId xmlns:p14="http://schemas.microsoft.com/office/powerpoint/2010/main" val="40212553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8</a:t>
            </a:fld>
            <a:endParaRPr lang="en-US" dirty="0"/>
          </a:p>
        </p:txBody>
      </p:sp>
      <p:sp>
        <p:nvSpPr>
          <p:cNvPr id="3" name="Title 2"/>
          <p:cNvSpPr>
            <a:spLocks noGrp="1"/>
          </p:cNvSpPr>
          <p:nvPr>
            <p:ph type="title"/>
          </p:nvPr>
        </p:nvSpPr>
        <p:spPr/>
        <p:txBody>
          <a:bodyPr/>
          <a:lstStyle/>
          <a:p>
            <a:r>
              <a:rPr lang="en-US" sz="2800" dirty="0" smtClean="0"/>
              <a:t>String Assembly Differences (cont.)</a:t>
            </a:r>
            <a:endParaRPr lang="en-US" sz="2800" dirty="0"/>
          </a:p>
        </p:txBody>
      </p:sp>
      <p:sp>
        <p:nvSpPr>
          <p:cNvPr id="5" name="Content Placeholder 4"/>
          <p:cNvSpPr>
            <a:spLocks noGrp="1"/>
          </p:cNvSpPr>
          <p:nvPr>
            <p:ph sz="quarter" idx="4294967295"/>
          </p:nvPr>
        </p:nvSpPr>
        <p:spPr>
          <a:xfrm>
            <a:off x="457200" y="1243584"/>
            <a:ext cx="8108950" cy="5065522"/>
          </a:xfrm>
          <a:prstGeom prst="rect">
            <a:avLst/>
          </a:prstGeom>
        </p:spPr>
        <p:txBody>
          <a:bodyPr/>
          <a:lstStyle/>
          <a:p>
            <a:pPr marL="342900" lvl="0" indent="-342900">
              <a:buFont typeface="Arial" pitchFamily="34" charset="0"/>
              <a:buChar char="•"/>
            </a:pPr>
            <a:r>
              <a:rPr lang="en-US" sz="2000" dirty="0">
                <a:solidFill>
                  <a:srgbClr val="000000"/>
                </a:solidFill>
              </a:rPr>
              <a:t>Although the FPC alignment tooling is similar, the procedures for aligning FPC to cavity flange are </a:t>
            </a:r>
            <a:r>
              <a:rPr lang="en-US" sz="2000" dirty="0" smtClean="0">
                <a:solidFill>
                  <a:srgbClr val="000000"/>
                </a:solidFill>
              </a:rPr>
              <a:t>different</a:t>
            </a:r>
          </a:p>
          <a:p>
            <a:pPr marL="342900" lvl="0" indent="-342900">
              <a:buFont typeface="Arial" pitchFamily="34" charset="0"/>
              <a:buChar char="•"/>
            </a:pPr>
            <a:r>
              <a:rPr lang="en-US" sz="2000" dirty="0" smtClean="0">
                <a:solidFill>
                  <a:srgbClr val="000000"/>
                </a:solidFill>
              </a:rPr>
              <a:t>Alignment blanks are installed on cavity and FPC prior to installation in tooling. The alignment is performed, blanks removed, gasket inserted and finally assembled</a:t>
            </a:r>
            <a:endParaRPr lang="en-US" sz="2000" dirty="0">
              <a:solidFill>
                <a:srgbClr val="000000"/>
              </a:solidFill>
            </a:endParaRPr>
          </a:p>
          <a:p>
            <a:endParaRPr lang="en-US" dirty="0"/>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096" y="2883892"/>
            <a:ext cx="5169665" cy="2675597"/>
          </a:xfrm>
          <a:prstGeom prst="rect">
            <a:avLst/>
          </a:prstGeom>
        </p:spPr>
      </p:pic>
      <p:cxnSp>
        <p:nvCxnSpPr>
          <p:cNvPr id="7" name="Straight Arrow Connector 6"/>
          <p:cNvCxnSpPr/>
          <p:nvPr/>
        </p:nvCxnSpPr>
        <p:spPr>
          <a:xfrm flipV="1">
            <a:off x="4307270" y="3999123"/>
            <a:ext cx="2278385" cy="36274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547096" y="3252194"/>
            <a:ext cx="2470210" cy="1938992"/>
          </a:xfrm>
          <a:prstGeom prst="rect">
            <a:avLst/>
          </a:prstGeom>
          <a:noFill/>
        </p:spPr>
        <p:txBody>
          <a:bodyPr wrap="square" rtlCol="0">
            <a:spAutoFit/>
          </a:bodyPr>
          <a:lstStyle/>
          <a:p>
            <a:r>
              <a:rPr lang="en-US" dirty="0" smtClean="0">
                <a:solidFill>
                  <a:srgbClr val="FF0000"/>
                </a:solidFill>
              </a:rPr>
              <a:t>Recommendation noted to clean this tooling after each string assembly</a:t>
            </a:r>
            <a:endParaRPr lang="en-US" dirty="0">
              <a:solidFill>
                <a:srgbClr val="FF0000"/>
              </a:solidFill>
            </a:endParaRPr>
          </a:p>
        </p:txBody>
      </p:sp>
      <p:sp>
        <p:nvSpPr>
          <p:cNvPr id="11" name="TextBox 10"/>
          <p:cNvSpPr txBox="1"/>
          <p:nvPr/>
        </p:nvSpPr>
        <p:spPr>
          <a:xfrm>
            <a:off x="1079653" y="5606958"/>
            <a:ext cx="6984694" cy="1200329"/>
          </a:xfrm>
          <a:prstGeom prst="rect">
            <a:avLst/>
          </a:prstGeom>
          <a:noFill/>
        </p:spPr>
        <p:txBody>
          <a:bodyPr wrap="square" rtlCol="0">
            <a:spAutoFit/>
          </a:bodyPr>
          <a:lstStyle/>
          <a:p>
            <a:r>
              <a:rPr lang="en-US" dirty="0" smtClean="0">
                <a:solidFill>
                  <a:srgbClr val="FF0000"/>
                </a:solidFill>
              </a:rPr>
              <a:t>Better process control and quality assurance checks to eliminate the alignment problems encountered during assembly of pCM</a:t>
            </a:r>
          </a:p>
        </p:txBody>
      </p:sp>
    </p:spTree>
    <p:extLst>
      <p:ext uri="{BB962C8B-B14F-4D97-AF65-F5344CB8AC3E}">
        <p14:creationId xmlns:p14="http://schemas.microsoft.com/office/powerpoint/2010/main" val="4175415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9</a:t>
            </a:fld>
            <a:endParaRPr lang="en-US" dirty="0"/>
          </a:p>
        </p:txBody>
      </p:sp>
      <p:sp>
        <p:nvSpPr>
          <p:cNvPr id="3" name="Title 2"/>
          <p:cNvSpPr>
            <a:spLocks noGrp="1"/>
          </p:cNvSpPr>
          <p:nvPr>
            <p:ph type="title"/>
          </p:nvPr>
        </p:nvSpPr>
        <p:spPr/>
        <p:txBody>
          <a:bodyPr/>
          <a:lstStyle/>
          <a:p>
            <a:r>
              <a:rPr lang="en-US" sz="2800" dirty="0"/>
              <a:t>String Assembly Differences (cont.)</a:t>
            </a:r>
          </a:p>
        </p:txBody>
      </p:sp>
      <p:sp>
        <p:nvSpPr>
          <p:cNvPr id="5" name="Content Placeholder 4"/>
          <p:cNvSpPr>
            <a:spLocks noGrp="1"/>
          </p:cNvSpPr>
          <p:nvPr>
            <p:ph sz="quarter" idx="4294967295"/>
          </p:nvPr>
        </p:nvSpPr>
        <p:spPr>
          <a:xfrm>
            <a:off x="457200" y="1243584"/>
            <a:ext cx="8108950" cy="5065522"/>
          </a:xfrm>
          <a:prstGeom prst="rect">
            <a:avLst/>
          </a:prstGeom>
        </p:spPr>
        <p:txBody>
          <a:bodyPr>
            <a:normAutofit/>
          </a:bodyPr>
          <a:lstStyle/>
          <a:p>
            <a:pPr marL="342900" indent="-342900">
              <a:buFont typeface="Arial" panose="020B0604020202020204" pitchFamily="34" charset="0"/>
              <a:buChar char="•"/>
            </a:pPr>
            <a:r>
              <a:rPr lang="en-US" sz="2000" dirty="0" smtClean="0"/>
              <a:t>BPM sub-assembly at JLAB is completed vertically prior to placement on lollipop system</a:t>
            </a:r>
          </a:p>
          <a:p>
            <a:pPr marL="342900" indent="-342900">
              <a:buFont typeface="Arial" panose="020B0604020202020204" pitchFamily="34" charset="0"/>
              <a:buChar char="•"/>
            </a:pPr>
            <a:r>
              <a:rPr lang="en-US" sz="2000" dirty="0" smtClean="0"/>
              <a:t>Leak check performed on sub-assembly and it remains under vacuum until ready for attachment to cavity #8</a:t>
            </a:r>
            <a:endParaRPr lang="en-US" sz="20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0050" y="2710537"/>
            <a:ext cx="4133850" cy="3100388"/>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1050" y="2710537"/>
            <a:ext cx="4133850" cy="3100388"/>
          </a:xfrm>
          <a:prstGeom prst="rect">
            <a:avLst/>
          </a:prstGeom>
        </p:spPr>
      </p:pic>
      <p:sp>
        <p:nvSpPr>
          <p:cNvPr id="6" name="TextBox 5"/>
          <p:cNvSpPr txBox="1"/>
          <p:nvPr/>
        </p:nvSpPr>
        <p:spPr>
          <a:xfrm>
            <a:off x="1198773" y="5961714"/>
            <a:ext cx="7367377" cy="830997"/>
          </a:xfrm>
          <a:prstGeom prst="rect">
            <a:avLst/>
          </a:prstGeom>
          <a:noFill/>
        </p:spPr>
        <p:txBody>
          <a:bodyPr wrap="square" rtlCol="0">
            <a:spAutoFit/>
          </a:bodyPr>
          <a:lstStyle/>
          <a:p>
            <a:r>
              <a:rPr lang="en-US" dirty="0" smtClean="0">
                <a:solidFill>
                  <a:srgbClr val="FF0000"/>
                </a:solidFill>
              </a:rPr>
              <a:t>Modified for ProdCM string assembly, it will be done in horizontal configuration</a:t>
            </a:r>
            <a:endParaRPr lang="en-US" dirty="0">
              <a:solidFill>
                <a:srgbClr val="FF0000"/>
              </a:solidFill>
            </a:endParaRPr>
          </a:p>
        </p:txBody>
      </p:sp>
    </p:spTree>
    <p:extLst>
      <p:ext uri="{BB962C8B-B14F-4D97-AF65-F5344CB8AC3E}">
        <p14:creationId xmlns:p14="http://schemas.microsoft.com/office/powerpoint/2010/main" val="2144445099"/>
      </p:ext>
    </p:extLst>
  </p:cSld>
  <p:clrMapOvr>
    <a:masterClrMapping/>
  </p:clrMapOvr>
</p:sld>
</file>

<file path=ppt/theme/theme1.xml><?xml version="1.0" encoding="utf-8"?>
<a:theme xmlns:a="http://schemas.openxmlformats.org/drawingml/2006/main" name="FermilabTemplatePC">
  <a:themeElements>
    <a:clrScheme name="Custom 2">
      <a:dk1>
        <a:srgbClr val="404040"/>
      </a:dk1>
      <a:lt1>
        <a:srgbClr val="FFFFFF"/>
      </a:lt1>
      <a:dk2>
        <a:srgbClr val="154D81"/>
      </a:dk2>
      <a:lt2>
        <a:srgbClr val="FFFFFF"/>
      </a:lt2>
      <a:accent1>
        <a:srgbClr val="82D2E6"/>
      </a:accent1>
      <a:accent2>
        <a:srgbClr val="1997B7"/>
      </a:accent2>
      <a:accent3>
        <a:srgbClr val="DA592A"/>
      </a:accent3>
      <a:accent4>
        <a:srgbClr val="BD1F24"/>
      </a:accent4>
      <a:accent5>
        <a:srgbClr val="519A24"/>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Fermilab: Footer Only">
  <a:themeElements>
    <a:clrScheme name="Fermilab">
      <a:dk1>
        <a:srgbClr val="074184"/>
      </a:dk1>
      <a:lt1>
        <a:srgbClr val="FFFFFF"/>
      </a:lt1>
      <a:dk2>
        <a:srgbClr val="074184"/>
      </a:dk2>
      <a:lt2>
        <a:srgbClr val="FFFCF3"/>
      </a:lt2>
      <a:accent1>
        <a:srgbClr val="70C3DC"/>
      </a:accent1>
      <a:accent2>
        <a:srgbClr val="E14825"/>
      </a:accent2>
      <a:accent3>
        <a:srgbClr val="399F3C"/>
      </a:accent3>
      <a:accent4>
        <a:srgbClr val="800F1B"/>
      </a:accent4>
      <a:accent5>
        <a:srgbClr val="1997B7"/>
      </a:accent5>
      <a:accent6>
        <a:srgbClr val="40404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FermilabTemplatePC</Template>
  <TotalTime>3553</TotalTime>
  <Words>1458</Words>
  <Application>Microsoft Office PowerPoint</Application>
  <PresentationFormat>On-screen Show (4:3)</PresentationFormat>
  <Paragraphs>159</Paragraphs>
  <Slides>20</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ＭＳ Ｐゴシック</vt:lpstr>
      <vt:lpstr>Arial</vt:lpstr>
      <vt:lpstr>Calibri</vt:lpstr>
      <vt:lpstr>Helvetica</vt:lpstr>
      <vt:lpstr>Times</vt:lpstr>
      <vt:lpstr>Times New Roman</vt:lpstr>
      <vt:lpstr>FermilabTemplatePC</vt:lpstr>
      <vt:lpstr>Fermilab: Footer Only</vt:lpstr>
      <vt:lpstr>Agenda for assembly in cleanroom session</vt:lpstr>
      <vt:lpstr>Beamline purge</vt:lpstr>
      <vt:lpstr>Fermilab CAF cleanroom Vacuum / Purge / Backfill Manifold</vt:lpstr>
      <vt:lpstr>CAF Boiled-off Gas Dewars and Manifold</vt:lpstr>
      <vt:lpstr>JLab cleanroom</vt:lpstr>
      <vt:lpstr>String Assembly Differences</vt:lpstr>
      <vt:lpstr>String Assembly Differences (cont.)</vt:lpstr>
      <vt:lpstr>String Assembly Differences (cont.)</vt:lpstr>
      <vt:lpstr>String Assembly Differences (cont.)</vt:lpstr>
      <vt:lpstr>String Assembly Differences (cont.)</vt:lpstr>
      <vt:lpstr>pCM at WS0 </vt:lpstr>
      <vt:lpstr>String Assembly-I (WS1)</vt:lpstr>
      <vt:lpstr>String Assembly-II (WS1)</vt:lpstr>
      <vt:lpstr>String Assembly-III (WS1)</vt:lpstr>
      <vt:lpstr>Particle free UHV Cleaning at CAF, Fermilab</vt:lpstr>
      <vt:lpstr>General UHV Cleaning Procedure at CAF</vt:lpstr>
      <vt:lpstr>UHV cleaning procedure at JLab</vt:lpstr>
      <vt:lpstr>Hardware Cleaning Techniques in Cleanroom (Class 10)</vt:lpstr>
      <vt:lpstr>Copper plated Beamline Components QA Goals</vt:lpstr>
      <vt:lpstr>Workflow</vt:lpstr>
    </vt:vector>
  </TitlesOfParts>
  <Company>Fermi National Accelerator Laboratory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Bipolar EP at Fermilab</dc:title>
  <dc:creator>Allan M. Rowe</dc:creator>
  <cp:lastModifiedBy>Tug Arkan x3782 11982N</cp:lastModifiedBy>
  <cp:revision>214</cp:revision>
  <cp:lastPrinted>2014-01-20T19:40:21Z</cp:lastPrinted>
  <dcterms:created xsi:type="dcterms:W3CDTF">2014-03-24T14:07:31Z</dcterms:created>
  <dcterms:modified xsi:type="dcterms:W3CDTF">2017-01-13T03:34:40Z</dcterms:modified>
</cp:coreProperties>
</file>