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275" r:id="rId3"/>
    <p:sldId id="316" r:id="rId4"/>
    <p:sldId id="322" r:id="rId5"/>
    <p:sldId id="305" r:id="rId6"/>
    <p:sldId id="313" r:id="rId7"/>
    <p:sldId id="295" r:id="rId8"/>
    <p:sldId id="311" r:id="rId9"/>
    <p:sldId id="304" r:id="rId10"/>
    <p:sldId id="312" r:id="rId11"/>
    <p:sldId id="307" r:id="rId12"/>
    <p:sldId id="308" r:id="rId13"/>
    <p:sldId id="309" r:id="rId14"/>
    <p:sldId id="314" r:id="rId15"/>
    <p:sldId id="310" r:id="rId16"/>
    <p:sldId id="317" r:id="rId17"/>
    <p:sldId id="318" r:id="rId18"/>
    <p:sldId id="319" r:id="rId19"/>
    <p:sldId id="320" r:id="rId20"/>
    <p:sldId id="321" r:id="rId21"/>
    <p:sldId id="300" r:id="rId22"/>
    <p:sldId id="278" r:id="rId2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 varScale="1">
        <p:scale>
          <a:sx n="144" d="100"/>
          <a:sy n="144" d="100"/>
        </p:scale>
        <p:origin x="138" y="25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jp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11" Type="http://schemas.openxmlformats.org/officeDocument/2006/relationships/image" Target="../media/image32.png"/><Relationship Id="rId5" Type="http://schemas.openxmlformats.org/officeDocument/2006/relationships/image" Target="../media/image26.gif"/><Relationship Id="rId15" Type="http://schemas.openxmlformats.org/officeDocument/2006/relationships/image" Target="../media/image3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 Johnson	</a:t>
            </a:r>
          </a:p>
          <a:p>
            <a:r>
              <a:rPr lang="en-US" dirty="0"/>
              <a:t>All Experimenters’ Meeting/Lab Status Meeting</a:t>
            </a:r>
          </a:p>
          <a:p>
            <a:r>
              <a:rPr lang="en-US" dirty="0"/>
              <a:t>23 January 2017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MS1 Bus Failure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5313" y="638976"/>
            <a:ext cx="254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All power supplies cabled into breaker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 completed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68964" y="1136540"/>
            <a:ext cx="3980508" cy="298538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3637" y="1135478"/>
            <a:ext cx="3972020" cy="2979015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045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PIP-II Injector Test</a:t>
            </a:r>
          </a:p>
          <a:p>
            <a:pPr lvl="1"/>
            <a:r>
              <a:rPr lang="en-US" dirty="0"/>
              <a:t>RFQ operation</a:t>
            </a:r>
          </a:p>
          <a:p>
            <a:pPr lvl="2"/>
            <a:r>
              <a:rPr lang="en-US" dirty="0"/>
              <a:t>Emittance measurements with new scanner look good</a:t>
            </a:r>
          </a:p>
          <a:p>
            <a:pPr lvl="2"/>
            <a:r>
              <a:rPr lang="en-US" dirty="0"/>
              <a:t>Shutdown to install 30 degree bend magnet in Low Energy Beam Transport (LEBT)</a:t>
            </a:r>
          </a:p>
          <a:p>
            <a:pPr lvl="2"/>
            <a:r>
              <a:rPr lang="en-US" dirty="0"/>
              <a:t>Down for ~4-5 weeks</a:t>
            </a:r>
          </a:p>
          <a:p>
            <a:pPr lvl="2"/>
            <a:r>
              <a:rPr lang="en-US" dirty="0"/>
              <a:t>Performed maintenance</a:t>
            </a:r>
          </a:p>
          <a:p>
            <a:pPr lvl="1"/>
            <a:r>
              <a:rPr lang="en-US" dirty="0"/>
              <a:t>Plans for the week</a:t>
            </a:r>
          </a:p>
          <a:p>
            <a:pPr lvl="2"/>
            <a:r>
              <a:rPr lang="en-US" dirty="0"/>
              <a:t>Shutdown for magnet installation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700017" y="1865905"/>
            <a:ext cx="4215383" cy="2778982"/>
          </a:xfrm>
        </p:spPr>
        <p:txBody>
          <a:bodyPr/>
          <a:lstStyle/>
          <a:p>
            <a:r>
              <a:rPr lang="en-US" dirty="0"/>
              <a:t>FAST</a:t>
            </a:r>
          </a:p>
          <a:p>
            <a:pPr lvl="1"/>
            <a:r>
              <a:rPr lang="en-US" dirty="0"/>
              <a:t>No gun operation</a:t>
            </a:r>
          </a:p>
          <a:p>
            <a:pPr lvl="2"/>
            <a:r>
              <a:rPr lang="en-US" dirty="0"/>
              <a:t>Drive laser aligned in laser lab</a:t>
            </a:r>
          </a:p>
          <a:p>
            <a:pPr lvl="1"/>
            <a:r>
              <a:rPr lang="en-US" dirty="0"/>
              <a:t>Shutdown for 300 MeV upgrade</a:t>
            </a:r>
          </a:p>
          <a:p>
            <a:pPr lvl="2"/>
            <a:r>
              <a:rPr lang="en-US" dirty="0" err="1"/>
              <a:t>Toroids</a:t>
            </a:r>
            <a:r>
              <a:rPr lang="en-US" dirty="0"/>
              <a:t> arrived and being cleaned for leak check</a:t>
            </a:r>
          </a:p>
          <a:p>
            <a:pPr lvl="1"/>
            <a:r>
              <a:rPr lang="en-US" dirty="0"/>
              <a:t>Magnet and stand installation</a:t>
            </a:r>
          </a:p>
          <a:p>
            <a:pPr lvl="2"/>
            <a:r>
              <a:rPr lang="en-US" dirty="0"/>
              <a:t>Stands installed and aligned</a:t>
            </a:r>
          </a:p>
          <a:p>
            <a:pPr lvl="2"/>
            <a:r>
              <a:rPr lang="en-US" dirty="0"/>
              <a:t>Magnet supports being added</a:t>
            </a:r>
          </a:p>
          <a:p>
            <a:pPr lvl="2"/>
            <a:r>
              <a:rPr lang="en-US" dirty="0"/>
              <a:t>Magnets to follow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 Status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418" y="188815"/>
            <a:ext cx="1464365" cy="2196548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597095"/>
            <a:ext cx="4206240" cy="4141882"/>
          </a:xfrm>
        </p:spPr>
        <p:txBody>
          <a:bodyPr/>
          <a:lstStyle/>
          <a:p>
            <a:r>
              <a:rPr lang="en-US" sz="1400" dirty="0"/>
              <a:t>LCLSII Prototype </a:t>
            </a:r>
            <a:r>
              <a:rPr lang="en-US" sz="1400" dirty="0" err="1"/>
              <a:t>Cryo</a:t>
            </a:r>
            <a:r>
              <a:rPr lang="en-US" sz="1400" dirty="0"/>
              <a:t> Module</a:t>
            </a:r>
          </a:p>
          <a:p>
            <a:pPr lvl="1"/>
            <a:r>
              <a:rPr lang="en-US" sz="1400" dirty="0" err="1"/>
              <a:t>Cryo</a:t>
            </a:r>
            <a:endParaRPr lang="en-US" sz="1400" dirty="0"/>
          </a:p>
          <a:p>
            <a:pPr lvl="2"/>
            <a:r>
              <a:rPr lang="en-US" sz="1400" dirty="0"/>
              <a:t>Operation at 2K restored</a:t>
            </a:r>
          </a:p>
          <a:p>
            <a:pPr lvl="1"/>
            <a:r>
              <a:rPr lang="en-US" sz="1400" dirty="0"/>
              <a:t>Accomplishments</a:t>
            </a:r>
          </a:p>
          <a:p>
            <a:pPr lvl="2"/>
            <a:r>
              <a:rPr lang="en-US" sz="1400" dirty="0"/>
              <a:t>On Friday, January 13</a:t>
            </a:r>
            <a:r>
              <a:rPr lang="en-US" sz="1400" baseline="30000" dirty="0"/>
              <a:t>th</a:t>
            </a:r>
            <a:r>
              <a:rPr lang="en-US" sz="1400" dirty="0"/>
              <a:t> all 8 cavities of </a:t>
            </a:r>
            <a:r>
              <a:rPr lang="en-US" sz="1400" dirty="0" err="1"/>
              <a:t>pCM</a:t>
            </a:r>
            <a:r>
              <a:rPr lang="en-US" sz="1400" dirty="0"/>
              <a:t>  and magnet were powered to nominal gradient.</a:t>
            </a:r>
          </a:p>
          <a:p>
            <a:pPr lvl="2"/>
            <a:r>
              <a:rPr lang="en-US" sz="1400" dirty="0"/>
              <a:t>Achieved voltage of 129 MV (128MV specification)</a:t>
            </a:r>
          </a:p>
          <a:p>
            <a:pPr lvl="2"/>
            <a:r>
              <a:rPr lang="en-US" sz="1400" dirty="0"/>
              <a:t>Completed Q0 measurements</a:t>
            </a:r>
          </a:p>
          <a:p>
            <a:pPr lvl="2"/>
            <a:r>
              <a:rPr lang="en-US" sz="1400" dirty="0"/>
              <a:t>Gathering lots of </a:t>
            </a:r>
            <a:r>
              <a:rPr lang="en-US" sz="1400" dirty="0" err="1"/>
              <a:t>microphonics</a:t>
            </a:r>
            <a:r>
              <a:rPr lang="en-US" sz="1400" dirty="0"/>
              <a:t> data</a:t>
            </a:r>
          </a:p>
          <a:p>
            <a:pPr lvl="1"/>
            <a:r>
              <a:rPr lang="en-US" sz="1400" dirty="0"/>
              <a:t>Plan for the week</a:t>
            </a:r>
          </a:p>
          <a:p>
            <a:pPr lvl="2"/>
            <a:r>
              <a:rPr lang="en-US" sz="1400" dirty="0"/>
              <a:t>Slow cooldown in progress</a:t>
            </a:r>
          </a:p>
          <a:p>
            <a:pPr lvl="2"/>
            <a:r>
              <a:rPr lang="en-US" sz="1400" dirty="0"/>
              <a:t>Power all 8 cavities of </a:t>
            </a:r>
            <a:r>
              <a:rPr lang="en-US" sz="1400" dirty="0" err="1"/>
              <a:t>pCM</a:t>
            </a:r>
            <a:r>
              <a:rPr lang="en-US" sz="1400" dirty="0"/>
              <a:t> and magnet for endurance test (&gt;10 hours)</a:t>
            </a:r>
          </a:p>
          <a:p>
            <a:pPr lvl="2"/>
            <a:r>
              <a:rPr lang="en-US" sz="1400" dirty="0" err="1"/>
              <a:t>Microphonics</a:t>
            </a:r>
            <a:r>
              <a:rPr lang="en-US" sz="1400" dirty="0"/>
              <a:t> as needed</a:t>
            </a:r>
          </a:p>
          <a:p>
            <a:pPr lvl="2"/>
            <a:r>
              <a:rPr lang="en-US" sz="1400" dirty="0"/>
              <a:t>Turn off February 17</a:t>
            </a:r>
            <a:r>
              <a:rPr lang="en-US" sz="1400" baseline="30000" dirty="0"/>
              <a:t>th</a:t>
            </a:r>
            <a:r>
              <a:rPr lang="en-US" sz="1400" dirty="0"/>
              <a:t> for ICW work</a:t>
            </a:r>
          </a:p>
          <a:p>
            <a:pPr marL="282575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786188" y="1134298"/>
            <a:ext cx="3997411" cy="2998057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417443"/>
            <a:ext cx="8672513" cy="427382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Flow reduction began Thursday, December 29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(Complete)</a:t>
            </a:r>
          </a:p>
          <a:p>
            <a:pPr lvl="1"/>
            <a:r>
              <a:rPr lang="en-US" dirty="0"/>
              <a:t>Flow rates reduced &lt; 4300 GPM</a:t>
            </a:r>
          </a:p>
          <a:p>
            <a:pPr lvl="1"/>
            <a:r>
              <a:rPr lang="en-US" dirty="0"/>
              <a:t>Contingency week was needed</a:t>
            </a:r>
          </a:p>
          <a:p>
            <a:pPr lvl="2"/>
            <a:r>
              <a:rPr lang="en-US" dirty="0"/>
              <a:t>Weather added to the challenge</a:t>
            </a:r>
          </a:p>
          <a:p>
            <a:pPr lvl="2"/>
            <a:r>
              <a:rPr lang="en-US" dirty="0"/>
              <a:t>Flow reduction ended Friday, January 20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Running on one 400 </a:t>
            </a:r>
            <a:r>
              <a:rPr lang="en-US" dirty="0" err="1"/>
              <a:t>hp</a:t>
            </a:r>
            <a:r>
              <a:rPr lang="en-US" dirty="0"/>
              <a:t> pump with </a:t>
            </a:r>
          </a:p>
          <a:p>
            <a:pPr marL="573087" lvl="2" indent="0">
              <a:buNone/>
            </a:pPr>
            <a:r>
              <a:rPr lang="en-US" dirty="0"/>
              <a:t>    addition pumps ready as needed </a:t>
            </a:r>
          </a:p>
          <a:p>
            <a:pPr lvl="1"/>
            <a:r>
              <a:rPr lang="en-US" dirty="0"/>
              <a:t>Stakeholders impacted</a:t>
            </a:r>
          </a:p>
          <a:p>
            <a:pPr lvl="2"/>
            <a:r>
              <a:rPr lang="en-US" dirty="0"/>
              <a:t>AD, TD, PPD, CD, FESS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</a:t>
            </a:r>
            <a:r>
              <a:rPr lang="en-US" sz="2400" b="1" dirty="0">
                <a:solidFill>
                  <a:schemeClr val="tx2"/>
                </a:solidFill>
              </a:rPr>
              <a:t>Thank You!</a:t>
            </a:r>
          </a:p>
          <a:p>
            <a:pPr lvl="1"/>
            <a:endParaRPr lang="en-US" dirty="0"/>
          </a:p>
          <a:p>
            <a:pPr marL="573087" lvl="2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61975"/>
            <a:ext cx="8686800" cy="320908"/>
          </a:xfrm>
        </p:spPr>
        <p:txBody>
          <a:bodyPr/>
          <a:lstStyle/>
          <a:p>
            <a:r>
              <a:rPr lang="en-US" dirty="0"/>
              <a:t>ICW Reduction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84" y="1406769"/>
            <a:ext cx="4297016" cy="3202493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568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February 2017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030" t="18529" r="1009" b="8852"/>
          <a:stretch/>
        </p:blipFill>
        <p:spPr>
          <a:xfrm>
            <a:off x="222250" y="521297"/>
            <a:ext cx="8686800" cy="4116964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614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March 2017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4500" t="17174" r="500" b="7005"/>
          <a:stretch/>
        </p:blipFill>
        <p:spPr>
          <a:xfrm>
            <a:off x="222250" y="521297"/>
            <a:ext cx="8686800" cy="4090460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40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7338" b="67794"/>
          <a:stretch/>
        </p:blipFill>
        <p:spPr>
          <a:xfrm>
            <a:off x="228600" y="509722"/>
            <a:ext cx="8686800" cy="4062278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190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854" b="66313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9030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7630" b="67501"/>
          <a:stretch/>
        </p:blipFill>
        <p:spPr>
          <a:xfrm>
            <a:off x="222250" y="509721"/>
            <a:ext cx="8686800" cy="4102035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1830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347" b="63906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246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Bullet points are optional. If preferred, only first level bullets can be used or bullets can be set to “NONE.” [18pt Regular]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First level bullet [18pt Regular]</a:t>
            </a:r>
          </a:p>
          <a:p>
            <a:pPr lvl="1"/>
            <a:r>
              <a:rPr lang="en-US" dirty="0"/>
              <a:t>Second level bullet [16pt Regular]</a:t>
            </a:r>
          </a:p>
          <a:p>
            <a:pPr lvl="2"/>
            <a:r>
              <a:rPr lang="en-US" dirty="0"/>
              <a:t>Third level bullet [15pt Regular]</a:t>
            </a:r>
          </a:p>
          <a:p>
            <a:pPr lvl="3"/>
            <a:r>
              <a:rPr lang="en-US" dirty="0"/>
              <a:t>Fourth level bullet [14pt Regular]</a:t>
            </a:r>
          </a:p>
          <a:p>
            <a:pPr lvl="4"/>
            <a:r>
              <a:rPr lang="en-US" dirty="0">
                <a:solidFill>
                  <a:srgbClr val="50504E"/>
                </a:solidFill>
              </a:rPr>
              <a:t>Fifth level bullet [14pt Regular]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[22pt Bold]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796" b="66336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3976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January  09, 2017 (0000 hours)</a:t>
            </a:r>
          </a:p>
          <a:p>
            <a:pPr marL="0" indent="0" algn="just">
              <a:buNone/>
            </a:pPr>
            <a:r>
              <a:rPr lang="en-US" sz="1100" dirty="0"/>
              <a:t>To:       January  16, 2017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02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1.17 E19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116.6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8.39 E18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142.0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1.18 E16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 41.2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1.63 E13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21.9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112488" y="813153"/>
            <a:ext cx="4370377" cy="3121699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966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January  16, 2017 (0000 hours)</a:t>
            </a:r>
          </a:p>
          <a:p>
            <a:pPr marL="0" indent="0" algn="just">
              <a:buNone/>
            </a:pPr>
            <a:r>
              <a:rPr lang="en-US" sz="1100" dirty="0"/>
              <a:t>To:       January  23, 2017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03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1.48 E19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134.9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7.01 E18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148.1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9.71 E15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77.8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6.12 E13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25.2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4.80 E11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1.7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112042" y="813598"/>
            <a:ext cx="4373493" cy="3123924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9535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509722"/>
            <a:ext cx="4284494" cy="285633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0905" y="1831008"/>
            <a:ext cx="4164496" cy="2776331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7928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509722"/>
            <a:ext cx="4214921" cy="280994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48199" y="1709530"/>
            <a:ext cx="4267201" cy="2844801"/>
          </a:xfrm>
        </p:spPr>
      </p:pic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5082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</a:t>
            </a:r>
            <a:br>
              <a:rPr lang="en-US" dirty="0"/>
            </a:br>
            <a:r>
              <a:rPr lang="en-US" dirty="0"/>
              <a:t>[13pt Bold]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First level bullet [18pt </a:t>
            </a:r>
            <a:r>
              <a:rPr lang="en-US" dirty="0" err="1"/>
              <a:t>Reg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 bullet [16pt]</a:t>
            </a:r>
          </a:p>
          <a:p>
            <a:pPr lvl="2"/>
            <a:r>
              <a:rPr lang="en-US" dirty="0"/>
              <a:t>Third level bullet [15pt]</a:t>
            </a:r>
          </a:p>
          <a:p>
            <a:pPr lvl="3"/>
            <a:r>
              <a:rPr lang="en-US" dirty="0"/>
              <a:t>Fourth level bullet [14pt]</a:t>
            </a:r>
          </a:p>
          <a:p>
            <a:pPr lvl="4"/>
            <a:r>
              <a:rPr lang="en-US" dirty="0"/>
              <a:t>Fifth level bullet [14pt]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Caption Slide [22pt Bold]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Daniel Johnson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|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All Experimenters’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Meeting/Lab Status Meeting</a:t>
            </a:r>
            <a:endParaRPr lang="en-US" sz="9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LINAC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Testing Marx modulator on LRF5</a:t>
            </a:r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New shielding assessment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 err="1"/>
              <a:t>Slipstacking</a:t>
            </a:r>
            <a:r>
              <a:rPr lang="en-US" dirty="0"/>
              <a:t> 6+6</a:t>
            </a:r>
          </a:p>
          <a:p>
            <a:pPr lvl="1"/>
            <a:r>
              <a:rPr lang="en-US" dirty="0"/>
              <a:t>Tuning</a:t>
            </a:r>
          </a:p>
          <a:p>
            <a:pPr lvl="0"/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Running at ~630 kW with Switchyard</a:t>
            </a:r>
          </a:p>
          <a:p>
            <a:pPr lvl="1"/>
            <a:r>
              <a:rPr lang="en-US" dirty="0"/>
              <a:t>Ran at ~690 kW without Switchyard</a:t>
            </a:r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Booster Neutrino Beamline (BNB)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Switchyard</a:t>
            </a:r>
          </a:p>
          <a:p>
            <a:pPr lvl="1"/>
            <a:r>
              <a:rPr lang="en-US" dirty="0" err="1"/>
              <a:t>MCenter</a:t>
            </a:r>
            <a:r>
              <a:rPr lang="en-US" dirty="0"/>
              <a:t>, </a:t>
            </a:r>
            <a:r>
              <a:rPr lang="en-US" dirty="0" err="1"/>
              <a:t>MTest</a:t>
            </a:r>
            <a:r>
              <a:rPr lang="en-US" dirty="0"/>
              <a:t>, and </a:t>
            </a:r>
            <a:r>
              <a:rPr lang="en-US" dirty="0" err="1"/>
              <a:t>SeaQuest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Beam available</a:t>
            </a:r>
          </a:p>
          <a:p>
            <a:r>
              <a:rPr lang="en-US" dirty="0"/>
              <a:t>General</a:t>
            </a:r>
          </a:p>
          <a:p>
            <a:pPr lvl="1"/>
            <a:r>
              <a:rPr lang="en-US" dirty="0"/>
              <a:t>No Downtime Planned</a:t>
            </a:r>
          </a:p>
          <a:p>
            <a:pPr lvl="2"/>
            <a:r>
              <a:rPr lang="en-US" dirty="0"/>
              <a:t>Next Downtime in late February or early March</a:t>
            </a:r>
          </a:p>
          <a:p>
            <a:pPr lvl="2"/>
            <a:r>
              <a:rPr lang="en-US" dirty="0"/>
              <a:t>Coordinating downtime with MSS commissioning</a:t>
            </a:r>
          </a:p>
          <a:p>
            <a:pPr marL="577850" lvl="2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7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1/23/2017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Communication Duct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541688"/>
            <a:ext cx="3627783" cy="2720837"/>
          </a:xfrm>
        </p:spPr>
      </p:pic>
      <p:sp>
        <p:nvSpPr>
          <p:cNvPr id="9" name="TextBox 8"/>
          <p:cNvSpPr txBox="1"/>
          <p:nvPr/>
        </p:nvSpPr>
        <p:spPr>
          <a:xfrm>
            <a:off x="3988881" y="509723"/>
            <a:ext cx="4926520" cy="370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800" dirty="0">
                <a:ln w="0"/>
                <a:solidFill>
                  <a:srgbClr val="003087"/>
                </a:solidFill>
                <a:effectLst>
                  <a:outerShdw blurRad="38100" dist="19050" dir="2700000" algn="tl" rotWithShape="0">
                    <a:srgbClr val="003087">
                      <a:alpha val="40000"/>
                    </a:srgbClr>
                  </a:outerShdw>
                </a:effectLst>
                <a:latin typeface="Helvetica"/>
              </a:rPr>
              <a:t>Summary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Emergency Repair Plan In Place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Need 2 hour notification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Vendor has cable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New Communications Duct Plan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Communications duct installation</a:t>
            </a:r>
          </a:p>
          <a:p>
            <a:pPr marL="803275" lvl="2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New duct installed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New fiber cable has been delivered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Electricians notified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Installation pending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Hope to move to new cable in March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Coordinate downtime with Master </a:t>
            </a:r>
            <a:r>
              <a:rPr lang="en-US" sz="15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SubStation</a:t>
            </a: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outages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509" y="3294491"/>
            <a:ext cx="3655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Damaged on 10/24/16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Protected from further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Provides timing/date to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Experiments running fine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915228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2150</TotalTime>
  <Words>846</Words>
  <Application>Microsoft Office PowerPoint</Application>
  <PresentationFormat>On-screen Show (16:9)</PresentationFormat>
  <Paragraphs>232</Paragraphs>
  <Slides>22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ＭＳ Ｐゴシック</vt:lpstr>
      <vt:lpstr>Arial</vt:lpstr>
      <vt:lpstr>Calibri</vt:lpstr>
      <vt:lpstr>Geneva</vt:lpstr>
      <vt:lpstr>Helvetica</vt:lpstr>
      <vt:lpstr>Fermilab_PPT_090915</vt:lpstr>
      <vt:lpstr>PowerPoint Presentation</vt:lpstr>
      <vt:lpstr>Content Slide [22pt Bold]</vt:lpstr>
      <vt:lpstr>Accelerator Operations Summary</vt:lpstr>
      <vt:lpstr>Accelerator Operations Summary</vt:lpstr>
      <vt:lpstr>NuMI Operation</vt:lpstr>
      <vt:lpstr>BNB Operation</vt:lpstr>
      <vt:lpstr>Content and Caption Slide [22pt Bold]</vt:lpstr>
      <vt:lpstr>Complex Status</vt:lpstr>
      <vt:lpstr>MI-12 Communication Duct</vt:lpstr>
      <vt:lpstr>MS1 Bus Failure</vt:lpstr>
      <vt:lpstr>PIP-II Injector Test &amp; FAST Status</vt:lpstr>
      <vt:lpstr>CMTS1 Status</vt:lpstr>
      <vt:lpstr>ICW Reduction</vt:lpstr>
      <vt:lpstr>February 2017</vt:lpstr>
      <vt:lpstr>March 2017</vt:lpstr>
      <vt:lpstr>February 15th </vt:lpstr>
      <vt:lpstr>February 27th </vt:lpstr>
      <vt:lpstr>February 28th </vt:lpstr>
      <vt:lpstr>March 1st </vt:lpstr>
      <vt:lpstr>March 2nd </vt:lpstr>
      <vt:lpstr>Schedules and Links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Daniel A. Johnson x2074 05157N</cp:lastModifiedBy>
  <cp:revision>180</cp:revision>
  <cp:lastPrinted>2014-01-20T19:40:21Z</cp:lastPrinted>
  <dcterms:created xsi:type="dcterms:W3CDTF">2016-08-16T13:41:08Z</dcterms:created>
  <dcterms:modified xsi:type="dcterms:W3CDTF">2017-01-23T20:45:10Z</dcterms:modified>
</cp:coreProperties>
</file>