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Helvetica" panose="020B0604020202020204" pitchFamily="34" charset="0"/>
      <p:regular r:id="rId13"/>
      <p:bold r:id="rId14"/>
      <p:italic r:id="rId15"/>
      <p:boldItalic r:id="rId16"/>
    </p:embeddedFont>
    <p:embeddedFont>
      <p:font typeface="cmsy10" panose="020B0500000000000000" pitchFamily="34" charset="0"/>
      <p:regular r:id="rId17"/>
    </p:embeddedFont>
    <p:embeddedFont>
      <p:font typeface="Tahoma" panose="020B0604030504040204" pitchFamily="34" charset="0"/>
      <p:regular r:id="rId18"/>
      <p:bold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font" Target="fonts/font7.fntdata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541E5-E76E-4538-B1FC-EB806E224B46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B2617-965D-4F48-8232-B47A73583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17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11820" indent="-273777" defTabSz="95517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095108" indent="-219022" defTabSz="95517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33152" indent="-219022" defTabSz="95517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1971195" indent="-219022" defTabSz="95517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409238" indent="-219022" defTabSz="95517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847282" indent="-219022" defTabSz="95517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285325" indent="-219022" defTabSz="95517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723368" indent="-219022" defTabSz="95517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F4C502-E5C0-49D0-833F-566C78C86E20}" type="slidenum">
              <a:rPr lang="en-US" altLang="en-US" sz="13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3738" y="2122488"/>
            <a:ext cx="7772400" cy="1470025"/>
          </a:xfrm>
          <a:solidFill>
            <a:schemeClr val="bg1"/>
          </a:solidFill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73371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6CC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04850"/>
            <a:ext cx="8839200" cy="1692771"/>
          </a:xfrm>
        </p:spPr>
        <p:txBody>
          <a:bodyPr/>
          <a:lstStyle>
            <a:lvl1pPr>
              <a:buClr>
                <a:srgbClr val="0066CC"/>
              </a:buClr>
              <a:defRPr/>
            </a:lvl1pPr>
            <a:lvl2pPr>
              <a:buClr>
                <a:srgbClr val="0066CC"/>
              </a:buClr>
              <a:defRPr/>
            </a:lvl2pPr>
            <a:lvl3pPr>
              <a:buClr>
                <a:srgbClr val="0066CC"/>
              </a:buClr>
              <a:defRPr/>
            </a:lvl3pPr>
            <a:lvl4pPr>
              <a:buClr>
                <a:srgbClr val="0066CC"/>
              </a:buClr>
              <a:defRPr/>
            </a:lvl4pPr>
            <a:lvl5pPr>
              <a:buClr>
                <a:srgbClr val="0066CC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14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5265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04850"/>
            <a:ext cx="4343400" cy="226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04850"/>
            <a:ext cx="4343400" cy="226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38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6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9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034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3185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2169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14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2971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2971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17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839200" cy="609600"/>
          </a:xfrm>
          <a:prstGeom prst="rect">
            <a:avLst/>
          </a:prstGeom>
          <a:solidFill>
            <a:srgbClr val="0066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704850"/>
            <a:ext cx="88392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  <a:p>
            <a:pPr lvl="4"/>
            <a:endParaRPr lang="en-US" altLang="en-US" dirty="0" smtClean="0"/>
          </a:p>
          <a:p>
            <a:pPr lvl="4"/>
            <a:endParaRPr lang="en-US" alt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52400" y="6507163"/>
            <a:ext cx="8836025" cy="3508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 smtClean="0">
                <a:solidFill>
                  <a:srgbClr val="C0C0C0"/>
                </a:solidFill>
                <a:latin typeface="Arial" charset="0"/>
              </a:rPr>
              <a:t> </a:t>
            </a:r>
            <a:r>
              <a:rPr lang="en-US" altLang="en-US" sz="1400" dirty="0" smtClean="0">
                <a:solidFill>
                  <a:srgbClr val="FFFFFF"/>
                </a:solidFill>
                <a:latin typeface="Helvetica" pitchFamily="34" charset="0"/>
              </a:rPr>
              <a:t>L. Alvarez-</a:t>
            </a:r>
            <a:r>
              <a:rPr lang="en-US" altLang="en-US" sz="1400" dirty="0" err="1" smtClean="0">
                <a:solidFill>
                  <a:srgbClr val="FFFFFF"/>
                </a:solidFill>
                <a:latin typeface="Helvetica" pitchFamily="34" charset="0"/>
              </a:rPr>
              <a:t>Ruso</a:t>
            </a:r>
            <a:r>
              <a:rPr lang="en-US" altLang="en-US" sz="1400" dirty="0" smtClean="0">
                <a:solidFill>
                  <a:srgbClr val="FFFFFF"/>
                </a:solidFill>
                <a:latin typeface="Helvetica" pitchFamily="34" charset="0"/>
              </a:rPr>
              <a:t>, IFIC                                                                                                     </a:t>
            </a:r>
            <a:r>
              <a:rPr lang="en-US" altLang="en-US" sz="1400" dirty="0" err="1" smtClean="0">
                <a:solidFill>
                  <a:srgbClr val="FFFFFF"/>
                </a:solidFill>
                <a:latin typeface="Helvetica" pitchFamily="34" charset="0"/>
              </a:rPr>
              <a:t>NuSTEC</a:t>
            </a:r>
            <a:r>
              <a:rPr lang="en-US" altLang="en-US" sz="1400" baseline="0" dirty="0" smtClean="0">
                <a:solidFill>
                  <a:srgbClr val="FFFFFF"/>
                </a:solidFill>
                <a:latin typeface="Helvetica" pitchFamily="34" charset="0"/>
              </a:rPr>
              <a:t> Board Meeting </a:t>
            </a:r>
            <a:endParaRPr lang="en-US" altLang="en-US" sz="1400" dirty="0" smtClean="0">
              <a:solidFill>
                <a:srgbClr val="80808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1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genie-mc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indico.ipmu.jp/indico/event/7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ustec2014.phys.vt.edu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err="1" smtClean="0"/>
              <a:t>NuSTEC</a:t>
            </a:r>
            <a:r>
              <a:rPr lang="en-US" altLang="en-US" sz="3600" dirty="0" smtClean="0"/>
              <a:t> </a:t>
            </a:r>
            <a:r>
              <a:rPr lang="en-US" altLang="en-US" sz="3600" dirty="0" smtClean="0"/>
              <a:t>schools</a:t>
            </a:r>
            <a:endParaRPr lang="en-US" altLang="en-US" sz="3600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663089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</a:t>
            </a:r>
            <a:r>
              <a:rPr lang="en-US" altLang="en-US" dirty="0" smtClean="0"/>
              <a:t> schools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>
                <a:solidFill>
                  <a:schemeClr val="accent2"/>
                </a:solidFill>
              </a:rPr>
              <a:t>2014 Neutrino Generator </a:t>
            </a:r>
            <a:r>
              <a:rPr lang="en-US" dirty="0" smtClean="0">
                <a:solidFill>
                  <a:schemeClr val="accent2"/>
                </a:solidFill>
              </a:rPr>
              <a:t>School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en-US" dirty="0" smtClean="0"/>
              <a:t>Associated to </a:t>
            </a:r>
            <a:r>
              <a:rPr lang="en-US" altLang="en-US" dirty="0" err="1" smtClean="0">
                <a:solidFill>
                  <a:schemeClr val="accent2"/>
                </a:solidFill>
              </a:rPr>
              <a:t>NuInt</a:t>
            </a:r>
            <a:r>
              <a:rPr lang="en-US" altLang="en-US" dirty="0" smtClean="0">
                <a:solidFill>
                  <a:schemeClr val="accent2"/>
                </a:solidFill>
              </a:rPr>
              <a:t> 2014</a:t>
            </a:r>
            <a:r>
              <a:rPr lang="en-US" altLang="en-US" dirty="0" smtClean="0"/>
              <a:t>, London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en-US" dirty="0" smtClean="0"/>
              <a:t>Liverpool</a:t>
            </a:r>
            <a:r>
              <a:rPr lang="en-US" altLang="en-US" dirty="0"/>
              <a:t>, 14-16 May </a:t>
            </a:r>
            <a:r>
              <a:rPr lang="en-US" altLang="en-US" dirty="0" smtClean="0"/>
              <a:t>2014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en-US" dirty="0" smtClean="0"/>
              <a:t>½ theory, ½ generator training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en-US" dirty="0">
                <a:hlinkClick r:id="rId3"/>
              </a:rPr>
              <a:t>http://school.genie-mc.org</a:t>
            </a:r>
            <a:r>
              <a:rPr lang="en-US" altLang="en-US" dirty="0" smtClean="0">
                <a:hlinkClick r:id="rId3"/>
              </a:rPr>
              <a:t>/</a:t>
            </a:r>
            <a:endParaRPr lang="en-US" altLang="en-US" dirty="0" smtClean="0"/>
          </a:p>
          <a:p>
            <a:pPr marL="457200" lvl="1" indent="0" eaLnBrk="1" hangingPunct="1">
              <a:lnSpc>
                <a:spcPct val="130000"/>
              </a:lnSpc>
              <a:buNone/>
            </a:pPr>
            <a:r>
              <a:rPr lang="en-US" altLang="en-US" dirty="0" smtClean="0"/>
              <a:t>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dirty="0" err="1" smtClean="0">
                <a:solidFill>
                  <a:schemeClr val="accent2"/>
                </a:solidFill>
              </a:rPr>
              <a:t>NuSTEC</a:t>
            </a:r>
            <a:r>
              <a:rPr lang="en-US" altLang="en-US" dirty="0" smtClean="0">
                <a:solidFill>
                  <a:schemeClr val="accent2"/>
                </a:solidFill>
              </a:rPr>
              <a:t> School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en-US" dirty="0"/>
              <a:t>Associated to </a:t>
            </a:r>
            <a:r>
              <a:rPr lang="en-US" altLang="en-US" dirty="0" err="1">
                <a:solidFill>
                  <a:schemeClr val="accent2"/>
                </a:solidFill>
              </a:rPr>
              <a:t>NuInt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</a:rPr>
              <a:t>2015</a:t>
            </a:r>
            <a:r>
              <a:rPr lang="en-US" altLang="en-US" dirty="0" smtClean="0"/>
              <a:t>, Osaka</a:t>
            </a:r>
            <a:endParaRPr lang="en-US" altLang="en-US" dirty="0"/>
          </a:p>
          <a:p>
            <a:pPr lvl="2" eaLnBrk="1" hangingPunct="1">
              <a:lnSpc>
                <a:spcPct val="130000"/>
              </a:lnSpc>
            </a:pPr>
            <a:r>
              <a:rPr lang="en-US" altLang="en-US" dirty="0" smtClean="0"/>
              <a:t>Okayama, </a:t>
            </a:r>
            <a:r>
              <a:rPr lang="en-US" dirty="0"/>
              <a:t>8-14 November 2015</a:t>
            </a:r>
            <a:endParaRPr lang="en-US" altLang="en-US" dirty="0" smtClean="0"/>
          </a:p>
          <a:p>
            <a:pPr lvl="2" eaLnBrk="1" hangingPunct="1">
              <a:lnSpc>
                <a:spcPct val="130000"/>
              </a:lnSpc>
            </a:pPr>
            <a:r>
              <a:rPr lang="en-US" altLang="en-US" dirty="0"/>
              <a:t>t</a:t>
            </a:r>
            <a:r>
              <a:rPr lang="en-US" altLang="en-US" dirty="0" smtClean="0"/>
              <a:t>heory + problems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en-US" dirty="0">
                <a:hlinkClick r:id="rId4"/>
              </a:rPr>
              <a:t>http://indico.ipmu.jp/indico/event/71</a:t>
            </a:r>
            <a:r>
              <a:rPr lang="en-US" altLang="en-US" dirty="0" smtClean="0">
                <a:hlinkClick r:id="rId4"/>
              </a:rPr>
              <a:t>/</a:t>
            </a:r>
            <a:endParaRPr lang="en-US" altLang="en-US" dirty="0" smtClean="0"/>
          </a:p>
          <a:p>
            <a:pPr lvl="1" eaLnBrk="1" hangingPunct="1">
              <a:lnSpc>
                <a:spcPct val="13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6327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NuSTEC</a:t>
            </a:r>
            <a:r>
              <a:rPr lang="en-US" altLang="en-US" dirty="0"/>
              <a:t>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04850"/>
            <a:ext cx="8839200" cy="5613845"/>
          </a:xfrm>
        </p:spPr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</a:t>
            </a:r>
            <a:r>
              <a:rPr lang="en-US" altLang="en-US" dirty="0" smtClean="0"/>
              <a:t> schools</a:t>
            </a:r>
          </a:p>
          <a:p>
            <a:pPr lvl="1"/>
            <a:r>
              <a:rPr lang="en-US" altLang="en-US" dirty="0" err="1" smtClean="0">
                <a:solidFill>
                  <a:schemeClr val="accent2"/>
                </a:solidFill>
              </a:rPr>
              <a:t>NuSTEC</a:t>
            </a:r>
            <a:r>
              <a:rPr lang="en-US" altLang="en-US" dirty="0" smtClean="0">
                <a:solidFill>
                  <a:schemeClr val="accent2"/>
                </a:solidFill>
              </a:rPr>
              <a:t> Training in Neutrino Nucleus Scattering Physics</a:t>
            </a:r>
          </a:p>
          <a:p>
            <a:pPr lvl="1"/>
            <a:r>
              <a:rPr lang="en-US" dirty="0" err="1"/>
              <a:t>Fermilab</a:t>
            </a:r>
            <a:r>
              <a:rPr lang="en-US" dirty="0"/>
              <a:t>, October </a:t>
            </a:r>
            <a:r>
              <a:rPr lang="en-US" dirty="0" smtClean="0"/>
              <a:t>21-29, 2014</a:t>
            </a:r>
          </a:p>
          <a:p>
            <a:pPr lvl="1"/>
            <a:r>
              <a:rPr lang="en-US" dirty="0">
                <a:hlinkClick r:id="rId2"/>
              </a:rPr>
              <a:t>http://nustec2014.phys.vt.edu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Funding: </a:t>
            </a:r>
            <a:r>
              <a:rPr lang="en-US" dirty="0" err="1" smtClean="0"/>
              <a:t>Fermilab</a:t>
            </a:r>
            <a:r>
              <a:rPr lang="en-US" dirty="0" smtClean="0"/>
              <a:t>, </a:t>
            </a:r>
            <a:r>
              <a:rPr lang="en-US" dirty="0" err="1" smtClean="0"/>
              <a:t>JLab</a:t>
            </a:r>
            <a:r>
              <a:rPr lang="en-US" dirty="0" smtClean="0"/>
              <a:t>, CERN , Virginia Tech, DOE, NSF</a:t>
            </a:r>
          </a:p>
          <a:p>
            <a:pPr lvl="1"/>
            <a:r>
              <a:rPr lang="en-US" dirty="0" smtClean="0"/>
              <a:t>Long = 10 days 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redominantly hadron/nuclear theory lectures + a few experimental ones (the idea was that most participants get their experimental know-how elsewhere) + recitations</a:t>
            </a:r>
          </a:p>
          <a:p>
            <a:pPr lvl="1"/>
            <a:r>
              <a:rPr lang="en-US" dirty="0" smtClean="0"/>
              <a:t>no proceedings but recorded videos</a:t>
            </a:r>
          </a:p>
          <a:p>
            <a:pPr lvl="1"/>
            <a:r>
              <a:rPr lang="en-US" dirty="0" smtClean="0"/>
              <a:t>many </a:t>
            </a:r>
            <a:r>
              <a:rPr lang="en-US" dirty="0"/>
              <a:t>(100?) participants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uccessful </a:t>
            </a:r>
            <a:r>
              <a:rPr lang="en-US" b="1" dirty="0" smtClean="0">
                <a:latin typeface="cmsy10"/>
              </a:rPr>
              <a:t>,</a:t>
            </a:r>
            <a:r>
              <a:rPr lang="en-US" dirty="0" smtClean="0"/>
              <a:t> quite positive feedback from participants: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oo much theory but too little experimental content &lt;- this was the idea but, should we change?</a:t>
            </a:r>
          </a:p>
          <a:p>
            <a:pPr lvl="2"/>
            <a:r>
              <a:rPr lang="en-US" dirty="0" smtClean="0"/>
              <a:t>theory (hard) experiment (OK or easy)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ishes for more generator content  </a:t>
            </a:r>
          </a:p>
        </p:txBody>
      </p:sp>
    </p:spTree>
    <p:extLst>
      <p:ext uri="{BB962C8B-B14F-4D97-AF65-F5344CB8AC3E}">
        <p14:creationId xmlns:p14="http://schemas.microsoft.com/office/powerpoint/2010/main" val="3070294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NuSTEC</a:t>
            </a:r>
            <a:r>
              <a:rPr lang="en-US" altLang="en-US" dirty="0"/>
              <a:t>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04850"/>
            <a:ext cx="8839200" cy="4536627"/>
          </a:xfrm>
        </p:spPr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</a:t>
            </a:r>
            <a:r>
              <a:rPr lang="en-US" altLang="en-US" dirty="0" smtClean="0"/>
              <a:t> schools</a:t>
            </a:r>
          </a:p>
          <a:p>
            <a:pPr lvl="1"/>
            <a:r>
              <a:rPr lang="en-US" altLang="en-US" dirty="0" smtClean="0">
                <a:solidFill>
                  <a:schemeClr val="accent2"/>
                </a:solidFill>
              </a:rPr>
              <a:t>2</a:t>
            </a:r>
            <a:r>
              <a:rPr lang="en-US" altLang="en-US" baseline="30000" dirty="0" smtClean="0">
                <a:solidFill>
                  <a:schemeClr val="accent2"/>
                </a:solidFill>
              </a:rPr>
              <a:t>nd</a:t>
            </a:r>
            <a:r>
              <a:rPr lang="en-US" altLang="en-US" dirty="0" smtClean="0">
                <a:solidFill>
                  <a:schemeClr val="accent2"/>
                </a:solidFill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</a:rPr>
              <a:t>NuSTEC</a:t>
            </a:r>
            <a:r>
              <a:rPr lang="en-US" altLang="en-US" dirty="0" smtClean="0">
                <a:solidFill>
                  <a:schemeClr val="accent2"/>
                </a:solidFill>
              </a:rPr>
              <a:t> Training in Neutrino Nucleus Scattering Physics</a:t>
            </a:r>
          </a:p>
          <a:p>
            <a:pPr lvl="1"/>
            <a:r>
              <a:rPr lang="en-US" dirty="0" err="1"/>
              <a:t>Fermilab</a:t>
            </a:r>
            <a:r>
              <a:rPr lang="en-US" dirty="0"/>
              <a:t>, </a:t>
            </a:r>
            <a:r>
              <a:rPr lang="en-US" dirty="0" smtClean="0"/>
              <a:t>November, 2017: exact dates to be defined. Preferences? </a:t>
            </a:r>
          </a:p>
          <a:p>
            <a:pPr lvl="1"/>
            <a:r>
              <a:rPr lang="en-US" dirty="0" smtClean="0"/>
              <a:t>Frequency: every 3 years: chosen by the majority of the board </a:t>
            </a:r>
            <a:endParaRPr lang="en-US" dirty="0"/>
          </a:p>
          <a:p>
            <a:pPr lvl="1"/>
            <a:r>
              <a:rPr lang="en-US" dirty="0" smtClean="0"/>
              <a:t>We will </a:t>
            </a:r>
            <a:r>
              <a:rPr lang="en-US" dirty="0">
                <a:solidFill>
                  <a:srgbClr val="FF0000"/>
                </a:solidFill>
              </a:rPr>
              <a:t>compete</a:t>
            </a:r>
            <a:r>
              <a:rPr lang="en-US" dirty="0"/>
              <a:t> with the 10th International Neutrino Summer School </a:t>
            </a:r>
            <a:r>
              <a:rPr lang="en-US" dirty="0" smtClean="0"/>
              <a:t>(August @ </a:t>
            </a:r>
            <a:r>
              <a:rPr lang="en-US" dirty="0" err="1" smtClean="0"/>
              <a:t>Fermilab</a:t>
            </a:r>
            <a:r>
              <a:rPr lang="en-US" dirty="0" smtClean="0"/>
              <a:t>) for </a:t>
            </a:r>
            <a:r>
              <a:rPr lang="en-US" dirty="0" smtClean="0">
                <a:solidFill>
                  <a:srgbClr val="FF0000"/>
                </a:solidFill>
              </a:rPr>
              <a:t>students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funding</a:t>
            </a:r>
          </a:p>
          <a:p>
            <a:pPr lvl="1"/>
            <a:r>
              <a:rPr lang="en-US" dirty="0" smtClean="0"/>
              <a:t>Funding: same targets as in 2014: </a:t>
            </a:r>
            <a:r>
              <a:rPr lang="en-US" dirty="0" err="1" smtClean="0"/>
              <a:t>Fermilab</a:t>
            </a:r>
            <a:r>
              <a:rPr lang="en-US" dirty="0" smtClean="0"/>
              <a:t>, </a:t>
            </a:r>
            <a:r>
              <a:rPr lang="en-US" dirty="0" err="1" smtClean="0"/>
              <a:t>JLab</a:t>
            </a:r>
            <a:r>
              <a:rPr lang="en-US" dirty="0" smtClean="0"/>
              <a:t>, CERN , Virginia Tech, DOE, NSF. Other possible sources? Ideas, suggestions and help are welcome.</a:t>
            </a:r>
          </a:p>
          <a:p>
            <a:pPr lvl="1"/>
            <a:r>
              <a:rPr lang="en-US" dirty="0" smtClean="0"/>
              <a:t>Organizing committee </a:t>
            </a:r>
          </a:p>
          <a:p>
            <a:pPr lvl="2"/>
            <a:r>
              <a:rPr lang="en-US" dirty="0" smtClean="0"/>
              <a:t>Some invitations based on the 2014 committee have been sent.</a:t>
            </a:r>
          </a:p>
          <a:p>
            <a:pPr lvl="2"/>
            <a:r>
              <a:rPr lang="en-US" dirty="0" smtClean="0"/>
              <a:t> First meeting: asap, early February?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All </a:t>
            </a:r>
            <a:r>
              <a:rPr lang="en-US" dirty="0" err="1">
                <a:solidFill>
                  <a:srgbClr val="FF0000"/>
                </a:solidFill>
              </a:rPr>
              <a:t>NuSTEC</a:t>
            </a:r>
            <a:r>
              <a:rPr lang="en-US" dirty="0">
                <a:solidFill>
                  <a:srgbClr val="FF0000"/>
                </a:solidFill>
              </a:rPr>
              <a:t> board members are strongly encouraged to volunteer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7533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upload.wikimedia.org/wikipedia/commons/thumb/f/f3/Uncle_Sam_%28pointing_finger%29.jpg/446px-Uncle_Sam_%28pointing_finger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762000"/>
            <a:ext cx="3904380" cy="524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8336" y="76200"/>
            <a:ext cx="39800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NuSTEC</a:t>
            </a:r>
            <a:r>
              <a:rPr lang="en-US" sz="4400" dirty="0" smtClean="0"/>
              <a:t> School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103232" y="6019800"/>
            <a:ext cx="2916568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/>
              <a:t>needs </a:t>
            </a:r>
            <a:r>
              <a:rPr lang="en-US" sz="4400" dirty="0" smtClean="0"/>
              <a:t>you!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06210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NuSTEC</a:t>
            </a:r>
            <a:r>
              <a:rPr lang="en-US" altLang="en-US" dirty="0"/>
              <a:t>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04850"/>
            <a:ext cx="8839200" cy="5558445"/>
          </a:xfrm>
        </p:spPr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</a:t>
            </a:r>
            <a:r>
              <a:rPr lang="en-US" altLang="en-US" dirty="0" smtClean="0"/>
              <a:t> schools</a:t>
            </a:r>
          </a:p>
          <a:p>
            <a:pPr lvl="1"/>
            <a:r>
              <a:rPr lang="en-US" altLang="en-US" dirty="0" smtClean="0">
                <a:solidFill>
                  <a:schemeClr val="accent2"/>
                </a:solidFill>
              </a:rPr>
              <a:t>2</a:t>
            </a:r>
            <a:r>
              <a:rPr lang="en-US" altLang="en-US" baseline="30000" dirty="0" smtClean="0">
                <a:solidFill>
                  <a:schemeClr val="accent2"/>
                </a:solidFill>
              </a:rPr>
              <a:t>nd</a:t>
            </a:r>
            <a:r>
              <a:rPr lang="en-US" altLang="en-US" dirty="0" smtClean="0">
                <a:solidFill>
                  <a:schemeClr val="accent2"/>
                </a:solidFill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</a:rPr>
              <a:t>NuSTEC</a:t>
            </a:r>
            <a:r>
              <a:rPr lang="en-US" altLang="en-US" dirty="0" smtClean="0">
                <a:solidFill>
                  <a:schemeClr val="accent2"/>
                </a:solidFill>
              </a:rPr>
              <a:t> Training in Neutrino Nucleus Scattering Physics</a:t>
            </a:r>
          </a:p>
          <a:p>
            <a:pPr lvl="1"/>
            <a:r>
              <a:rPr lang="en-US" dirty="0" err="1"/>
              <a:t>Fermilab</a:t>
            </a:r>
            <a:r>
              <a:rPr lang="en-US" dirty="0"/>
              <a:t>, </a:t>
            </a:r>
            <a:r>
              <a:rPr lang="en-US" dirty="0" smtClean="0"/>
              <a:t>November, 2017: exact dates to be defined. Preferences? </a:t>
            </a:r>
          </a:p>
          <a:p>
            <a:pPr lvl="1"/>
            <a:r>
              <a:rPr lang="en-US" dirty="0" smtClean="0"/>
              <a:t>Structure of the school: to be discussed in detail by the Org. committee but suggestions are also welcome here </a:t>
            </a:r>
          </a:p>
          <a:p>
            <a:pPr lvl="2"/>
            <a:r>
              <a:rPr lang="en-US" dirty="0" smtClean="0"/>
              <a:t>Similar to the 2014 one</a:t>
            </a:r>
          </a:p>
          <a:p>
            <a:pPr lvl="2"/>
            <a:r>
              <a:rPr lang="en-US" dirty="0" smtClean="0"/>
              <a:t>Combination of same/new lecturers: to be chosen and invited asap</a:t>
            </a:r>
          </a:p>
          <a:p>
            <a:pPr lvl="2"/>
            <a:r>
              <a:rPr lang="en-US" dirty="0" smtClean="0"/>
              <a:t>More experimental content? </a:t>
            </a:r>
          </a:p>
          <a:p>
            <a:pPr lvl="3"/>
            <a:r>
              <a:rPr lang="en-US" dirty="0" smtClean="0"/>
              <a:t>It is easy to say YES but the school cannot be longer than 10 days. Therefore, every new course/lecture comes at the price of reducing/removing others. But we should consider this.</a:t>
            </a:r>
          </a:p>
          <a:p>
            <a:pPr lvl="3"/>
            <a:r>
              <a:rPr lang="en-US" dirty="0" smtClean="0"/>
              <a:t>Idea: Lectures on Experimental Electron-nucleon/nucleus interactions and/or pion nucleus interactions (useful e.g. for </a:t>
            </a:r>
            <a:r>
              <a:rPr lang="en-US" dirty="0" err="1" smtClean="0"/>
              <a:t>LArIAT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More generator content? </a:t>
            </a:r>
          </a:p>
          <a:p>
            <a:pPr lvl="3"/>
            <a:r>
              <a:rPr lang="en-US" dirty="0" smtClean="0"/>
              <a:t>To be considered, with the same caveat about the available number of lecture hours mentioned above.</a:t>
            </a:r>
          </a:p>
          <a:p>
            <a:pPr lvl="3"/>
            <a:r>
              <a:rPr lang="en-US" dirty="0" smtClean="0"/>
              <a:t>At we aim at a large number of participants, practical generator training is impractical.  </a:t>
            </a:r>
          </a:p>
        </p:txBody>
      </p:sp>
    </p:spTree>
    <p:extLst>
      <p:ext uri="{BB962C8B-B14F-4D97-AF65-F5344CB8AC3E}">
        <p14:creationId xmlns:p14="http://schemas.microsoft.com/office/powerpoint/2010/main" val="3155086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imbra">
  <a:themeElements>
    <a:clrScheme name="Coimb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imbra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imb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imb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imb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imb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imb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imb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mb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mb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mb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mb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mb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mb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451</Words>
  <Application>Microsoft Office PowerPoint</Application>
  <PresentationFormat>On-screen Show (4:3)</PresentationFormat>
  <Paragraphs>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Helvetica</vt:lpstr>
      <vt:lpstr>cmsy10</vt:lpstr>
      <vt:lpstr>Tahoma</vt:lpstr>
      <vt:lpstr>Office Theme</vt:lpstr>
      <vt:lpstr>Coimbra</vt:lpstr>
      <vt:lpstr>NuSTEC schools</vt:lpstr>
      <vt:lpstr>NuSTEC schools</vt:lpstr>
      <vt:lpstr>NuSTEC schools</vt:lpstr>
      <vt:lpstr>PowerPoint Presentation</vt:lpstr>
      <vt:lpstr>NuSTEC schools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NuSTEC 2016</dc:title>
  <dc:creator>alvarez</dc:creator>
  <cp:lastModifiedBy>alvarez</cp:lastModifiedBy>
  <cp:revision>20</cp:revision>
  <dcterms:created xsi:type="dcterms:W3CDTF">2006-08-16T00:00:00Z</dcterms:created>
  <dcterms:modified xsi:type="dcterms:W3CDTF">2017-01-18T00:03:50Z</dcterms:modified>
</cp:coreProperties>
</file>