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  <p:sldMasterId id="2147483682" r:id="rId2"/>
  </p:sldMasterIdLst>
  <p:notesMasterIdLst>
    <p:notesMasterId r:id="rId16"/>
  </p:notesMasterIdLst>
  <p:handoutMasterIdLst>
    <p:handoutMasterId r:id="rId17"/>
  </p:handoutMasterIdLst>
  <p:sldIdLst>
    <p:sldId id="265" r:id="rId3"/>
    <p:sldId id="307" r:id="rId4"/>
    <p:sldId id="375" r:id="rId5"/>
    <p:sldId id="376" r:id="rId6"/>
    <p:sldId id="377" r:id="rId7"/>
    <p:sldId id="367" r:id="rId8"/>
    <p:sldId id="368" r:id="rId9"/>
    <p:sldId id="369" r:id="rId10"/>
    <p:sldId id="378" r:id="rId11"/>
    <p:sldId id="370" r:id="rId12"/>
    <p:sldId id="379" r:id="rId13"/>
    <p:sldId id="373" r:id="rId14"/>
    <p:sldId id="374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ri A. Lebedev x2558 13122N" initials="VALx1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404040"/>
    <a:srgbClr val="505050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10" autoAdjust="0"/>
    <p:restoredTop sz="72756"/>
  </p:normalViewPr>
  <p:slideViewPr>
    <p:cSldViewPr snapToGrid="0" snapToObjects="1">
      <p:cViewPr varScale="1">
        <p:scale>
          <a:sx n="114" d="100"/>
          <a:sy n="114" d="100"/>
        </p:scale>
        <p:origin x="11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19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beamssrv1\leveling$\Project%20X\Reference%20Design%20Report\Sullivan%20shielding%20workshee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 dirty="0">
                <a:solidFill>
                  <a:srgbClr val="0070C0"/>
                </a:solidFill>
              </a:rPr>
              <a:t>Shielding requirement as function of Beam Energy for various beam power losses</a:t>
            </a:r>
            <a:r>
              <a:rPr lang="en-US" b="0" baseline="0" dirty="0">
                <a:solidFill>
                  <a:srgbClr val="0070C0"/>
                </a:solidFill>
              </a:rPr>
              <a:t> to limit effective dose &lt;0.05 </a:t>
            </a:r>
            <a:r>
              <a:rPr lang="en-US" b="0" baseline="0" dirty="0" err="1">
                <a:solidFill>
                  <a:srgbClr val="0070C0"/>
                </a:solidFill>
              </a:rPr>
              <a:t>mrem</a:t>
            </a:r>
            <a:r>
              <a:rPr lang="en-US" b="0" baseline="0" dirty="0">
                <a:solidFill>
                  <a:srgbClr val="0070C0"/>
                </a:solidFill>
              </a:rPr>
              <a:t>/</a:t>
            </a:r>
            <a:r>
              <a:rPr lang="en-US" b="0" baseline="0" dirty="0" err="1">
                <a:solidFill>
                  <a:srgbClr val="0070C0"/>
                </a:solidFill>
              </a:rPr>
              <a:t>hr</a:t>
            </a:r>
            <a:r>
              <a:rPr lang="en-US" b="0" dirty="0">
                <a:solidFill>
                  <a:srgbClr val="0070C0"/>
                </a:solidFill>
              </a:rPr>
              <a:t> 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1 watt single point loss</c:v>
          </c:tx>
          <c:spPr>
            <a:ln w="28575">
              <a:noFill/>
            </a:ln>
          </c:spPr>
          <c:marker>
            <c:spPr>
              <a:solidFill>
                <a:srgbClr val="0070C0"/>
              </a:solidFill>
              <a:ln>
                <a:noFill/>
              </a:ln>
            </c:spPr>
          </c:marker>
          <c:xVal>
            <c:numRef>
              <c:f>'watt per m (E)'!$D$4:$D$19</c:f>
              <c:numCache>
                <c:formatCode>General</c:formatCode>
                <c:ptCount val="16"/>
                <c:pt idx="0">
                  <c:v>8</c:v>
                </c:pt>
                <c:pt idx="1">
                  <c:v>3</c:v>
                </c:pt>
                <c:pt idx="2" formatCode="0.00">
                  <c:v>1</c:v>
                </c:pt>
                <c:pt idx="3" formatCode="0.00">
                  <c:v>0.9</c:v>
                </c:pt>
                <c:pt idx="4" formatCode="0.00">
                  <c:v>0.8</c:v>
                </c:pt>
                <c:pt idx="5" formatCode="0.00">
                  <c:v>0.7</c:v>
                </c:pt>
                <c:pt idx="6" formatCode="0.00">
                  <c:v>0.6</c:v>
                </c:pt>
                <c:pt idx="7" formatCode="0.00">
                  <c:v>0.5</c:v>
                </c:pt>
                <c:pt idx="8" formatCode="0.00">
                  <c:v>0.4</c:v>
                </c:pt>
                <c:pt idx="9" formatCode="0.00">
                  <c:v>0.3</c:v>
                </c:pt>
                <c:pt idx="10" formatCode="0.00">
                  <c:v>0.2</c:v>
                </c:pt>
                <c:pt idx="11" formatCode="0.00">
                  <c:v>0.1</c:v>
                </c:pt>
                <c:pt idx="12" formatCode="0.00">
                  <c:v>7.0000000000000007E-2</c:v>
                </c:pt>
                <c:pt idx="13" formatCode="0.00">
                  <c:v>0.05</c:v>
                </c:pt>
                <c:pt idx="14" formatCode="0.00">
                  <c:v>0.02</c:v>
                </c:pt>
                <c:pt idx="15" formatCode="0.00">
                  <c:v>0.01</c:v>
                </c:pt>
              </c:numCache>
            </c:numRef>
          </c:xVal>
          <c:yVal>
            <c:numRef>
              <c:f>'watt per m (E)'!$J$4:$J$19</c:f>
              <c:numCache>
                <c:formatCode>0.0</c:formatCode>
                <c:ptCount val="16"/>
                <c:pt idx="0">
                  <c:v>14.485298074267204</c:v>
                </c:pt>
                <c:pt idx="1">
                  <c:v>14.97787365675519</c:v>
                </c:pt>
                <c:pt idx="2">
                  <c:v>15.433915530320073</c:v>
                </c:pt>
                <c:pt idx="3">
                  <c:v>15.400949720786096</c:v>
                </c:pt>
                <c:pt idx="4">
                  <c:v>15.341877759236398</c:v>
                </c:pt>
                <c:pt idx="5">
                  <c:v>15.197253315956523</c:v>
                </c:pt>
                <c:pt idx="6">
                  <c:v>14.911827146419631</c:v>
                </c:pt>
                <c:pt idx="7">
                  <c:v>14.419657633234047</c:v>
                </c:pt>
                <c:pt idx="8">
                  <c:v>13.629631615561781</c:v>
                </c:pt>
                <c:pt idx="9">
                  <c:v>12.320356376266099</c:v>
                </c:pt>
                <c:pt idx="10">
                  <c:v>10.22472102972641</c:v>
                </c:pt>
                <c:pt idx="11">
                  <c:v>6.9161875082506254</c:v>
                </c:pt>
                <c:pt idx="12">
                  <c:v>5.607481315708724</c:v>
                </c:pt>
                <c:pt idx="13">
                  <c:v>4.6235791356489306</c:v>
                </c:pt>
                <c:pt idx="14">
                  <c:v>2.9369086376539322</c:v>
                </c:pt>
                <c:pt idx="15">
                  <c:v>2.2396503168492954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2F0-4037-98F4-55819B5F85CA}"/>
            </c:ext>
          </c:extLst>
        </c:ser>
        <c:ser>
          <c:idx val="1"/>
          <c:order val="1"/>
          <c:tx>
            <c:v>10 watt single point loss</c:v>
          </c:tx>
          <c:spPr>
            <a:ln w="28575">
              <a:noFill/>
            </a:ln>
          </c:spPr>
          <c:xVal>
            <c:numRef>
              <c:f>'watt per m (E)'!$D$20:$D$36</c:f>
              <c:numCache>
                <c:formatCode>General</c:formatCode>
                <c:ptCount val="17"/>
                <c:pt idx="0">
                  <c:v>8</c:v>
                </c:pt>
                <c:pt idx="1">
                  <c:v>3</c:v>
                </c:pt>
                <c:pt idx="2" formatCode="0.00">
                  <c:v>1</c:v>
                </c:pt>
                <c:pt idx="3" formatCode="0.00">
                  <c:v>0.9</c:v>
                </c:pt>
                <c:pt idx="4" formatCode="0.00">
                  <c:v>0.8</c:v>
                </c:pt>
                <c:pt idx="5" formatCode="0.00">
                  <c:v>0.7</c:v>
                </c:pt>
                <c:pt idx="6" formatCode="0.00">
                  <c:v>0.6</c:v>
                </c:pt>
                <c:pt idx="7" formatCode="0.00">
                  <c:v>0.5</c:v>
                </c:pt>
                <c:pt idx="8" formatCode="0.00">
                  <c:v>0.4</c:v>
                </c:pt>
                <c:pt idx="9" formatCode="0.00">
                  <c:v>0.3</c:v>
                </c:pt>
                <c:pt idx="10" formatCode="0.00">
                  <c:v>0.2</c:v>
                </c:pt>
                <c:pt idx="11" formatCode="0.00">
                  <c:v>0.09</c:v>
                </c:pt>
                <c:pt idx="12" formatCode="0.00">
                  <c:v>0.08</c:v>
                </c:pt>
                <c:pt idx="13" formatCode="0.00">
                  <c:v>7.0000000000000007E-2</c:v>
                </c:pt>
                <c:pt idx="14" formatCode="0.00">
                  <c:v>0.05</c:v>
                </c:pt>
                <c:pt idx="15" formatCode="0.00">
                  <c:v>0.02</c:v>
                </c:pt>
                <c:pt idx="16" formatCode="0.00">
                  <c:v>0.01</c:v>
                </c:pt>
              </c:numCache>
            </c:numRef>
          </c:xVal>
          <c:yVal>
            <c:numRef>
              <c:f>'watt per m (E)'!$J$20:$J$36</c:f>
              <c:numCache>
                <c:formatCode>0.0</c:formatCode>
                <c:ptCount val="17"/>
                <c:pt idx="0">
                  <c:v>17.480814654863096</c:v>
                </c:pt>
                <c:pt idx="1">
                  <c:v>17.991218980637541</c:v>
                </c:pt>
                <c:pt idx="2">
                  <c:v>18.424795906254694</c:v>
                </c:pt>
                <c:pt idx="3">
                  <c:v>18.385798349098287</c:v>
                </c:pt>
                <c:pt idx="4">
                  <c:v>18.292935663495516</c:v>
                </c:pt>
                <c:pt idx="5">
                  <c:v>18.110796841342488</c:v>
                </c:pt>
                <c:pt idx="6">
                  <c:v>17.783684206138133</c:v>
                </c:pt>
                <c:pt idx="7">
                  <c:v>17.223820637880401</c:v>
                </c:pt>
                <c:pt idx="8">
                  <c:v>16.293092361797306</c:v>
                </c:pt>
                <c:pt idx="9">
                  <c:v>14.774251738622603</c:v>
                </c:pt>
                <c:pt idx="10">
                  <c:v>12.331697101879849</c:v>
                </c:pt>
                <c:pt idx="11">
                  <c:v>7.9659902092111956</c:v>
                </c:pt>
                <c:pt idx="12">
                  <c:v>7.4510147775940432</c:v>
                </c:pt>
                <c:pt idx="13">
                  <c:v>6.9122454857343056</c:v>
                </c:pt>
                <c:pt idx="14">
                  <c:v>5.7566023954406704</c:v>
                </c:pt>
                <c:pt idx="15">
                  <c:v>3.7654776223560837</c:v>
                </c:pt>
                <c:pt idx="16">
                  <c:v>2.9506705526489032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2F0-4037-98F4-55819B5F85CA}"/>
            </c:ext>
          </c:extLst>
        </c:ser>
        <c:ser>
          <c:idx val="2"/>
          <c:order val="2"/>
          <c:tx>
            <c:v>100 watt single point loss</c:v>
          </c:tx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'watt per m (E)'!$D$37:$D$52</c:f>
              <c:numCache>
                <c:formatCode>General</c:formatCode>
                <c:ptCount val="16"/>
                <c:pt idx="0">
                  <c:v>8</c:v>
                </c:pt>
                <c:pt idx="1">
                  <c:v>3</c:v>
                </c:pt>
                <c:pt idx="2" formatCode="0.00">
                  <c:v>1</c:v>
                </c:pt>
                <c:pt idx="3" formatCode="0.00">
                  <c:v>0.9</c:v>
                </c:pt>
                <c:pt idx="4" formatCode="0.00">
                  <c:v>0.8</c:v>
                </c:pt>
                <c:pt idx="5" formatCode="0.00">
                  <c:v>0.7</c:v>
                </c:pt>
                <c:pt idx="6" formatCode="0.00">
                  <c:v>0.6</c:v>
                </c:pt>
                <c:pt idx="7" formatCode="0.00">
                  <c:v>0.5</c:v>
                </c:pt>
                <c:pt idx="8" formatCode="0.00">
                  <c:v>0.4</c:v>
                </c:pt>
                <c:pt idx="9" formatCode="0.00">
                  <c:v>0.3</c:v>
                </c:pt>
                <c:pt idx="10" formatCode="0.00">
                  <c:v>0.2</c:v>
                </c:pt>
                <c:pt idx="11" formatCode="0.00">
                  <c:v>0.1</c:v>
                </c:pt>
                <c:pt idx="12" formatCode="0.00">
                  <c:v>7.0000000000000007E-2</c:v>
                </c:pt>
                <c:pt idx="13" formatCode="0.00">
                  <c:v>0.05</c:v>
                </c:pt>
                <c:pt idx="14" formatCode="0.00">
                  <c:v>0.02</c:v>
                </c:pt>
                <c:pt idx="15" formatCode="0.00">
                  <c:v>0.01</c:v>
                </c:pt>
              </c:numCache>
            </c:numRef>
          </c:xVal>
          <c:yVal>
            <c:numRef>
              <c:f>'watt per m (E)'!$J$37:$J$52</c:f>
              <c:numCache>
                <c:formatCode>0.0</c:formatCode>
                <c:ptCount val="16"/>
                <c:pt idx="0">
                  <c:v>20.474323200679951</c:v>
                </c:pt>
                <c:pt idx="1">
                  <c:v>20.98446601639991</c:v>
                </c:pt>
                <c:pt idx="2">
                  <c:v>21.402080801296634</c:v>
                </c:pt>
                <c:pt idx="3">
                  <c:v>21.352538623937118</c:v>
                </c:pt>
                <c:pt idx="4">
                  <c:v>21.242709401124223</c:v>
                </c:pt>
                <c:pt idx="5">
                  <c:v>21.032269378800542</c:v>
                </c:pt>
                <c:pt idx="6">
                  <c:v>20.658147614614361</c:v>
                </c:pt>
                <c:pt idx="7">
                  <c:v>20.020756211994428</c:v>
                </c:pt>
                <c:pt idx="8">
                  <c:v>18.962710322181838</c:v>
                </c:pt>
                <c:pt idx="9">
                  <c:v>17.233572069939648</c:v>
                </c:pt>
                <c:pt idx="10">
                  <c:v>14.444325914430101</c:v>
                </c:pt>
                <c:pt idx="11">
                  <c:v>9.9992318148705248</c:v>
                </c:pt>
                <c:pt idx="12">
                  <c:v>8.21811851625122</c:v>
                </c:pt>
                <c:pt idx="13">
                  <c:v>6.8848491908974108</c:v>
                </c:pt>
                <c:pt idx="14">
                  <c:v>4.5908010815229572</c:v>
                </c:pt>
                <c:pt idx="15">
                  <c:v>3.6645272343238928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2F0-4037-98F4-55819B5F8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653504"/>
        <c:axId val="99660544"/>
      </c:scatterChart>
      <c:valAx>
        <c:axId val="99653504"/>
        <c:scaling>
          <c:orientation val="minMax"/>
          <c:max val="1"/>
        </c:scaling>
        <c:delete val="0"/>
        <c:axPos val="b"/>
        <c:majorGridlines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</c:majorGridlines>
        <c:minorGridlines>
          <c:spPr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>
                    <a:solidFill>
                      <a:srgbClr val="0070C0"/>
                    </a:solidFill>
                  </a:rPr>
                  <a:t>GeV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2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baseline="0">
                <a:solidFill>
                  <a:schemeClr val="tx2"/>
                </a:solidFill>
              </a:defRPr>
            </a:pPr>
            <a:endParaRPr lang="en-US"/>
          </a:p>
        </c:txPr>
        <c:crossAx val="99660544"/>
        <c:crosses val="autoZero"/>
        <c:crossBetween val="midCat"/>
      </c:valAx>
      <c:valAx>
        <c:axId val="99660544"/>
        <c:scaling>
          <c:orientation val="minMax"/>
        </c:scaling>
        <c:delete val="0"/>
        <c:axPos val="l"/>
        <c:majorGridlines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</c:majorGridlines>
        <c:minorGridlines>
          <c:spPr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</c:min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0">
                    <a:solidFill>
                      <a:srgbClr val="0070C0"/>
                    </a:solidFill>
                  </a:rPr>
                  <a:t>shielding - feet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spPr>
          <a:ln>
            <a:solidFill>
              <a:schemeClr val="tx2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baseline="0">
                <a:solidFill>
                  <a:schemeClr val="tx2"/>
                </a:solidFill>
              </a:defRPr>
            </a:pPr>
            <a:endParaRPr lang="en-US"/>
          </a:p>
        </c:txPr>
        <c:crossAx val="996535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00009549646883"/>
          <c:y val="0.6477832473698466"/>
          <c:w val="0.2718838388331779"/>
          <c:h val="0.22819885884598184"/>
        </c:manualLayout>
      </c:layout>
      <c:overlay val="1"/>
      <c:spPr>
        <a:solidFill>
          <a:schemeClr val="bg1"/>
        </a:solidFill>
      </c:sp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0.19331</cdr:x>
      <cdr:y>0.76006</cdr:y>
    </cdr:from>
    <cdr:to>
      <cdr:x>0.57482</cdr:x>
      <cdr:y>0.8809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84CE6C2-AE62-46C3-904E-5C13CD8DEC9F}"/>
            </a:ext>
          </a:extLst>
        </cdr:cNvPr>
        <cdr:cNvSpPr txBox="1"/>
      </cdr:nvSpPr>
      <cdr:spPr>
        <a:xfrm xmlns:a="http://schemas.openxmlformats.org/drawingml/2006/main">
          <a:off x="1362301" y="3878244"/>
          <a:ext cx="2688641" cy="61657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100" dirty="0">
              <a:solidFill>
                <a:srgbClr val="0070C0"/>
              </a:solidFill>
            </a:rPr>
            <a:t>assumes 12 foot high enclosure with beam elevation at 3' - 4.5" from floor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ED9035C6-DBE2-45BD-84B7-22B136218175}" type="datetimeFigureOut">
              <a:rPr lang="en-US"/>
              <a:pPr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4247EC30-D61B-42D0-AF99-142EE63305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590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1E920458-B6AA-45DF-A608-9A4D8E5262EA}" type="datetimeFigureOut">
              <a:rPr lang="en-US"/>
              <a:pPr/>
              <a:t>3/24/2017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EBBC6B3A-328F-446F-BADF-707A1872E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136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6B3A-328F-446F-BADF-707A1872ECE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40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6B3A-328F-446F-BADF-707A1872ECE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19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TLM approval</a:t>
            </a:r>
            <a:r>
              <a:rPr lang="en-US" baseline="0" dirty="0"/>
              <a:t> has been granted, so what updates should be put on this slide?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6B3A-328F-446F-BADF-707A1872ECE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5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Is there a scale that could go with the second bullet?</a:t>
            </a:r>
            <a:endParaRPr lang="en-US" dirty="0"/>
          </a:p>
          <a:p>
            <a:r>
              <a:rPr lang="en-US" dirty="0"/>
              <a:t>	e.g., TLM utilization</a:t>
            </a:r>
            <a:r>
              <a:rPr lang="en-US" baseline="0" dirty="0"/>
              <a:t> in the linac tunnel could mean 13’ instead of 18’?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6B3A-328F-446F-BADF-707A1872ECE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99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6B3A-328F-446F-BADF-707A1872ECE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36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6B3A-328F-446F-BADF-707A1872ECE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97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6B3A-328F-446F-BADF-707A1872ECE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71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</a:t>
            </a:r>
            <a:r>
              <a:rPr lang="en-US" baseline="0" dirty="0"/>
              <a:t> you remind me what the “Sullivan method” is?  I have heard it used but do not know any details on the method.  A summary in the notes field would be enough.</a:t>
            </a:r>
          </a:p>
          <a:p>
            <a:endParaRPr lang="en-US" baseline="0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Helvetica"/>
                <a:ea typeface="MS PGothic" pitchFamily="34" charset="-128"/>
                <a:cs typeface="ＭＳ Ｐゴシック" charset="0"/>
              </a:rPr>
              <a:t>“A Guide to Radiation and Radioactivity Levels Near High Energy Particle Accelerators”: A. H. Sullivan, Nuclear Technology Publishing, (1992)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Helvetica"/>
                <a:ea typeface="MS PGothic" pitchFamily="34" charset="-128"/>
              </a:rPr>
              <a:t>Application of the method is described in the Project X Preliminary Shielding Assessment 1051-v2, section 5.1. 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6B3A-328F-446F-BADF-707A1872ECE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03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6B3A-328F-446F-BADF-707A1872ECE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23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somewhere on activation:  which is expected to be minimal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6B3A-328F-446F-BADF-707A1872ECE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15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6B3A-328F-446F-BADF-707A1872ECE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70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6B3A-328F-446F-BADF-707A1872ECE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51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6107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P. Derwent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A663A-9045-4F5C-A8DD-14283B87C5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2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4/10/17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 Derwent | P2MAC_2017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7B7E07BC-8044-4F03-BF00-58B4E75904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5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4/10/17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 Derwent | P2MAC_2017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DF7131EF-3896-45A6-A09C-0F2FB6DBD8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9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4/10/17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 Derwent | P2MAC_2017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A7A83-E6CE-44C2-9866-2958E6F166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4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4/10/17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 Derwent | P2MAC_2017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5172B-0B06-4A05-9B46-8E659A1624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2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 Derwent | P2MAC_2017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4E39F-F0E7-4E12-8DA9-CD9C93BDE3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5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 Derwent | P2MAC_2017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B6040-8786-4D1F-8325-69B2F2DF37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4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4/10/17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P. Derwent | P2MAC_2017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1B777B-3539-4808-893C-3B7B2B4A87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9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r>
              <a:rPr lang="en-US"/>
              <a:t>4/10/17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P. Derwent | P2MAC_2017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2497D657-BC53-4144-8492-FC6B98BC9F2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r>
              <a:rPr lang="en-US"/>
              <a:t>4/10/17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P. Derwent | P2MAC_2017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9689E251-6D27-498A-947E-F1E353EF000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pitchFamily="34" charset="0"/>
              </a:rPr>
              <a:t>Radiation Safety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pitchFamily="34" charset="0"/>
              </a:rPr>
              <a:t>Paul Derwent</a:t>
            </a:r>
          </a:p>
          <a:p>
            <a:r>
              <a:rPr lang="en-US" dirty="0">
                <a:latin typeface="Helvetica" pitchFamily="34" charset="0"/>
              </a:rPr>
              <a:t>PIP-II Machine Advisory Committee</a:t>
            </a:r>
          </a:p>
          <a:p>
            <a:r>
              <a:rPr lang="en-US" dirty="0">
                <a:latin typeface="Helvetica" pitchFamily="34" charset="0"/>
              </a:rPr>
              <a:t>10-12 April, 2017</a:t>
            </a:r>
          </a:p>
          <a:p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Shielding at Booster/Transfer Line injection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Booster East Tower presently in place over the proposed injection region</a:t>
            </a:r>
          </a:p>
          <a:p>
            <a:r>
              <a:rPr lang="en-US" sz="1800" dirty="0"/>
              <a:t>Beam power loss at injection needs to be defined and will drive</a:t>
            </a:r>
          </a:p>
          <a:p>
            <a:pPr lvl="1"/>
            <a:r>
              <a:rPr lang="en-US" sz="1600" dirty="0"/>
              <a:t>shield design at the new injection region</a:t>
            </a:r>
          </a:p>
          <a:p>
            <a:pPr lvl="1"/>
            <a:r>
              <a:rPr lang="en-US" sz="1600" dirty="0"/>
              <a:t>Booster East Tower occupancy limitations</a:t>
            </a:r>
          </a:p>
          <a:p>
            <a:pPr lvl="1"/>
            <a:r>
              <a:rPr lang="en-US" sz="1600" dirty="0"/>
              <a:t>Provisions for control of Groundwater, surface water, air activation, and residual dose rates will be required</a:t>
            </a:r>
          </a:p>
          <a:p>
            <a:r>
              <a:rPr lang="en-US" sz="1800" dirty="0"/>
              <a:t>The shielding design must specify not only shielding thickness but density of shielding materials</a:t>
            </a:r>
          </a:p>
          <a:p>
            <a:pPr lvl="1"/>
            <a:endParaRPr lang="en-US" sz="1600" dirty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 Derwent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5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shielding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The Booster is now approved to operate at 96 kW, 8 GeV protons</a:t>
            </a:r>
          </a:p>
          <a:p>
            <a:pPr lvl="1"/>
            <a:r>
              <a:rPr lang="en-US" sz="1800" dirty="0"/>
              <a:t>Booster shielding is nominally 13.5 feet</a:t>
            </a:r>
          </a:p>
          <a:p>
            <a:pPr lvl="1"/>
            <a:r>
              <a:rPr lang="en-US" sz="1800" dirty="0"/>
              <a:t>This operation is possible because beam loss, especially for energy above 400 MeV, is very small</a:t>
            </a:r>
          </a:p>
          <a:p>
            <a:r>
              <a:rPr lang="en-US" sz="1800" dirty="0"/>
              <a:t>8 TLM systems (200 foot detectors) cover the entire Booster</a:t>
            </a:r>
          </a:p>
          <a:p>
            <a:pPr lvl="1"/>
            <a:r>
              <a:rPr lang="en-US" sz="1800" dirty="0"/>
              <a:t>The response of 6 of 8 of the systems is well below the nominal trip level (~10%)</a:t>
            </a:r>
          </a:p>
          <a:p>
            <a:pPr lvl="1"/>
            <a:r>
              <a:rPr lang="en-US" sz="1800" dirty="0"/>
              <a:t>2 systems run at about 50 to 70% of the allowed trip limit</a:t>
            </a:r>
          </a:p>
          <a:p>
            <a:pPr lvl="1"/>
            <a:r>
              <a:rPr lang="en-US" sz="1800" dirty="0"/>
              <a:t>If the beam power losses are controlled/limited, higher power operation should be feasible</a:t>
            </a:r>
          </a:p>
          <a:p>
            <a:pPr lvl="1"/>
            <a:r>
              <a:rPr lang="en-US" sz="1800" dirty="0"/>
              <a:t>TLM detectors can be sub-divided to reduce response</a:t>
            </a:r>
          </a:p>
          <a:p>
            <a:pPr lvl="2"/>
            <a:r>
              <a:rPr lang="en-US" sz="1600" dirty="0"/>
              <a:t>Trip levels are based upon single point accident losses</a:t>
            </a:r>
          </a:p>
          <a:p>
            <a:r>
              <a:rPr lang="en-US" sz="1800" dirty="0"/>
              <a:t>The ESH&amp;Q Section is evaluating the feasibility of higher beam power operation at Booster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 Derwent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4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MI8 Line and Main Injector Shielding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Shielding for these regions is a minimum of 24.5 feet</a:t>
            </a:r>
          </a:p>
          <a:p>
            <a:r>
              <a:rPr lang="en-US" sz="2000" dirty="0"/>
              <a:t>Shielding Assessment would be required to evaluate higher beam power</a:t>
            </a:r>
          </a:p>
          <a:p>
            <a:r>
              <a:rPr lang="en-US" sz="2000" dirty="0"/>
              <a:t>The ESH&amp;Q Section has been asked to study the possibility of operating the MI8 line at 160 kW</a:t>
            </a:r>
          </a:p>
          <a:p>
            <a:r>
              <a:rPr lang="en-US" sz="2000" dirty="0"/>
              <a:t>The ESH&amp;Q Section has also been asked to study the possibility of operating the MI at &gt;1 MW</a:t>
            </a:r>
          </a:p>
          <a:p>
            <a:r>
              <a:rPr lang="en-US" sz="2000" dirty="0"/>
              <a:t>TLM systems could be useful in expanding present beam power limitations of the MI8 Line and the MI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P. Derwent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60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We are in the process of defining beam power and shield requirements for new facilities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SC </a:t>
            </a:r>
            <a:r>
              <a:rPr lang="en-US" sz="2000" dirty="0" err="1"/>
              <a:t>linac</a:t>
            </a:r>
            <a:endParaRPr lang="en-US" sz="2000" dirty="0"/>
          </a:p>
          <a:p>
            <a:pPr lvl="1"/>
            <a:r>
              <a:rPr lang="en-US" sz="2000" dirty="0"/>
              <a:t>Transfer line</a:t>
            </a:r>
          </a:p>
          <a:p>
            <a:pPr lvl="1"/>
            <a:r>
              <a:rPr lang="en-US" sz="2000" dirty="0"/>
              <a:t>Transfer line beam dump</a:t>
            </a:r>
          </a:p>
          <a:p>
            <a:pPr lvl="1"/>
            <a:r>
              <a:rPr lang="en-US" sz="2000" dirty="0"/>
              <a:t>Booster injection region</a:t>
            </a:r>
          </a:p>
          <a:p>
            <a:r>
              <a:rPr lang="en-US" sz="2000" dirty="0"/>
              <a:t>The Booster, MI8 Line and MI are being evaluated for higher power operation</a:t>
            </a:r>
          </a:p>
          <a:p>
            <a:r>
              <a:rPr lang="en-US" sz="2000" dirty="0"/>
              <a:t>A layered approach using shielding and an active protection system (TLM) will minimize project costs while meeting the requirements of the FRCM</a:t>
            </a:r>
          </a:p>
          <a:p>
            <a:r>
              <a:rPr lang="en-US" sz="2000" dirty="0"/>
              <a:t>A preliminary shielding assessment will be developed following receipt of CD-1 approval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 Derwent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9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 Derwent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DC5F-450D-4B03-AEB8-070F03DC26D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228600" y="1141412"/>
            <a:ext cx="4038600" cy="53641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400" dirty="0"/>
              <a:t>PIP-II shielding requirements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800 MeV SC Linac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Transfer Line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Booster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MI8 Line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Main Injector</a:t>
            </a:r>
          </a:p>
          <a:p>
            <a:pPr lvl="1">
              <a:buFont typeface="Arial" pitchFamily="34" charset="0"/>
              <a:buChar char="•"/>
            </a:pPr>
            <a:endParaRPr lang="en-US" sz="2400" dirty="0"/>
          </a:p>
          <a:p>
            <a:pPr marL="285750" indent="-285750"/>
            <a:r>
              <a:rPr lang="en-US" sz="2600" dirty="0"/>
              <a:t>Summary</a:t>
            </a:r>
          </a:p>
          <a:p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32" y="932533"/>
            <a:ext cx="4145509" cy="512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55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Shielding Development and Review Process (FRCM)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 Derwent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056632" y="821475"/>
            <a:ext cx="7030735" cy="6036525"/>
            <a:chOff x="1805569" y="1274772"/>
            <a:chExt cx="7030735" cy="60365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5569" y="1274772"/>
              <a:ext cx="7030735" cy="60365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34640" y="1572768"/>
              <a:ext cx="724001" cy="57158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 flipH="1">
            <a:off x="359668" y="1860998"/>
            <a:ext cx="1726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We are here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603042" y="985535"/>
            <a:ext cx="672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208015" y="1486479"/>
            <a:ext cx="511965" cy="374519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005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FRCM defines Project and Laboratory Organization elements required for Shielding Development Process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 Derwent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228600" y="1452349"/>
            <a:ext cx="867251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Project Manager</a:t>
            </a:r>
          </a:p>
          <a:p>
            <a:r>
              <a:rPr lang="en-US" dirty="0"/>
              <a:t>Division Head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Division/Section personnel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RCO liaison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SARP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Assigned RSO(s)</a:t>
            </a:r>
          </a:p>
        </p:txBody>
      </p:sp>
    </p:spTree>
    <p:extLst>
      <p:ext uri="{BB962C8B-B14F-4D97-AF65-F5344CB8AC3E}">
        <p14:creationId xmlns:p14="http://schemas.microsoft.com/office/powerpoint/2010/main" val="1078065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800 MeV SC Linac Design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The global dose rate limit adopted for the 800 MeV SC Linac is &lt;0.05 </a:t>
            </a:r>
            <a:r>
              <a:rPr lang="en-US" sz="1800" dirty="0" err="1"/>
              <a:t>mrem</a:t>
            </a:r>
            <a:r>
              <a:rPr lang="en-US" sz="1800" dirty="0"/>
              <a:t>/</a:t>
            </a:r>
            <a:r>
              <a:rPr lang="en-US" sz="1800" dirty="0" err="1"/>
              <a:t>hr</a:t>
            </a:r>
            <a:endParaRPr lang="en-US" sz="1800" dirty="0"/>
          </a:p>
          <a:p>
            <a:pPr lvl="1"/>
            <a:r>
              <a:rPr lang="en-US" sz="1800" dirty="0"/>
              <a:t>Normal and accident conditions</a:t>
            </a:r>
          </a:p>
          <a:p>
            <a:pPr lvl="1"/>
            <a:r>
              <a:rPr lang="en-US" sz="1800" dirty="0"/>
              <a:t>Outdoor spaces including shielding berms and parking lots</a:t>
            </a:r>
          </a:p>
          <a:p>
            <a:pPr lvl="1"/>
            <a:r>
              <a:rPr lang="en-US" sz="1800" dirty="0"/>
              <a:t>All indoor service building galleries, offices, and corridors</a:t>
            </a:r>
          </a:p>
          <a:p>
            <a:r>
              <a:rPr lang="en-US" sz="1800" dirty="0"/>
              <a:t>The FRCM prefers passive shielding but allows for radiation interlocked detectors</a:t>
            </a:r>
          </a:p>
          <a:p>
            <a:r>
              <a:rPr lang="en-US" sz="1800" dirty="0"/>
              <a:t>For high power accelerators and beam lines, passive shielding is impractical and cost prohibitive</a:t>
            </a:r>
          </a:p>
          <a:p>
            <a:pPr lvl="1"/>
            <a:r>
              <a:rPr lang="en-US" sz="1600" dirty="0"/>
              <a:t>Civil construction</a:t>
            </a:r>
          </a:p>
          <a:p>
            <a:pPr lvl="1"/>
            <a:r>
              <a:rPr lang="en-US" sz="1600" dirty="0"/>
              <a:t>Utility and waveguide penetrations</a:t>
            </a:r>
          </a:p>
          <a:p>
            <a:pPr lvl="1"/>
            <a:r>
              <a:rPr lang="en-US" sz="1600" dirty="0"/>
              <a:t>RF power requirements and efficiency</a:t>
            </a:r>
          </a:p>
          <a:p>
            <a:r>
              <a:rPr lang="en-US" sz="1800" dirty="0"/>
              <a:t>For low beam energy regions, reliance upon passive shielding remains a reasonable means</a:t>
            </a:r>
          </a:p>
          <a:p>
            <a:r>
              <a:rPr lang="en-US" sz="1800" dirty="0"/>
              <a:t>Where interlocked radiation detectors are employed, the upper limit of dose rate permitted must be considered the normal condition</a:t>
            </a:r>
          </a:p>
          <a:p>
            <a:r>
              <a:rPr lang="en-US" sz="1800" dirty="0"/>
              <a:t>The accident condition is limited to the level of the normal condition because dose rate limits are held at the time weighted average limit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 Derwent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73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 Linac Shielding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 Derwent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526338" y="2919393"/>
            <a:ext cx="1584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SRSO designated shield design is for 10 watt single point loss</a:t>
            </a:r>
          </a:p>
        </p:txBody>
      </p:sp>
      <p:cxnSp>
        <p:nvCxnSpPr>
          <p:cNvPr id="9" name="Straight Arrow Connector 8"/>
          <p:cNvCxnSpPr>
            <a:stCxn id="3" idx="1"/>
          </p:cNvCxnSpPr>
          <p:nvPr/>
        </p:nvCxnSpPr>
        <p:spPr>
          <a:xfrm flipH="1" flipV="1">
            <a:off x="6987602" y="3150227"/>
            <a:ext cx="538736" cy="923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470629"/>
              </p:ext>
            </p:extLst>
          </p:nvPr>
        </p:nvGraphicFramePr>
        <p:xfrm>
          <a:off x="126348" y="1181896"/>
          <a:ext cx="7047381" cy="5102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3874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800 MeV SC Linac Shielding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The difference between the shield design beam loss and actual beam power is quite significant</a:t>
            </a:r>
          </a:p>
          <a:p>
            <a:pPr lvl="1"/>
            <a:r>
              <a:rPr lang="en-US" sz="1800" dirty="0"/>
              <a:t>17,000 watts total power vs. 10 watts</a:t>
            </a:r>
          </a:p>
          <a:p>
            <a:r>
              <a:rPr lang="en-US" sz="1800" dirty="0"/>
              <a:t>The shielding assessment must bridge this gap</a:t>
            </a:r>
          </a:p>
          <a:p>
            <a:r>
              <a:rPr lang="en-US" sz="1800" dirty="0"/>
              <a:t>Total Loss Monitors (a credited safety control) can be used to eliminate the gap</a:t>
            </a:r>
          </a:p>
          <a:p>
            <a:pPr lvl="1"/>
            <a:r>
              <a:rPr lang="en-US" sz="1800" dirty="0"/>
              <a:t>By setting the trip level to limit dose rate to 0.05 </a:t>
            </a:r>
            <a:r>
              <a:rPr lang="en-US" sz="1800" dirty="0" err="1"/>
              <a:t>mrem</a:t>
            </a:r>
            <a:r>
              <a:rPr lang="en-US" sz="1800" dirty="0"/>
              <a:t>/</a:t>
            </a:r>
            <a:r>
              <a:rPr lang="en-US" sz="1800" dirty="0" err="1"/>
              <a:t>hr</a:t>
            </a:r>
            <a:r>
              <a:rPr lang="en-US" sz="1800" dirty="0"/>
              <a:t> outside shielding surfaces, the gap is eliminated without reliance on machine protection systems</a:t>
            </a:r>
          </a:p>
          <a:p>
            <a:r>
              <a:rPr lang="en-US" sz="2000" dirty="0"/>
              <a:t>Groundwater, surface water and air activation for this new facility will be quite limited due to the very low tolerance for beam loss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P. Derwent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4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800 MeV Beam Transport line shielding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Shielding design for the Transport line is determined similarly</a:t>
            </a:r>
          </a:p>
          <a:p>
            <a:pPr marL="1200150" lvl="3" indent="-342900">
              <a:spcBef>
                <a:spcPts val="600"/>
              </a:spcBef>
              <a:buClr>
                <a:srgbClr val="0033CC"/>
              </a:buClr>
              <a:buSzPct val="100000"/>
              <a:buFontTx/>
              <a:buChar char="•"/>
            </a:pPr>
            <a:r>
              <a:rPr lang="en-US" dirty="0"/>
              <a:t>Beam loss through the transfer line is estimated to be 1 part in 10,000 for the entire transfer line (V. </a:t>
            </a:r>
            <a:r>
              <a:rPr lang="en-US" dirty="0" err="1"/>
              <a:t>Lebedev</a:t>
            </a:r>
            <a:r>
              <a:rPr lang="en-US" dirty="0"/>
              <a:t>)</a:t>
            </a:r>
          </a:p>
          <a:p>
            <a:pPr marL="1200150" lvl="3" indent="-342900">
              <a:spcBef>
                <a:spcPts val="600"/>
              </a:spcBef>
              <a:buClr>
                <a:srgbClr val="0033CC"/>
              </a:buClr>
              <a:buSzPct val="100000"/>
              <a:buFontTx/>
              <a:buChar char="•"/>
            </a:pPr>
            <a:r>
              <a:rPr lang="en-US" dirty="0"/>
              <a:t>10 watt single point loss is shield design basis established by SRSO</a:t>
            </a:r>
          </a:p>
          <a:p>
            <a:r>
              <a:rPr lang="en-US" sz="2000" dirty="0"/>
              <a:t>This requires up to 18.5’ earth equivalent shield for the beam transport line</a:t>
            </a:r>
          </a:p>
          <a:p>
            <a:r>
              <a:rPr lang="en-US" sz="2000" dirty="0"/>
              <a:t>The crossover shielding requirement can be met with inclusion of steel to make the equivalent density-thickness</a:t>
            </a:r>
          </a:p>
          <a:p>
            <a:pPr lvl="1"/>
            <a:r>
              <a:rPr lang="en-US" sz="1800" dirty="0"/>
              <a:t>The steel must be following by at least 2’ of earth equivalent shielding for this technique to be effective</a:t>
            </a:r>
          </a:p>
          <a:p>
            <a:r>
              <a:rPr lang="en-US" sz="2000" dirty="0"/>
              <a:t>One caution: </a:t>
            </a:r>
          </a:p>
          <a:p>
            <a:pPr lvl="1"/>
            <a:r>
              <a:rPr lang="en-US" sz="1800" dirty="0"/>
              <a:t>where beam collimation and scraping systems are required, those systems must be well shielded</a:t>
            </a:r>
          </a:p>
          <a:p>
            <a:pPr lvl="1"/>
            <a:r>
              <a:rPr lang="en-US" sz="1800" dirty="0"/>
              <a:t>The dynamic range of TLM systems is rather small</a:t>
            </a:r>
          </a:p>
          <a:p>
            <a:pPr lvl="1"/>
            <a:r>
              <a:rPr lang="en-US" sz="1800" dirty="0"/>
              <a:t>Significant beam losses are not tolerable where TLM systems are used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 Derwent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51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line beam absorber shielding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4569823" cy="4987867"/>
          </a:xfrm>
        </p:spPr>
        <p:txBody>
          <a:bodyPr/>
          <a:lstStyle/>
          <a:p>
            <a:r>
              <a:rPr lang="en-US" dirty="0"/>
              <a:t>Beam Power (50 kW)</a:t>
            </a:r>
          </a:p>
          <a:p>
            <a:pPr lvl="1"/>
            <a:r>
              <a:rPr lang="en-US" dirty="0"/>
              <a:t>Drives beam dump mass for control of:</a:t>
            </a:r>
          </a:p>
          <a:p>
            <a:pPr lvl="2"/>
            <a:r>
              <a:rPr lang="en-US" dirty="0"/>
              <a:t>Prompt dose rate on berm surface (&lt; 0.05 </a:t>
            </a:r>
            <a:r>
              <a:rPr lang="en-US" dirty="0" err="1"/>
              <a:t>mrem</a:t>
            </a:r>
            <a:r>
              <a:rPr lang="en-US" dirty="0"/>
              <a:t>/</a:t>
            </a:r>
            <a:r>
              <a:rPr lang="en-US" dirty="0" err="1"/>
              <a:t>hr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Groundwater activation</a:t>
            </a:r>
          </a:p>
          <a:p>
            <a:pPr lvl="2"/>
            <a:r>
              <a:rPr lang="en-US" dirty="0"/>
              <a:t>Surface water activation</a:t>
            </a:r>
          </a:p>
          <a:p>
            <a:pPr lvl="2"/>
            <a:r>
              <a:rPr lang="en-US" dirty="0"/>
              <a:t>Air activation</a:t>
            </a:r>
          </a:p>
          <a:p>
            <a:pPr lvl="2"/>
            <a:r>
              <a:rPr lang="en-US" dirty="0"/>
              <a:t>Residual activation</a:t>
            </a:r>
          </a:p>
          <a:p>
            <a:pPr lvl="2"/>
            <a:r>
              <a:rPr lang="en-US" dirty="0"/>
              <a:t>personnel access control near absorber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P. Derwent | P2MAC_2017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051" y="838749"/>
            <a:ext cx="3972062" cy="54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2158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13868</TotalTime>
  <Words>1121</Words>
  <Application>Microsoft Office PowerPoint</Application>
  <PresentationFormat>On-screen Show (4:3)</PresentationFormat>
  <Paragraphs>159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MS PGothic</vt:lpstr>
      <vt:lpstr>MS PGothic</vt:lpstr>
      <vt:lpstr>Arial</vt:lpstr>
      <vt:lpstr>Calibri</vt:lpstr>
      <vt:lpstr>Helvetica</vt:lpstr>
      <vt:lpstr>Template</vt:lpstr>
      <vt:lpstr>Fermilab: Footer Only</vt:lpstr>
      <vt:lpstr>Radiation Safety</vt:lpstr>
      <vt:lpstr>Outline</vt:lpstr>
      <vt:lpstr>Shielding Development and Review Process (FRCM)</vt:lpstr>
      <vt:lpstr>FRCM defines Project and Laboratory Organization elements required for Shielding Development Process</vt:lpstr>
      <vt:lpstr>800 MeV SC Linac Design Goal</vt:lpstr>
      <vt:lpstr>SC Linac Shielding</vt:lpstr>
      <vt:lpstr>800 MeV SC Linac Shielding</vt:lpstr>
      <vt:lpstr>800 MeV Beam Transport line shielding</vt:lpstr>
      <vt:lpstr>Transport line beam absorber shielding design</vt:lpstr>
      <vt:lpstr>Shielding at Booster/Transfer Line injection region</vt:lpstr>
      <vt:lpstr>Booster shielding</vt:lpstr>
      <vt:lpstr>MI8 Line and Main Injector Shielding</vt:lpstr>
      <vt:lpstr>Summary</vt:lpstr>
    </vt:vector>
  </TitlesOfParts>
  <Company>Fermi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Steve Holmes</dc:creator>
  <cp:lastModifiedBy>Anthony F. Leveling x4041 03438N</cp:lastModifiedBy>
  <cp:revision>295</cp:revision>
  <cp:lastPrinted>2014-01-20T19:40:21Z</cp:lastPrinted>
  <dcterms:created xsi:type="dcterms:W3CDTF">2015-02-13T18:30:20Z</dcterms:created>
  <dcterms:modified xsi:type="dcterms:W3CDTF">2017-03-24T18:17:30Z</dcterms:modified>
</cp:coreProperties>
</file>