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4106" r:id="rId3"/>
  </p:sldMasterIdLst>
  <p:notesMasterIdLst>
    <p:notesMasterId r:id="rId26"/>
  </p:notesMasterIdLst>
  <p:handoutMasterIdLst>
    <p:handoutMasterId r:id="rId27"/>
  </p:handoutMasterIdLst>
  <p:sldIdLst>
    <p:sldId id="265" r:id="rId4"/>
    <p:sldId id="300" r:id="rId5"/>
    <p:sldId id="301" r:id="rId6"/>
    <p:sldId id="302" r:id="rId7"/>
    <p:sldId id="303" r:id="rId8"/>
    <p:sldId id="304" r:id="rId9"/>
    <p:sldId id="271" r:id="rId10"/>
    <p:sldId id="285" r:id="rId11"/>
    <p:sldId id="307" r:id="rId12"/>
    <p:sldId id="289" r:id="rId13"/>
    <p:sldId id="270" r:id="rId14"/>
    <p:sldId id="305" r:id="rId15"/>
    <p:sldId id="286" r:id="rId16"/>
    <p:sldId id="274" r:id="rId17"/>
    <p:sldId id="296" r:id="rId18"/>
    <p:sldId id="299" r:id="rId19"/>
    <p:sldId id="277" r:id="rId20"/>
    <p:sldId id="276" r:id="rId21"/>
    <p:sldId id="279" r:id="rId22"/>
    <p:sldId id="266" r:id="rId23"/>
    <p:sldId id="293" r:id="rId24"/>
    <p:sldId id="294"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087"/>
    <a:srgbClr val="004C97"/>
    <a:srgbClr val="D27C56"/>
    <a:srgbClr val="404040"/>
    <a:srgbClr val="505050"/>
    <a:srgbClr val="63666A"/>
    <a:srgbClr val="A7A8AA"/>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7" autoAdjust="0"/>
    <p:restoredTop sz="94660"/>
  </p:normalViewPr>
  <p:slideViewPr>
    <p:cSldViewPr snapToGrid="0" snapToObjects="1">
      <p:cViewPr varScale="1">
        <p:scale>
          <a:sx n="104" d="100"/>
          <a:sy n="104" d="100"/>
        </p:scale>
        <p:origin x="120" y="102"/>
      </p:cViewPr>
      <p:guideLst/>
    </p:cSldViewPr>
  </p:slideViewPr>
  <p:notesTextViewPr>
    <p:cViewPr>
      <p:scale>
        <a:sx n="3" d="2"/>
        <a:sy n="3" d="2"/>
      </p:scale>
      <p:origin x="0" y="0"/>
    </p:cViewPr>
  </p:notesTextViewPr>
  <p:sorterViewPr>
    <p:cViewPr>
      <p:scale>
        <a:sx n="100" d="100"/>
        <a:sy n="100" d="100"/>
      </p:scale>
      <p:origin x="0" y="-3816"/>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3/27/2017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3/27/2017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625108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3/27/2017</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3517785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3/27/2017</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80091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3/27/2017</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41925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3/27/2017</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51483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3/27/2017</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3/27/2017</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3/27/2017</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3/27/2017</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AD63FCB-C847-421A-A82C-644CA8D55BDB}" type="datetime1">
              <a:rPr lang="en-US" altLang="en-US"/>
              <a:pPr/>
              <a:t>3/27/2017</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3/27/2017</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DD380D08-F2CA-47D3-B2B9-BCFDF76A6561}" type="datetime1">
              <a:rPr lang="en-US" altLang="en-US"/>
              <a:pPr/>
              <a:t>3/27/2017</a:t>
            </a:fld>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866E9CA-C242-476E-AC96-726DAD61F4C9}" type="datetime1">
              <a:rPr lang="en-US" altLang="en-US"/>
              <a:pPr/>
              <a:t>3/27/2017</a:t>
            </a:fld>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3/27/2017</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3/27/2017</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3/27/2017</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33502"/>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Machine Protection System  </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Arden Warner </a:t>
            </a:r>
          </a:p>
          <a:p>
            <a:pPr eaLnBrk="1" hangingPunct="1"/>
            <a:r>
              <a:rPr lang="en-US" altLang="en-US" dirty="0">
                <a:latin typeface="Helvetica" panose="020B0604020202020204" pitchFamily="34" charset="0"/>
                <a:ea typeface="Geneva" pitchFamily="121" charset="-128"/>
              </a:rPr>
              <a:t>PIP-II Machine Advisory Committee</a:t>
            </a:r>
          </a:p>
          <a:p>
            <a:pPr eaLnBrk="1" hangingPunct="1"/>
            <a:r>
              <a:rPr lang="en-US" altLang="en-US" dirty="0">
                <a:latin typeface="Helvetica" panose="020B0604020202020204" pitchFamily="34" charset="0"/>
                <a:ea typeface="Geneva" pitchFamily="121" charset="-128"/>
              </a:rPr>
              <a:t>10- 12 April, 2017</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Technical Concerns / Requirements </a:t>
            </a:r>
          </a:p>
        </p:txBody>
      </p:sp>
      <p:sp>
        <p:nvSpPr>
          <p:cNvPr id="3" name="Content Placeholder 2"/>
          <p:cNvSpPr>
            <a:spLocks noGrp="1"/>
          </p:cNvSpPr>
          <p:nvPr>
            <p:ph idx="1"/>
          </p:nvPr>
        </p:nvSpPr>
        <p:spPr>
          <a:xfrm>
            <a:off x="517034" y="855773"/>
            <a:ext cx="7222402" cy="5276136"/>
          </a:xfrm>
        </p:spPr>
        <p:txBody>
          <a:bodyPr/>
          <a:lstStyle/>
          <a:p>
            <a:pPr>
              <a:defRPr/>
            </a:pPr>
            <a:r>
              <a:rPr lang="en-US" sz="1800" dirty="0">
                <a:solidFill>
                  <a:schemeClr val="accent6">
                    <a:lumMod val="50000"/>
                  </a:schemeClr>
                </a:solidFill>
              </a:rPr>
              <a:t>CW Beam</a:t>
            </a:r>
            <a:r>
              <a:rPr lang="en-US" sz="1800" b="1" dirty="0">
                <a:solidFill>
                  <a:schemeClr val="accent6">
                    <a:lumMod val="50000"/>
                  </a:schemeClr>
                </a:solidFill>
              </a:rPr>
              <a:t>:</a:t>
            </a:r>
          </a:p>
          <a:p>
            <a:pPr lvl="1">
              <a:buFont typeface="Wingdings" panose="05000000000000000000" pitchFamily="2" charset="2"/>
              <a:buChar char="§"/>
              <a:defRPr/>
            </a:pPr>
            <a:r>
              <a:rPr lang="en-US" sz="1800" dirty="0">
                <a:solidFill>
                  <a:schemeClr val="accent6">
                    <a:lumMod val="50000"/>
                  </a:schemeClr>
                </a:solidFill>
              </a:rPr>
              <a:t>Losses develop continuously; need to distinguish steady-state losses from those that can cause damage to machine. </a:t>
            </a:r>
          </a:p>
          <a:p>
            <a:pPr lvl="1">
              <a:buFont typeface="Wingdings" panose="05000000000000000000" pitchFamily="2" charset="2"/>
              <a:buChar char="§"/>
              <a:defRPr/>
            </a:pPr>
            <a:r>
              <a:rPr lang="en-US" sz="1800" dirty="0">
                <a:solidFill>
                  <a:schemeClr val="accent6">
                    <a:lumMod val="50000"/>
                  </a:schemeClr>
                </a:solidFill>
              </a:rPr>
              <a:t>MPS must allow pulsed, diagnostic beam operation when CW losses inhibit normal operation. Transitions from pulse beam to near CW beam requires special diagnostics.</a:t>
            </a:r>
          </a:p>
          <a:p>
            <a:pPr>
              <a:defRPr/>
            </a:pPr>
            <a:r>
              <a:rPr lang="en-US" sz="1800" dirty="0">
                <a:solidFill>
                  <a:schemeClr val="accent6">
                    <a:lumMod val="50000"/>
                  </a:schemeClr>
                </a:solidFill>
              </a:rPr>
              <a:t>MEBT Chopper:</a:t>
            </a:r>
          </a:p>
          <a:p>
            <a:pPr lvl="1">
              <a:buFont typeface="Wingdings" panose="05000000000000000000" pitchFamily="2" charset="2"/>
              <a:buChar char="§"/>
              <a:defRPr/>
            </a:pPr>
            <a:r>
              <a:rPr lang="en-US" sz="1800" dirty="0">
                <a:solidFill>
                  <a:schemeClr val="accent6">
                    <a:lumMod val="50000"/>
                  </a:schemeClr>
                </a:solidFill>
              </a:rPr>
              <a:t>Kicks out individual bunches to reduce average current of beam from 5mA to 1mA.  Diagnostics needed to insure SRF is not overloaded. Protecting kicker can be challenging but important </a:t>
            </a:r>
          </a:p>
          <a:p>
            <a:pPr>
              <a:defRPr/>
            </a:pPr>
            <a:r>
              <a:rPr lang="en-US" sz="2000" dirty="0">
                <a:solidFill>
                  <a:schemeClr val="accent6">
                    <a:lumMod val="50000"/>
                  </a:schemeClr>
                </a:solidFill>
              </a:rPr>
              <a:t>LEBT Chopper:</a:t>
            </a:r>
          </a:p>
          <a:p>
            <a:pPr lvl="1">
              <a:buFont typeface="Wingdings" panose="05000000000000000000" pitchFamily="2" charset="2"/>
              <a:buChar char="§"/>
              <a:defRPr/>
            </a:pPr>
            <a:r>
              <a:rPr lang="en-US" sz="1800" dirty="0">
                <a:solidFill>
                  <a:schemeClr val="accent6">
                    <a:lumMod val="50000"/>
                  </a:schemeClr>
                </a:solidFill>
              </a:rPr>
              <a:t>Requires close monitoring as a primary beam inhibit</a:t>
            </a:r>
          </a:p>
          <a:p>
            <a:pPr>
              <a:defRPr/>
            </a:pPr>
            <a:r>
              <a:rPr lang="en-US" sz="1800" dirty="0">
                <a:solidFill>
                  <a:schemeClr val="accent6">
                    <a:lumMod val="50000"/>
                  </a:schemeClr>
                </a:solidFill>
              </a:rPr>
              <a:t>Low Energy SRF Transition:</a:t>
            </a:r>
          </a:p>
          <a:p>
            <a:pPr lvl="1">
              <a:buFont typeface="Wingdings" panose="05000000000000000000" pitchFamily="2" charset="2"/>
              <a:buChar char="§"/>
              <a:defRPr/>
            </a:pPr>
            <a:r>
              <a:rPr lang="en-US" sz="1800" dirty="0">
                <a:solidFill>
                  <a:schemeClr val="accent6">
                    <a:lumMod val="50000"/>
                  </a:schemeClr>
                </a:solidFill>
              </a:rPr>
              <a:t>Most loss monitors are ineffective at low energies.</a:t>
            </a:r>
          </a:p>
          <a:p>
            <a:pPr lvl="1">
              <a:buFont typeface="Wingdings" panose="05000000000000000000" pitchFamily="2" charset="2"/>
              <a:buChar char="§"/>
              <a:defRPr/>
            </a:pPr>
            <a:r>
              <a:rPr lang="en-US" sz="1800" dirty="0">
                <a:solidFill>
                  <a:schemeClr val="accent6">
                    <a:lumMod val="50000"/>
                  </a:schemeClr>
                </a:solidFill>
              </a:rPr>
              <a:t>Reduced penetration depth of beam energy impacting niobium.</a:t>
            </a:r>
          </a:p>
          <a:p>
            <a:pPr lvl="1">
              <a:buFont typeface="Wingdings" panose="05000000000000000000" pitchFamily="2" charset="2"/>
              <a:buChar char="§"/>
              <a:defRPr/>
            </a:pPr>
            <a:r>
              <a:rPr lang="en-US" sz="1800" dirty="0">
                <a:solidFill>
                  <a:schemeClr val="accent6">
                    <a:lumMod val="50000"/>
                  </a:schemeClr>
                </a:solidFill>
              </a:rPr>
              <a:t>Need a way to detect losses before cavities quench</a:t>
            </a:r>
            <a:r>
              <a:rPr lang="en-US" dirty="0"/>
              <a:t>.</a:t>
            </a:r>
          </a:p>
          <a:p>
            <a:pPr lvl="2">
              <a:defRPr/>
            </a:pPr>
            <a:endParaRPr lang="en-US" dirty="0"/>
          </a:p>
          <a:p>
            <a:endParaRPr lang="en-US" dirty="0"/>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10</a:t>
            </a:fld>
            <a:endParaRPr lang="en-US" dirty="0"/>
          </a:p>
          <a:p>
            <a:pPr>
              <a:defRPr/>
            </a:pPr>
            <a:endParaRPr lang="en-US" dirty="0"/>
          </a:p>
        </p:txBody>
      </p:sp>
      <p:sp>
        <p:nvSpPr>
          <p:cNvPr id="6" name="Footer Placeholder 4"/>
          <p:cNvSpPr txBox="1">
            <a:spLocks/>
          </p:cNvSpPr>
          <p:nvPr/>
        </p:nvSpPr>
        <p:spPr>
          <a:xfrm>
            <a:off x="1441391" y="651510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spTree>
    <p:extLst>
      <p:ext uri="{BB962C8B-B14F-4D97-AF65-F5344CB8AC3E}">
        <p14:creationId xmlns:p14="http://schemas.microsoft.com/office/powerpoint/2010/main" val="326613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Specifications For MPS Primary Systems</a:t>
            </a:r>
          </a:p>
        </p:txBody>
      </p:sp>
      <p:sp>
        <p:nvSpPr>
          <p:cNvPr id="3" name="Content Placeholder 2"/>
          <p:cNvSpPr>
            <a:spLocks noGrp="1"/>
          </p:cNvSpPr>
          <p:nvPr>
            <p:ph idx="1"/>
          </p:nvPr>
        </p:nvSpPr>
        <p:spPr/>
        <p:txBody>
          <a:bodyPr/>
          <a:lstStyle/>
          <a:p>
            <a:pPr marL="0" indent="0">
              <a:buNone/>
            </a:pPr>
            <a:r>
              <a:rPr lang="en-US" sz="1800" dirty="0">
                <a:solidFill>
                  <a:srgbClr val="003087"/>
                </a:solidFill>
              </a:rPr>
              <a:t>Actuators for beam: Primary beam inhibit devices </a:t>
            </a:r>
          </a:p>
          <a:p>
            <a:pPr lvl="1" indent="-342900">
              <a:buFont typeface="Wingdings" panose="05000000000000000000" pitchFamily="2" charset="2"/>
              <a:buChar char="§"/>
            </a:pPr>
            <a:r>
              <a:rPr lang="en-US" sz="1800" dirty="0">
                <a:solidFill>
                  <a:srgbClr val="003087"/>
                </a:solidFill>
              </a:rPr>
              <a:t>LEBT chopper (150 ns delay + 110 ns rise time + propagation).</a:t>
            </a:r>
          </a:p>
          <a:p>
            <a:pPr lvl="2" indent="-342900">
              <a:buFontTx/>
              <a:buChar char="-"/>
            </a:pPr>
            <a:r>
              <a:rPr lang="en-US" sz="1800" dirty="0">
                <a:solidFill>
                  <a:srgbClr val="003087"/>
                </a:solidFill>
              </a:rPr>
              <a:t>turn off with chopper (~ 10 µs scale) after MPS interruption signal</a:t>
            </a:r>
          </a:p>
          <a:p>
            <a:pPr lvl="1" indent="-342900">
              <a:buFont typeface="Wingdings" panose="05000000000000000000" pitchFamily="2" charset="2"/>
              <a:buChar char="§"/>
            </a:pPr>
            <a:r>
              <a:rPr lang="en-US" sz="1800" dirty="0">
                <a:solidFill>
                  <a:srgbClr val="003087"/>
                </a:solidFill>
              </a:rPr>
              <a:t>Specific times scales relevant to interfacing to the global accelerator complex will be based on the mitigating damage potentials at downstream machine location, specific hardware limitation and signal time-of-flight issues.</a:t>
            </a:r>
          </a:p>
          <a:p>
            <a:pPr lvl="1" indent="-342900">
              <a:buFont typeface="Wingdings" panose="05000000000000000000" pitchFamily="2" charset="2"/>
              <a:buChar char="§"/>
            </a:pPr>
            <a:r>
              <a:rPr lang="en-US" sz="1800" dirty="0">
                <a:solidFill>
                  <a:srgbClr val="003087"/>
                </a:solidFill>
              </a:rPr>
              <a:t>Transmission Loss system</a:t>
            </a:r>
          </a:p>
          <a:p>
            <a:pPr lvl="2" indent="-342900">
              <a:buFont typeface="Wingdings" panose="05000000000000000000" pitchFamily="2" charset="2"/>
              <a:buChar char="§"/>
            </a:pPr>
            <a:r>
              <a:rPr lang="en-US" sz="1600" dirty="0">
                <a:solidFill>
                  <a:srgbClr val="003087"/>
                </a:solidFill>
              </a:rPr>
              <a:t>Will monitor for beam loss &gt; 500 µA averaged over 1 µs sliding time window</a:t>
            </a:r>
          </a:p>
          <a:p>
            <a:pPr lvl="2" indent="-342900">
              <a:buFont typeface="Wingdings" panose="05000000000000000000" pitchFamily="2" charset="2"/>
              <a:buChar char="§"/>
            </a:pPr>
            <a:r>
              <a:rPr lang="en-US" sz="1600" dirty="0">
                <a:solidFill>
                  <a:srgbClr val="003087"/>
                </a:solidFill>
              </a:rPr>
              <a:t>And &gt; 5 µA  averaged over one power line period (1/60s) for CW operations </a:t>
            </a:r>
          </a:p>
          <a:p>
            <a:pPr lvl="2" indent="-342900">
              <a:buFont typeface="Wingdings" panose="05000000000000000000" pitchFamily="2" charset="2"/>
              <a:buChar char="§"/>
            </a:pPr>
            <a:r>
              <a:rPr lang="en-US" sz="1600" dirty="0">
                <a:solidFill>
                  <a:srgbClr val="003087"/>
                </a:solidFill>
              </a:rPr>
              <a:t>Also monitors beam pattern deviations to 20% level</a:t>
            </a:r>
            <a:endParaRPr lang="en-US" sz="1600" dirty="0">
              <a:solidFill>
                <a:srgbClr val="FF0000"/>
              </a:solidFill>
            </a:endParaRP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a:p>
        </p:txBody>
      </p:sp>
      <p:sp>
        <p:nvSpPr>
          <p:cNvPr id="68" name="Footer Placeholder 4"/>
          <p:cNvSpPr txBox="1">
            <a:spLocks/>
          </p:cNvSpPr>
          <p:nvPr/>
        </p:nvSpPr>
        <p:spPr>
          <a:xfrm>
            <a:off x="884043" y="6512988"/>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pic>
        <p:nvPicPr>
          <p:cNvPr id="5" name="Picture 4"/>
          <p:cNvPicPr>
            <a:picLocks noChangeAspect="1"/>
          </p:cNvPicPr>
          <p:nvPr/>
        </p:nvPicPr>
        <p:blipFill>
          <a:blip r:embed="rId2"/>
          <a:stretch>
            <a:fillRect/>
          </a:stretch>
        </p:blipFill>
        <p:spPr>
          <a:xfrm>
            <a:off x="1241958" y="4328415"/>
            <a:ext cx="5509269" cy="1840880"/>
          </a:xfrm>
          <a:prstGeom prst="rect">
            <a:avLst/>
          </a:prstGeom>
        </p:spPr>
      </p:pic>
      <p:sp>
        <p:nvSpPr>
          <p:cNvPr id="69" name="Oval 68"/>
          <p:cNvSpPr/>
          <p:nvPr/>
        </p:nvSpPr>
        <p:spPr>
          <a:xfrm>
            <a:off x="676275" y="4176484"/>
            <a:ext cx="6437745" cy="2152072"/>
          </a:xfrm>
          <a:prstGeom prst="ellipse">
            <a:avLst/>
          </a:prstGeom>
          <a:noFill/>
          <a:ln>
            <a:solidFill>
              <a:srgbClr val="FF0000">
                <a:alpha val="52000"/>
              </a:srgb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6962908" y="4928261"/>
            <a:ext cx="598787" cy="403760"/>
          </a:xfrm>
          <a:prstGeom prst="straightConnector1">
            <a:avLst/>
          </a:prstGeom>
          <a:ln>
            <a:solidFill>
              <a:srgbClr val="FF0000">
                <a:alpha val="52000"/>
              </a:srgbClr>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7472868" y="5280374"/>
            <a:ext cx="1639926" cy="523220"/>
          </a:xfrm>
          <a:prstGeom prst="rect">
            <a:avLst/>
          </a:prstGeom>
          <a:noFill/>
        </p:spPr>
        <p:txBody>
          <a:bodyPr wrap="square" rtlCol="0">
            <a:spAutoFit/>
          </a:bodyPr>
          <a:lstStyle/>
          <a:p>
            <a:r>
              <a:rPr lang="en-US" sz="1400" dirty="0"/>
              <a:t>MPS point of view: Extended source</a:t>
            </a:r>
          </a:p>
        </p:txBody>
      </p:sp>
    </p:spTree>
    <p:extLst>
      <p:ext uri="{BB962C8B-B14F-4D97-AF65-F5344CB8AC3E}">
        <p14:creationId xmlns:p14="http://schemas.microsoft.com/office/powerpoint/2010/main" val="154045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MPS Integration Diagram</a:t>
            </a:r>
          </a:p>
        </p:txBody>
      </p:sp>
      <p:pic>
        <p:nvPicPr>
          <p:cNvPr id="7" name="Content Placeholder 6"/>
          <p:cNvPicPr>
            <a:picLocks noGrp="1" noChangeAspect="1"/>
          </p:cNvPicPr>
          <p:nvPr>
            <p:ph idx="1"/>
          </p:nvPr>
        </p:nvPicPr>
        <p:blipFill>
          <a:blip r:embed="rId2"/>
          <a:stretch>
            <a:fillRect/>
          </a:stretch>
        </p:blipFill>
        <p:spPr>
          <a:xfrm>
            <a:off x="555072" y="2008017"/>
            <a:ext cx="7182217" cy="4252824"/>
          </a:xfrm>
          <a:prstGeom prst="rect">
            <a:avLst/>
          </a:prstGeom>
        </p:spPr>
      </p:pic>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5" name="Footer Placeholder 4"/>
          <p:cNvSpPr>
            <a:spLocks noGrp="1"/>
          </p:cNvSpPr>
          <p:nvPr>
            <p:ph type="ftr" sz="quarter" idx="11"/>
          </p:nvPr>
        </p:nvSpPr>
        <p:spPr/>
        <p:txBody>
          <a:bodyPr/>
          <a:lstStyle/>
          <a:p>
            <a:pPr>
              <a:defRPr/>
            </a:pPr>
            <a:r>
              <a:rPr lang="en-US" dirty="0"/>
              <a:t>Arden Warner | 2017 P2MAC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a:p>
        </p:txBody>
      </p:sp>
      <p:sp>
        <p:nvSpPr>
          <p:cNvPr id="8" name="TextBox 7"/>
          <p:cNvSpPr txBox="1"/>
          <p:nvPr/>
        </p:nvSpPr>
        <p:spPr>
          <a:xfrm>
            <a:off x="121298" y="838101"/>
            <a:ext cx="8901404" cy="1077218"/>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The entire protection system interfaces with the accelerator control system and machine timing</a:t>
            </a:r>
          </a:p>
          <a:p>
            <a:r>
              <a:rPr lang="en-US" sz="1600" dirty="0">
                <a:latin typeface="Helvetica" panose="020B0604020202020204" pitchFamily="34" charset="0"/>
                <a:cs typeface="Helvetica" panose="020B0604020202020204" pitchFamily="34" charset="0"/>
              </a:rPr>
              <a:t>system for configuration management, timing and post mortem analysis.</a:t>
            </a:r>
          </a:p>
          <a:p>
            <a:r>
              <a:rPr lang="en-US" sz="1600" dirty="0"/>
              <a:t>The operational modes, operational logic, reaction time and complexity of inputs will differ based</a:t>
            </a:r>
          </a:p>
          <a:p>
            <a:r>
              <a:rPr lang="en-US" sz="1600" dirty="0"/>
              <a:t>on the machine configuration and damage potential at various stages of the accelerator complex.</a:t>
            </a:r>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78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FPGA Configuration at PIP2IT </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66" name="Picture 15" descr="V1495.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48627"/>
            <a:ext cx="1195719" cy="224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20"/>
          <p:cNvSpPr txBox="1">
            <a:spLocks noChangeArrowheads="1"/>
          </p:cNvSpPr>
          <p:nvPr/>
        </p:nvSpPr>
        <p:spPr bwMode="auto">
          <a:xfrm>
            <a:off x="212066" y="879180"/>
            <a:ext cx="43619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Rounded MT Bold" panose="020F0704030504030204" pitchFamily="34" charset="0"/>
              </a:defRPr>
            </a:lvl1pPr>
            <a:lvl2pPr eaLnBrk="0" hangingPunct="0">
              <a:defRPr>
                <a:solidFill>
                  <a:schemeClr val="tx1"/>
                </a:solidFill>
                <a:latin typeface="Arial Rounded MT Bold" panose="020F0704030504030204" pitchFamily="34" charset="0"/>
              </a:defRPr>
            </a:lvl2pPr>
            <a:lvl3pPr marL="1143000" indent="-228600" eaLnBrk="0" hangingPunct="0">
              <a:defRPr>
                <a:solidFill>
                  <a:schemeClr val="tx1"/>
                </a:solidFill>
                <a:latin typeface="Arial Rounded MT Bold" panose="020F0704030504030204" pitchFamily="34" charset="0"/>
              </a:defRPr>
            </a:lvl3pPr>
            <a:lvl4pPr marL="1600200" indent="-228600" eaLnBrk="0" hangingPunct="0">
              <a:defRPr>
                <a:solidFill>
                  <a:schemeClr val="tx1"/>
                </a:solidFill>
                <a:latin typeface="Arial Rounded MT Bold" panose="020F0704030504030204" pitchFamily="34" charset="0"/>
              </a:defRPr>
            </a:lvl4pPr>
            <a:lvl5pPr marL="2057400" indent="-228600" eaLnBrk="0" hangingPunct="0">
              <a:defRPr>
                <a:solidFill>
                  <a:schemeClr val="tx1"/>
                </a:solidFill>
                <a:latin typeface="Arial Rounded MT Bold" panose="020F0704030504030204" pitchFamily="34" charset="0"/>
              </a:defRPr>
            </a:lvl5pPr>
            <a:lvl6pPr marL="2514600" indent="-228600" algn="ctr" eaLnBrk="0" fontAlgn="base" hangingPunct="0">
              <a:spcBef>
                <a:spcPct val="0"/>
              </a:spcBef>
              <a:spcAft>
                <a:spcPct val="0"/>
              </a:spcAft>
              <a:defRPr>
                <a:solidFill>
                  <a:schemeClr val="tx1"/>
                </a:solidFill>
                <a:latin typeface="Arial Rounded MT Bold" panose="020F0704030504030204" pitchFamily="34" charset="0"/>
              </a:defRPr>
            </a:lvl6pPr>
            <a:lvl7pPr marL="2971800" indent="-228600" algn="ctr" eaLnBrk="0" fontAlgn="base" hangingPunct="0">
              <a:spcBef>
                <a:spcPct val="0"/>
              </a:spcBef>
              <a:spcAft>
                <a:spcPct val="0"/>
              </a:spcAft>
              <a:defRPr>
                <a:solidFill>
                  <a:schemeClr val="tx1"/>
                </a:solidFill>
                <a:latin typeface="Arial Rounded MT Bold" panose="020F0704030504030204" pitchFamily="34" charset="0"/>
              </a:defRPr>
            </a:lvl7pPr>
            <a:lvl8pPr marL="3429000" indent="-228600" algn="ctr" eaLnBrk="0" fontAlgn="base" hangingPunct="0">
              <a:spcBef>
                <a:spcPct val="0"/>
              </a:spcBef>
              <a:spcAft>
                <a:spcPct val="0"/>
              </a:spcAft>
              <a:defRPr>
                <a:solidFill>
                  <a:schemeClr val="tx1"/>
                </a:solidFill>
                <a:latin typeface="Arial Rounded MT Bold" panose="020F0704030504030204" pitchFamily="34" charset="0"/>
              </a:defRPr>
            </a:lvl8pPr>
            <a:lvl9pPr marL="3886200" indent="-228600" algn="ctr" eaLnBrk="0" fontAlgn="base" hangingPunct="0">
              <a:spcBef>
                <a:spcPct val="0"/>
              </a:spcBef>
              <a:spcAft>
                <a:spcPct val="0"/>
              </a:spcAft>
              <a:defRPr>
                <a:solidFill>
                  <a:schemeClr val="tx1"/>
                </a:solidFill>
                <a:latin typeface="Arial Rounded MT Bold" panose="020F0704030504030204" pitchFamily="34" charset="0"/>
              </a:defRPr>
            </a:lvl9pPr>
          </a:lstStyle>
          <a:p>
            <a:pPr algn="l" eaLnBrk="1" hangingPunct="1"/>
            <a:r>
              <a:rPr lang="en-US" altLang="en-US" sz="1400" dirty="0">
                <a:solidFill>
                  <a:srgbClr val="FF0000"/>
                </a:solidFill>
                <a:latin typeface="Helvetica" pitchFamily="34" charset="0"/>
              </a:rPr>
              <a:t>General  purpose FPGA Board</a:t>
            </a:r>
          </a:p>
          <a:p>
            <a:pPr marL="628650" lvl="1" indent="-171450"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User customizable FPGA Unit</a:t>
            </a:r>
          </a:p>
          <a:p>
            <a:pPr marL="628650" lvl="1" indent="-171450"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LVDS/ECL/PECL inputs (differential) </a:t>
            </a:r>
          </a:p>
          <a:p>
            <a:pPr marL="628650" lvl="1" indent="-171450" algn="l"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64 inputs expandable to 162 (with 32 outputs</a:t>
            </a:r>
          </a:p>
          <a:p>
            <a:pPr marL="628650" lvl="1" indent="-171450" algn="l"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32 outputs expandable to 130 (with 64 inputs)</a:t>
            </a:r>
          </a:p>
          <a:p>
            <a:pPr marL="628650" lvl="1" indent="-171450" algn="l"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405 MHz max for registered logic</a:t>
            </a:r>
          </a:p>
          <a:p>
            <a:pPr marL="628650" lvl="1" indent="-171450" algn="l"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I/O delay smaller than 15 ns</a:t>
            </a:r>
          </a:p>
          <a:p>
            <a:pPr marL="628650" lvl="1" indent="-171450" algn="l" eaLnBrk="1" hangingPunct="1">
              <a:buFont typeface="Arial" panose="020B0604020202020204" pitchFamily="34" charset="0"/>
              <a:buChar char="•"/>
            </a:pPr>
            <a:r>
              <a:rPr lang="en-US" altLang="en-US" sz="1400" dirty="0">
                <a:solidFill>
                  <a:schemeClr val="accent6">
                    <a:lumMod val="50000"/>
                  </a:schemeClr>
                </a:solidFill>
                <a:latin typeface="Helvetica" pitchFamily="34" charset="0"/>
              </a:rPr>
              <a:t>Programmable 3-color LED</a:t>
            </a:r>
          </a:p>
        </p:txBody>
      </p:sp>
      <p:sp>
        <p:nvSpPr>
          <p:cNvPr id="59" name="Footer Placeholder 4"/>
          <p:cNvSpPr txBox="1">
            <a:spLocks/>
          </p:cNvSpPr>
          <p:nvPr/>
        </p:nvSpPr>
        <p:spPr>
          <a:xfrm>
            <a:off x="1264565" y="6525144"/>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pic>
        <p:nvPicPr>
          <p:cNvPr id="3" name="Picture 2"/>
          <p:cNvPicPr>
            <a:picLocks noChangeAspect="1"/>
          </p:cNvPicPr>
          <p:nvPr/>
        </p:nvPicPr>
        <p:blipFill>
          <a:blip r:embed="rId3"/>
          <a:stretch>
            <a:fillRect/>
          </a:stretch>
        </p:blipFill>
        <p:spPr>
          <a:xfrm>
            <a:off x="6222201" y="904886"/>
            <a:ext cx="1974302" cy="1482758"/>
          </a:xfrm>
          <a:prstGeom prst="rect">
            <a:avLst/>
          </a:prstGeom>
        </p:spPr>
      </p:pic>
      <p:pic>
        <p:nvPicPr>
          <p:cNvPr id="5" name="Picture 4"/>
          <p:cNvPicPr>
            <a:picLocks noChangeAspect="1"/>
          </p:cNvPicPr>
          <p:nvPr/>
        </p:nvPicPr>
        <p:blipFill>
          <a:blip r:embed="rId4"/>
          <a:stretch>
            <a:fillRect/>
          </a:stretch>
        </p:blipFill>
        <p:spPr>
          <a:xfrm>
            <a:off x="930718" y="3371206"/>
            <a:ext cx="4542165" cy="2399322"/>
          </a:xfrm>
          <a:prstGeom prst="rect">
            <a:avLst/>
          </a:prstGeom>
        </p:spPr>
      </p:pic>
      <p:sp>
        <p:nvSpPr>
          <p:cNvPr id="60" name="TextBox 59"/>
          <p:cNvSpPr txBox="1"/>
          <p:nvPr/>
        </p:nvSpPr>
        <p:spPr>
          <a:xfrm>
            <a:off x="5488093" y="2483029"/>
            <a:ext cx="3442518" cy="954107"/>
          </a:xfrm>
          <a:prstGeom prst="rect">
            <a:avLst/>
          </a:prstGeom>
          <a:noFill/>
        </p:spPr>
        <p:txBody>
          <a:bodyPr wrap="square" rtlCol="0">
            <a:spAutoFit/>
          </a:bodyPr>
          <a:lstStyle/>
          <a:p>
            <a:r>
              <a:rPr lang="en-US" sz="1400" dirty="0">
                <a:latin typeface="Helvetica" pitchFamily="34" charset="0"/>
              </a:rPr>
              <a:t>TTL to LVDS converter cards 5V  or 3.3V TTL/CMOS logic level is OK (provides noise immunity, signal integrity and verification)</a:t>
            </a:r>
          </a:p>
        </p:txBody>
      </p:sp>
    </p:spTree>
    <p:extLst>
      <p:ext uri="{BB962C8B-B14F-4D97-AF65-F5344CB8AC3E}">
        <p14:creationId xmlns:p14="http://schemas.microsoft.com/office/powerpoint/2010/main" val="314659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MPS related Instrumentation and Requirements</a:t>
            </a:r>
          </a:p>
        </p:txBody>
      </p:sp>
      <p:sp>
        <p:nvSpPr>
          <p:cNvPr id="3" name="Content Placeholder 2"/>
          <p:cNvSpPr>
            <a:spLocks noGrp="1"/>
          </p:cNvSpPr>
          <p:nvPr>
            <p:ph idx="1"/>
          </p:nvPr>
        </p:nvSpPr>
        <p:spPr/>
        <p:txBody>
          <a:bodyPr/>
          <a:lstStyle/>
          <a:p>
            <a:pPr marL="0" indent="0">
              <a:buNone/>
            </a:pPr>
            <a:r>
              <a:rPr lang="en-US" sz="1800" dirty="0">
                <a:solidFill>
                  <a:srgbClr val="003087"/>
                </a:solidFill>
              </a:rPr>
              <a:t>PIP2IT requires some dedicated instrumentation to protect the machine components. The system must monitor the chopped beam intensity, monitor/protect kickers, protect invasive diagnostics from over exposure to beam.  </a:t>
            </a:r>
            <a:endParaRPr lang="en-US" sz="1800" dirty="0"/>
          </a:p>
          <a:p>
            <a:pPr marL="0" indent="0">
              <a:buNone/>
            </a:pPr>
            <a:r>
              <a:rPr lang="en-US" sz="1600" dirty="0">
                <a:solidFill>
                  <a:srgbClr val="FF0000"/>
                </a:solidFill>
              </a:rPr>
              <a:t>MPS dependent Instrumentation </a:t>
            </a:r>
          </a:p>
          <a:p>
            <a:pPr marL="685800" lvl="1">
              <a:buFont typeface="Wingdings" panose="05000000000000000000" pitchFamily="2" charset="2"/>
              <a:buChar char="§"/>
            </a:pPr>
            <a:r>
              <a:rPr lang="en-US" sz="1600" dirty="0">
                <a:solidFill>
                  <a:srgbClr val="003087"/>
                </a:solidFill>
              </a:rPr>
              <a:t>Ring pick-ups</a:t>
            </a:r>
          </a:p>
          <a:p>
            <a:pPr lvl="2" indent="-285750">
              <a:buFont typeface="Wingdings" panose="05000000000000000000" pitchFamily="2" charset="2"/>
              <a:buChar char="§"/>
            </a:pPr>
            <a:r>
              <a:rPr lang="en-US" sz="1600" dirty="0">
                <a:solidFill>
                  <a:srgbClr val="003087"/>
                </a:solidFill>
              </a:rPr>
              <a:t>Transmission loss, intensity monitoring, pulse width monitoring, chopper monitoring</a:t>
            </a:r>
          </a:p>
          <a:p>
            <a:pPr marL="685800" lvl="1">
              <a:buFont typeface="Wingdings" panose="05000000000000000000" pitchFamily="2" charset="2"/>
              <a:buChar char="§"/>
            </a:pPr>
            <a:r>
              <a:rPr lang="en-US" sz="1600" dirty="0">
                <a:solidFill>
                  <a:srgbClr val="003087"/>
                </a:solidFill>
              </a:rPr>
              <a:t>Scrapers</a:t>
            </a:r>
          </a:p>
          <a:p>
            <a:pPr marL="685800" lvl="1">
              <a:buFont typeface="Wingdings" panose="05000000000000000000" pitchFamily="2" charset="2"/>
              <a:buChar char="§"/>
            </a:pPr>
            <a:r>
              <a:rPr lang="en-US" sz="1600" dirty="0">
                <a:solidFill>
                  <a:srgbClr val="003087"/>
                </a:solidFill>
              </a:rPr>
              <a:t>Kicker electrodes</a:t>
            </a:r>
          </a:p>
          <a:p>
            <a:pPr marL="685800" lvl="1">
              <a:buFont typeface="Wingdings" panose="05000000000000000000" pitchFamily="2" charset="2"/>
              <a:buChar char="§"/>
            </a:pPr>
            <a:r>
              <a:rPr lang="en-US" sz="1600" dirty="0">
                <a:solidFill>
                  <a:srgbClr val="003087"/>
                </a:solidFill>
              </a:rPr>
              <a:t>Loss monitors (exploring methods for monitoring low energy losses at 2.1 MeV) </a:t>
            </a:r>
          </a:p>
          <a:p>
            <a:pPr marL="400050" lvl="1" indent="0">
              <a:buNone/>
            </a:pPr>
            <a:endParaRPr lang="en-US" sz="1600" dirty="0">
              <a:solidFill>
                <a:srgbClr val="003087"/>
              </a:solidFill>
            </a:endParaRPr>
          </a:p>
          <a:p>
            <a:pPr marL="0" indent="0">
              <a:buNone/>
            </a:pPr>
            <a:endParaRPr lang="en-US" sz="1800" dirty="0"/>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sp>
        <p:nvSpPr>
          <p:cNvPr id="7" name="Footer Placeholder 4"/>
          <p:cNvSpPr txBox="1">
            <a:spLocks/>
          </p:cNvSpPr>
          <p:nvPr/>
        </p:nvSpPr>
        <p:spPr>
          <a:xfrm>
            <a:off x="1104359" y="650006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spTree>
    <p:extLst>
      <p:ext uri="{BB962C8B-B14F-4D97-AF65-F5344CB8AC3E}">
        <p14:creationId xmlns:p14="http://schemas.microsoft.com/office/powerpoint/2010/main" val="170911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Scheme for protecting Diagnostic Scrapers and kickers </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3" name="Picture 2"/>
          <p:cNvPicPr>
            <a:picLocks noChangeAspect="1"/>
          </p:cNvPicPr>
          <p:nvPr/>
        </p:nvPicPr>
        <p:blipFill>
          <a:blip r:embed="rId2"/>
          <a:stretch>
            <a:fillRect/>
          </a:stretch>
        </p:blipFill>
        <p:spPr>
          <a:xfrm>
            <a:off x="0" y="2951735"/>
            <a:ext cx="5384555" cy="3285491"/>
          </a:xfrm>
          <a:prstGeom prst="rect">
            <a:avLst/>
          </a:prstGeom>
        </p:spPr>
      </p:pic>
      <p:pic>
        <p:nvPicPr>
          <p:cNvPr id="7" name="Picture 6"/>
          <p:cNvPicPr>
            <a:picLocks noChangeAspect="1"/>
          </p:cNvPicPr>
          <p:nvPr/>
        </p:nvPicPr>
        <p:blipFill>
          <a:blip r:embed="rId3"/>
          <a:stretch>
            <a:fillRect/>
          </a:stretch>
        </p:blipFill>
        <p:spPr>
          <a:xfrm>
            <a:off x="6418538" y="1786152"/>
            <a:ext cx="616497" cy="2054991"/>
          </a:xfrm>
          <a:prstGeom prst="rect">
            <a:avLst/>
          </a:prstGeom>
        </p:spPr>
      </p:pic>
      <p:pic>
        <p:nvPicPr>
          <p:cNvPr id="8" name="Picture 7"/>
          <p:cNvPicPr>
            <a:picLocks noChangeAspect="1"/>
          </p:cNvPicPr>
          <p:nvPr/>
        </p:nvPicPr>
        <p:blipFill>
          <a:blip r:embed="rId4"/>
          <a:stretch>
            <a:fillRect/>
          </a:stretch>
        </p:blipFill>
        <p:spPr>
          <a:xfrm>
            <a:off x="7137919" y="1750397"/>
            <a:ext cx="1420129" cy="2090746"/>
          </a:xfrm>
          <a:prstGeom prst="rect">
            <a:avLst/>
          </a:prstGeom>
        </p:spPr>
      </p:pic>
      <p:sp>
        <p:nvSpPr>
          <p:cNvPr id="9" name="TextBox 8"/>
          <p:cNvSpPr txBox="1"/>
          <p:nvPr/>
        </p:nvSpPr>
        <p:spPr>
          <a:xfrm>
            <a:off x="80761" y="894953"/>
            <a:ext cx="8106311" cy="2031325"/>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Scrapers and kicker electrodes can be exposed to excessing beam power. A method and a criterion for beam interruption in the MPS is required. (PIP2IT)</a:t>
            </a:r>
          </a:p>
          <a:p>
            <a:pPr marL="742950" lvl="1" indent="-285750">
              <a:buFont typeface="Wingdings" panose="05000000000000000000" pitchFamily="2" charset="2"/>
              <a:buChar char="§"/>
            </a:pPr>
            <a:r>
              <a:rPr lang="en-US" sz="1400" dirty="0">
                <a:latin typeface="Helvetica" panose="020B0604020202020204" pitchFamily="34" charset="0"/>
                <a:cs typeface="Helvetica" panose="020B0604020202020204" pitchFamily="34" charset="0"/>
              </a:rPr>
              <a:t>Two proposed Schemes</a:t>
            </a:r>
          </a:p>
          <a:p>
            <a:pPr marL="1200150" lvl="2" indent="-285750">
              <a:buFontTx/>
              <a:buChar char="-"/>
            </a:pPr>
            <a:r>
              <a:rPr lang="en-US" sz="1400" dirty="0">
                <a:latin typeface="Helvetica" panose="020B0604020202020204" pitchFamily="34" charset="0"/>
                <a:cs typeface="Helvetica" panose="020B0604020202020204" pitchFamily="34" charset="0"/>
              </a:rPr>
              <a:t>Analog integration electronics</a:t>
            </a:r>
          </a:p>
          <a:p>
            <a:pPr marL="1200150" lvl="2" indent="-285750">
              <a:buFontTx/>
              <a:buChar char="-"/>
            </a:pPr>
            <a:r>
              <a:rPr lang="en-US" sz="1400" dirty="0">
                <a:latin typeface="Helvetica" panose="020B0604020202020204" pitchFamily="34" charset="0"/>
                <a:cs typeface="Helvetica" panose="020B0604020202020204" pitchFamily="34" charset="0"/>
              </a:rPr>
              <a:t>Digital processing</a:t>
            </a:r>
          </a:p>
          <a:p>
            <a:r>
              <a:rPr lang="en-US" sz="1400" dirty="0">
                <a:latin typeface="Helvetica" panose="020B0604020202020204" pitchFamily="34" charset="0"/>
                <a:cs typeface="Helvetica" panose="020B0604020202020204" pitchFamily="34" charset="0"/>
              </a:rPr>
              <a:t>Criterion: Based on some characteristic time constant and integral </a:t>
            </a:r>
          </a:p>
          <a:p>
            <a:r>
              <a:rPr lang="en-US" sz="1400" dirty="0">
                <a:latin typeface="Helvetica" panose="020B0604020202020204" pitchFamily="34" charset="0"/>
                <a:cs typeface="Helvetica" panose="020B0604020202020204" pitchFamily="34" charset="0"/>
              </a:rPr>
              <a:t>i.e. interrupt if integral &gt; (5 mA) * (10 µs)</a:t>
            </a:r>
          </a:p>
          <a:p>
            <a:r>
              <a:rPr lang="en-US" sz="1400" dirty="0">
                <a:latin typeface="Helvetica" panose="020B0604020202020204" pitchFamily="34" charset="0"/>
                <a:cs typeface="Helvetica" panose="020B0604020202020204" pitchFamily="34" charset="0"/>
              </a:rPr>
              <a:t>T &lt;&lt; characteristic time (5 mA) </a:t>
            </a:r>
          </a:p>
          <a:p>
            <a:r>
              <a:rPr lang="en-US" sz="1400" dirty="0">
                <a:latin typeface="Helvetica" panose="020B0604020202020204" pitchFamily="34" charset="0"/>
                <a:cs typeface="Helvetica" panose="020B0604020202020204" pitchFamily="34" charset="0"/>
              </a:rPr>
              <a:t>T &gt;&gt; characteristic time (5 µA)</a:t>
            </a:r>
          </a:p>
        </p:txBody>
      </p:sp>
      <p:sp>
        <p:nvSpPr>
          <p:cNvPr id="10" name="Footer Placeholder 4"/>
          <p:cNvSpPr txBox="1">
            <a:spLocks/>
          </p:cNvSpPr>
          <p:nvPr/>
        </p:nvSpPr>
        <p:spPr>
          <a:xfrm>
            <a:off x="1104359" y="650006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pic>
        <p:nvPicPr>
          <p:cNvPr id="5" name="Picture 4"/>
          <p:cNvPicPr>
            <a:picLocks noChangeAspect="1"/>
          </p:cNvPicPr>
          <p:nvPr/>
        </p:nvPicPr>
        <p:blipFill>
          <a:blip r:embed="rId5"/>
          <a:stretch>
            <a:fillRect/>
          </a:stretch>
        </p:blipFill>
        <p:spPr>
          <a:xfrm>
            <a:off x="6430360" y="4420638"/>
            <a:ext cx="2127688" cy="1420491"/>
          </a:xfrm>
          <a:prstGeom prst="rect">
            <a:avLst/>
          </a:prstGeom>
        </p:spPr>
      </p:pic>
    </p:spTree>
    <p:extLst>
      <p:ext uri="{BB962C8B-B14F-4D97-AF65-F5344CB8AC3E}">
        <p14:creationId xmlns:p14="http://schemas.microsoft.com/office/powerpoint/2010/main" val="214563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1800" dirty="0">
                <a:solidFill>
                  <a:srgbClr val="003087"/>
                </a:solidFill>
              </a:rPr>
              <a:t>MPS Development work at PIP2T is focus on the main technical challenges for protecting the warm front-end.</a:t>
            </a:r>
          </a:p>
          <a:p>
            <a:pPr>
              <a:buFont typeface="Wingdings" panose="05000000000000000000" pitchFamily="2" charset="2"/>
              <a:buChar char="§"/>
            </a:pPr>
            <a:r>
              <a:rPr lang="en-US" sz="1800" dirty="0">
                <a:solidFill>
                  <a:srgbClr val="003087"/>
                </a:solidFill>
              </a:rPr>
              <a:t>Will learn how to monitor and understand the complicated loss structure expected</a:t>
            </a:r>
          </a:p>
          <a:p>
            <a:pPr>
              <a:buFont typeface="Wingdings" panose="05000000000000000000" pitchFamily="2" charset="2"/>
              <a:buChar char="§"/>
            </a:pPr>
            <a:r>
              <a:rPr lang="en-US" sz="1800" dirty="0">
                <a:solidFill>
                  <a:srgbClr val="003087"/>
                </a:solidFill>
              </a:rPr>
              <a:t>Techniques transferable to PIP-II</a:t>
            </a:r>
          </a:p>
          <a:p>
            <a:pPr>
              <a:buFont typeface="Wingdings" panose="05000000000000000000" pitchFamily="2" charset="2"/>
              <a:buChar char="§"/>
            </a:pPr>
            <a:r>
              <a:rPr lang="en-US" sz="1800" dirty="0">
                <a:solidFill>
                  <a:srgbClr val="003087"/>
                </a:solidFill>
              </a:rPr>
              <a:t>Above 200 MeV the PIP-II MPS hardware design and placement can be modeled after the SNS system.</a:t>
            </a:r>
          </a:p>
          <a:p>
            <a:pPr marL="0" indent="0">
              <a:buNone/>
            </a:pPr>
            <a:r>
              <a:rPr lang="en-US" sz="1800" dirty="0">
                <a:solidFill>
                  <a:srgbClr val="003087"/>
                </a:solidFill>
              </a:rPr>
              <a:t>Protection system R&amp;D aimed to</a:t>
            </a:r>
          </a:p>
          <a:p>
            <a:pPr lvl="1">
              <a:buFont typeface="Wingdings" panose="05000000000000000000" pitchFamily="2" charset="2"/>
              <a:buChar char="§"/>
            </a:pPr>
            <a:r>
              <a:rPr lang="en-US" sz="1200" dirty="0">
                <a:solidFill>
                  <a:srgbClr val="003087"/>
                </a:solidFill>
              </a:rPr>
              <a:t> </a:t>
            </a:r>
            <a:r>
              <a:rPr lang="en-US" sz="1600" dirty="0">
                <a:solidFill>
                  <a:srgbClr val="003087"/>
                </a:solidFill>
              </a:rPr>
              <a:t>Understand and verify acceptable loss rates in the room temperature sections,</a:t>
            </a:r>
          </a:p>
          <a:p>
            <a:pPr lvl="1">
              <a:buFont typeface="Wingdings" panose="05000000000000000000" pitchFamily="2" charset="2"/>
              <a:buChar char="§"/>
            </a:pPr>
            <a:r>
              <a:rPr lang="en-US" sz="1600" dirty="0">
                <a:solidFill>
                  <a:srgbClr val="003087"/>
                </a:solidFill>
              </a:rPr>
              <a:t>Develop a strategy to monitor chopped beam from the MEBT,</a:t>
            </a:r>
          </a:p>
          <a:p>
            <a:pPr lvl="1">
              <a:buFont typeface="Wingdings" panose="05000000000000000000" pitchFamily="2" charset="2"/>
              <a:buChar char="§"/>
            </a:pPr>
            <a:r>
              <a:rPr lang="en-US" sz="1600" dirty="0">
                <a:solidFill>
                  <a:srgbClr val="003087"/>
                </a:solidFill>
              </a:rPr>
              <a:t>Estimate the particle shielding effects of superconducting cavities and cryomodules,</a:t>
            </a:r>
          </a:p>
          <a:p>
            <a:pPr lvl="1">
              <a:buFont typeface="Wingdings" panose="05000000000000000000" pitchFamily="2" charset="2"/>
              <a:buChar char="§"/>
            </a:pPr>
            <a:r>
              <a:rPr lang="en-US" sz="1600" dirty="0">
                <a:solidFill>
                  <a:srgbClr val="003087"/>
                </a:solidFill>
              </a:rPr>
              <a:t>Develop effective algorithms for the FPGA based logic system,</a:t>
            </a:r>
          </a:p>
          <a:p>
            <a:pPr lvl="1">
              <a:buFont typeface="Wingdings" panose="05000000000000000000" pitchFamily="2" charset="2"/>
              <a:buChar char="§"/>
            </a:pPr>
            <a:r>
              <a:rPr lang="en-US" sz="1600" dirty="0">
                <a:solidFill>
                  <a:srgbClr val="003087"/>
                </a:solidFill>
              </a:rPr>
              <a:t>Demonstrate effective integration with controls/instrumentation and all subsystems,</a:t>
            </a:r>
          </a:p>
          <a:p>
            <a:pPr lvl="1">
              <a:buFont typeface="Wingdings" panose="05000000000000000000" pitchFamily="2" charset="2"/>
              <a:buChar char="§"/>
            </a:pPr>
            <a:r>
              <a:rPr lang="en-US" sz="1600" dirty="0">
                <a:solidFill>
                  <a:srgbClr val="003087"/>
                </a:solidFill>
              </a:rPr>
              <a:t>Understand dark current effects as it relates to protection issues.</a:t>
            </a:r>
          </a:p>
          <a:p>
            <a:pPr marL="457200" lvl="1" indent="0">
              <a:buNone/>
            </a:pPr>
            <a:endParaRPr lang="en-US" sz="1600" dirty="0">
              <a:solidFill>
                <a:srgbClr val="003087"/>
              </a:solidFill>
            </a:endParaRPr>
          </a:p>
          <a:p>
            <a:pPr marL="0" indent="0">
              <a:buNone/>
            </a:pPr>
            <a:endParaRPr lang="en-US" sz="1800" dirty="0">
              <a:solidFill>
                <a:srgbClr val="003087"/>
              </a:solidFill>
            </a:endParaRPr>
          </a:p>
          <a:p>
            <a:pPr>
              <a:buFont typeface="Wingdings" panose="05000000000000000000" pitchFamily="2" charset="2"/>
              <a:buChar char="§"/>
            </a:pPr>
            <a:endParaRPr lang="en-US" sz="1800" dirty="0">
              <a:solidFill>
                <a:srgbClr val="003087"/>
              </a:solidFill>
            </a:endParaRPr>
          </a:p>
          <a:p>
            <a:pPr marL="0" indent="0">
              <a:buNone/>
            </a:pPr>
            <a:endParaRPr lang="en-US" sz="1800" dirty="0">
              <a:solidFill>
                <a:srgbClr val="003087"/>
              </a:solidFill>
            </a:endParaRP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5" name="Footer Placeholder 4"/>
          <p:cNvSpPr>
            <a:spLocks noGrp="1"/>
          </p:cNvSpPr>
          <p:nvPr>
            <p:ph type="ftr" sz="quarter" idx="11"/>
          </p:nvPr>
        </p:nvSpPr>
        <p:spPr/>
        <p:txBody>
          <a:bodyPr/>
          <a:lstStyle/>
          <a:p>
            <a:pPr>
              <a:defRPr/>
            </a:pPr>
            <a:r>
              <a:rPr lang="en-US" dirty="0"/>
              <a:t>Arden Warner | 2017 P2MAC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spTree>
    <p:extLst>
      <p:ext uri="{BB962C8B-B14F-4D97-AF65-F5344CB8AC3E}">
        <p14:creationId xmlns:p14="http://schemas.microsoft.com/office/powerpoint/2010/main" val="389290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 up) - Intensity and Pulse Width Monitoring for MPS</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7" name="Picture 6"/>
          <p:cNvPicPr>
            <a:picLocks noChangeAspect="1"/>
          </p:cNvPicPr>
          <p:nvPr/>
        </p:nvPicPr>
        <p:blipFill>
          <a:blip r:embed="rId2"/>
          <a:stretch>
            <a:fillRect/>
          </a:stretch>
        </p:blipFill>
        <p:spPr>
          <a:xfrm>
            <a:off x="94822" y="854706"/>
            <a:ext cx="5062806" cy="5551091"/>
          </a:xfrm>
          <a:prstGeom prst="rect">
            <a:avLst/>
          </a:prstGeom>
        </p:spPr>
      </p:pic>
      <p:pic>
        <p:nvPicPr>
          <p:cNvPr id="8" name="Picture 7"/>
          <p:cNvPicPr>
            <a:picLocks noChangeAspect="1"/>
          </p:cNvPicPr>
          <p:nvPr/>
        </p:nvPicPr>
        <p:blipFill>
          <a:blip r:embed="rId3"/>
          <a:stretch>
            <a:fillRect/>
          </a:stretch>
        </p:blipFill>
        <p:spPr>
          <a:xfrm>
            <a:off x="4999200" y="987084"/>
            <a:ext cx="2553056" cy="2048161"/>
          </a:xfrm>
          <a:prstGeom prst="rect">
            <a:avLst/>
          </a:prstGeom>
        </p:spPr>
      </p:pic>
      <p:sp>
        <p:nvSpPr>
          <p:cNvPr id="9" name="TextBox 8"/>
          <p:cNvSpPr txBox="1"/>
          <p:nvPr/>
        </p:nvSpPr>
        <p:spPr>
          <a:xfrm>
            <a:off x="4880226" y="3276926"/>
            <a:ext cx="3431568" cy="1200329"/>
          </a:xfrm>
          <a:prstGeom prst="rect">
            <a:avLst/>
          </a:prstGeom>
          <a:noFill/>
        </p:spPr>
        <p:txBody>
          <a:bodyPr wrap="square" rtlCol="0">
            <a:spAutoFit/>
          </a:bodyPr>
          <a:lstStyle/>
          <a:p>
            <a:r>
              <a:rPr lang="en-US" sz="1800" dirty="0">
                <a:latin typeface="Helvetica" panose="020B0604020202020204" pitchFamily="34" charset="0"/>
                <a:cs typeface="Helvetica" panose="020B0604020202020204" pitchFamily="34" charset="0"/>
              </a:rPr>
              <a:t>RPU monitors beam pulse width, intensity and chopper performance based on beam threshold comparisons</a:t>
            </a:r>
          </a:p>
        </p:txBody>
      </p:sp>
      <p:sp>
        <p:nvSpPr>
          <p:cNvPr id="10" name="Footer Placeholder 4"/>
          <p:cNvSpPr txBox="1">
            <a:spLocks/>
          </p:cNvSpPr>
          <p:nvPr/>
        </p:nvSpPr>
        <p:spPr>
          <a:xfrm>
            <a:off x="1104359" y="650006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Status of Machine Protection System for PIP2IT</a:t>
            </a:r>
            <a:endParaRPr lang="en-US" b="1" dirty="0"/>
          </a:p>
        </p:txBody>
      </p:sp>
    </p:spTree>
    <p:extLst>
      <p:ext uri="{BB962C8B-B14F-4D97-AF65-F5344CB8AC3E}">
        <p14:creationId xmlns:p14="http://schemas.microsoft.com/office/powerpoint/2010/main" val="209080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LEBT Chopper / MPS connection Development  at PIP2IT</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a:p>
        </p:txBody>
      </p:sp>
      <p:pic>
        <p:nvPicPr>
          <p:cNvPr id="7" name="Picture 6"/>
          <p:cNvPicPr>
            <a:picLocks noChangeAspect="1"/>
          </p:cNvPicPr>
          <p:nvPr/>
        </p:nvPicPr>
        <p:blipFill>
          <a:blip r:embed="rId2"/>
          <a:stretch>
            <a:fillRect/>
          </a:stretch>
        </p:blipFill>
        <p:spPr>
          <a:xfrm>
            <a:off x="5213592" y="2018723"/>
            <a:ext cx="3877312" cy="4110669"/>
          </a:xfrm>
          <a:prstGeom prst="rect">
            <a:avLst/>
          </a:prstGeom>
          <a:ln>
            <a:noFill/>
          </a:ln>
        </p:spPr>
      </p:pic>
      <p:sp>
        <p:nvSpPr>
          <p:cNvPr id="9" name="Left Brace 8"/>
          <p:cNvSpPr/>
          <p:nvPr/>
        </p:nvSpPr>
        <p:spPr>
          <a:xfrm>
            <a:off x="4924763" y="4242575"/>
            <a:ext cx="393825" cy="941561"/>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746916" y="4590244"/>
            <a:ext cx="1356188" cy="246221"/>
          </a:xfrm>
          <a:prstGeom prst="rect">
            <a:avLst/>
          </a:prstGeom>
          <a:noFill/>
        </p:spPr>
        <p:txBody>
          <a:bodyPr wrap="square" rtlCol="0">
            <a:spAutoFit/>
          </a:bodyPr>
          <a:lstStyle/>
          <a:p>
            <a:r>
              <a:rPr lang="en-US" sz="1000" b="1" dirty="0">
                <a:solidFill>
                  <a:srgbClr val="FF0000"/>
                </a:solidFill>
                <a:latin typeface="Helvetica" panose="020B0604020202020204" pitchFamily="34" charset="0"/>
                <a:cs typeface="Helvetica" panose="020B0604020202020204" pitchFamily="34" charset="0"/>
              </a:rPr>
              <a:t>MPS INTERFACE</a:t>
            </a:r>
          </a:p>
        </p:txBody>
      </p:sp>
      <p:sp>
        <p:nvSpPr>
          <p:cNvPr id="14" name="TextBox 13"/>
          <p:cNvSpPr txBox="1"/>
          <p:nvPr/>
        </p:nvSpPr>
        <p:spPr>
          <a:xfrm>
            <a:off x="310794" y="833607"/>
            <a:ext cx="4931873" cy="584775"/>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Four signals between driver and MPS</a:t>
            </a:r>
          </a:p>
          <a:p>
            <a:pPr lvl="1"/>
            <a:endParaRPr lang="en-US" sz="1800" dirty="0">
              <a:latin typeface="Helvetica" panose="020B0604020202020204" pitchFamily="34" charset="0"/>
              <a:cs typeface="Helvetica"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013538272"/>
              </p:ext>
            </p:extLst>
          </p:nvPr>
        </p:nvGraphicFramePr>
        <p:xfrm>
          <a:off x="229974" y="1235213"/>
          <a:ext cx="4218737" cy="2438400"/>
        </p:xfrm>
        <a:graphic>
          <a:graphicData uri="http://schemas.openxmlformats.org/drawingml/2006/table">
            <a:tbl>
              <a:tblPr firstRow="1" firstCol="1" bandRow="1"/>
              <a:tblGrid>
                <a:gridCol w="900666">
                  <a:extLst>
                    <a:ext uri="{9D8B030D-6E8A-4147-A177-3AD203B41FA5}">
                      <a16:colId xmlns:a16="http://schemas.microsoft.com/office/drawing/2014/main" val="3062964436"/>
                    </a:ext>
                  </a:extLst>
                </a:gridCol>
                <a:gridCol w="100892">
                  <a:extLst>
                    <a:ext uri="{9D8B030D-6E8A-4147-A177-3AD203B41FA5}">
                      <a16:colId xmlns:a16="http://schemas.microsoft.com/office/drawing/2014/main" val="580848428"/>
                    </a:ext>
                  </a:extLst>
                </a:gridCol>
                <a:gridCol w="2212883">
                  <a:extLst>
                    <a:ext uri="{9D8B030D-6E8A-4147-A177-3AD203B41FA5}">
                      <a16:colId xmlns:a16="http://schemas.microsoft.com/office/drawing/2014/main" val="604900018"/>
                    </a:ext>
                  </a:extLst>
                </a:gridCol>
                <a:gridCol w="903404">
                  <a:extLst>
                    <a:ext uri="{9D8B030D-6E8A-4147-A177-3AD203B41FA5}">
                      <a16:colId xmlns:a16="http://schemas.microsoft.com/office/drawing/2014/main" val="973132719"/>
                    </a:ext>
                  </a:extLst>
                </a:gridCol>
                <a:gridCol w="100892">
                  <a:extLst>
                    <a:ext uri="{9D8B030D-6E8A-4147-A177-3AD203B41FA5}">
                      <a16:colId xmlns:a16="http://schemas.microsoft.com/office/drawing/2014/main" val="2580078527"/>
                    </a:ext>
                  </a:extLst>
                </a:gridCol>
              </a:tblGrid>
              <a:tr h="190632">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Parameter</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Description / Comments</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rPr>
                        <a:t>Signal Type</a:t>
                      </a:r>
                      <a:endParaRPr lang="en-US" sz="1100" dirty="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967613"/>
                  </a:ext>
                </a:extLst>
              </a:tr>
              <a:tr h="309777">
                <a:tc gridSpan="2">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Mode (Input)</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Mode setting command received from the MPS</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TTL 50 Ohm term., TTL Serial</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967359366"/>
                  </a:ext>
                </a:extLst>
              </a:tr>
              <a:tr h="309777">
                <a:tc gridSpan="2">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Mode (Output)</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Acknowledgement signal sent back to the MPS</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TTL, 50 Ohm drive, TTL Serial</a:t>
                      </a:r>
                      <a:endParaRPr lang="en-US" sz="1100" dirty="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513032535"/>
                  </a:ext>
                </a:extLst>
              </a:tr>
              <a:tr h="309777">
                <a:tc gridSpan="2">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Permit (input)</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Logic level high enables &amp; low level disables beam transmission</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TTL,50 Ohm term, </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5 MHz AC</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755640618"/>
                  </a:ext>
                </a:extLst>
              </a:tr>
              <a:tr h="309777">
                <a:tc gridSpan="2">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HV_DC_OK (output)</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Indicates high voltage integrity.  Indication that -5 kV DC PS is greater than -5 kV, rear panel.  </a:t>
                      </a:r>
                      <a:endParaRPr lang="en-US" sz="110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TTL, 50 Ohm driver, 5 MHz AC</a:t>
                      </a:r>
                      <a:endParaRPr lang="en-US" sz="1100" dirty="0">
                        <a:effectLst/>
                        <a:latin typeface="Times New Roman" panose="02020603050405020304" pitchFamily="18" charset="0"/>
                        <a:ea typeface="Times New Roman" panose="02020603050405020304" pitchFamily="18" charset="0"/>
                      </a:endParaRPr>
                    </a:p>
                  </a:txBody>
                  <a:tcPr marL="73025" marR="73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681369155"/>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949606226"/>
              </p:ext>
            </p:extLst>
          </p:nvPr>
        </p:nvGraphicFramePr>
        <p:xfrm>
          <a:off x="957823" y="4332356"/>
          <a:ext cx="2800350" cy="762000"/>
        </p:xfrm>
        <a:graphic>
          <a:graphicData uri="http://schemas.openxmlformats.org/drawingml/2006/table">
            <a:tbl>
              <a:tblPr firstRow="1" firstCol="1" bandRow="1">
                <a:tableStyleId>{5C22544A-7EE6-4342-B048-85BDC9FD1C3A}</a:tableStyleId>
              </a:tblPr>
              <a:tblGrid>
                <a:gridCol w="1485900">
                  <a:extLst>
                    <a:ext uri="{9D8B030D-6E8A-4147-A177-3AD203B41FA5}">
                      <a16:colId xmlns:a16="http://schemas.microsoft.com/office/drawing/2014/main" val="4003367645"/>
                    </a:ext>
                  </a:extLst>
                </a:gridCol>
                <a:gridCol w="1314450">
                  <a:extLst>
                    <a:ext uri="{9D8B030D-6E8A-4147-A177-3AD203B41FA5}">
                      <a16:colId xmlns:a16="http://schemas.microsoft.com/office/drawing/2014/main" val="1246110717"/>
                    </a:ext>
                  </a:extLst>
                </a:gridCol>
              </a:tblGrid>
              <a:tr h="0">
                <a:tc>
                  <a:txBody>
                    <a:bodyPr/>
                    <a:lstStyle/>
                    <a:p>
                      <a:pPr marL="0" marR="0" algn="ctr">
                        <a:spcBef>
                          <a:spcPts val="0"/>
                        </a:spcBef>
                        <a:spcAft>
                          <a:spcPts val="0"/>
                        </a:spcAft>
                      </a:pPr>
                      <a:r>
                        <a:rPr lang="en-US" sz="1000">
                          <a:effectLst/>
                        </a:rPr>
                        <a:t>Code (one byte)</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1000">
                          <a:effectLst/>
                        </a:rPr>
                        <a:t>Mode No.</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945743776"/>
                  </a:ext>
                </a:extLst>
              </a:tr>
              <a:tr h="0">
                <a:tc>
                  <a:txBody>
                    <a:bodyPr/>
                    <a:lstStyle/>
                    <a:p>
                      <a:pPr marL="0" marR="0" algn="ctr">
                        <a:spcBef>
                          <a:spcPts val="0"/>
                        </a:spcBef>
                        <a:spcAft>
                          <a:spcPts val="0"/>
                        </a:spcAft>
                      </a:pPr>
                      <a:r>
                        <a:rPr lang="en-US" sz="1000">
                          <a:effectLst/>
                        </a:rPr>
                        <a:t>0x41</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1000">
                          <a:effectLst/>
                        </a:rPr>
                        <a:t>1</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110316704"/>
                  </a:ext>
                </a:extLst>
              </a:tr>
              <a:tr h="0">
                <a:tc>
                  <a:txBody>
                    <a:bodyPr/>
                    <a:lstStyle/>
                    <a:p>
                      <a:pPr marL="0" marR="0" algn="ctr">
                        <a:spcBef>
                          <a:spcPts val="0"/>
                        </a:spcBef>
                        <a:spcAft>
                          <a:spcPts val="0"/>
                        </a:spcAft>
                      </a:pPr>
                      <a:r>
                        <a:rPr lang="en-US" sz="1000">
                          <a:effectLst/>
                        </a:rPr>
                        <a:t>0x42</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1000">
                          <a:effectLst/>
                        </a:rPr>
                        <a:t>2</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381805223"/>
                  </a:ext>
                </a:extLst>
              </a:tr>
              <a:tr h="0">
                <a:tc>
                  <a:txBody>
                    <a:bodyPr/>
                    <a:lstStyle/>
                    <a:p>
                      <a:pPr marL="0" marR="0" algn="ctr">
                        <a:spcBef>
                          <a:spcPts val="0"/>
                        </a:spcBef>
                        <a:spcAft>
                          <a:spcPts val="0"/>
                        </a:spcAft>
                      </a:pPr>
                      <a:r>
                        <a:rPr lang="en-US" sz="1000">
                          <a:effectLst/>
                        </a:rPr>
                        <a:t>0x44</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1000">
                          <a:effectLst/>
                        </a:rPr>
                        <a:t>3</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309547031"/>
                  </a:ext>
                </a:extLst>
              </a:tr>
              <a:tr h="0">
                <a:tc>
                  <a:txBody>
                    <a:bodyPr/>
                    <a:lstStyle/>
                    <a:p>
                      <a:pPr marL="0" marR="0" algn="ctr">
                        <a:spcBef>
                          <a:spcPts val="0"/>
                        </a:spcBef>
                        <a:spcAft>
                          <a:spcPts val="0"/>
                        </a:spcAft>
                      </a:pPr>
                      <a:r>
                        <a:rPr lang="en-US" sz="1000">
                          <a:effectLst/>
                        </a:rPr>
                        <a:t>0x48</a:t>
                      </a:r>
                      <a:endParaRPr lang="en-US" sz="11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1000" dirty="0">
                          <a:effectLst/>
                        </a:rPr>
                        <a:t>4</a:t>
                      </a:r>
                      <a:endParaRPr lang="en-US" sz="11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908142970"/>
                  </a:ext>
                </a:extLst>
              </a:tr>
            </a:tbl>
          </a:graphicData>
        </a:graphic>
      </p:graphicFrame>
      <p:sp>
        <p:nvSpPr>
          <p:cNvPr id="17" name="TextBox 16"/>
          <p:cNvSpPr txBox="1"/>
          <p:nvPr/>
        </p:nvSpPr>
        <p:spPr>
          <a:xfrm>
            <a:off x="189802" y="5189089"/>
            <a:ext cx="4931873" cy="584775"/>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MPS mode value is a single byte TTL protocol -9600 baud</a:t>
            </a:r>
          </a:p>
          <a:p>
            <a:pPr lvl="1"/>
            <a:endParaRPr lang="en-US" sz="1800" dirty="0">
              <a:latin typeface="Helvetica" panose="020B0604020202020204" pitchFamily="34" charset="0"/>
              <a:cs typeface="Helvetica" panose="020B0604020202020204" pitchFamily="34" charset="0"/>
            </a:endParaRPr>
          </a:p>
        </p:txBody>
      </p:sp>
      <p:sp>
        <p:nvSpPr>
          <p:cNvPr id="18" name="Footer Placeholder 4"/>
          <p:cNvSpPr txBox="1">
            <a:spLocks/>
          </p:cNvSpPr>
          <p:nvPr/>
        </p:nvSpPr>
        <p:spPr>
          <a:xfrm>
            <a:off x="957823" y="6477061"/>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Status of Machine Protection System for PIP2IT</a:t>
            </a:r>
            <a:endParaRPr lang="en-US" b="1" dirty="0"/>
          </a:p>
        </p:txBody>
      </p:sp>
      <p:sp>
        <p:nvSpPr>
          <p:cNvPr id="13" name="TextBox 12"/>
          <p:cNvSpPr txBox="1"/>
          <p:nvPr/>
        </p:nvSpPr>
        <p:spPr>
          <a:xfrm>
            <a:off x="7526338" y="1651428"/>
            <a:ext cx="1133130" cy="338554"/>
          </a:xfrm>
          <a:prstGeom prst="rect">
            <a:avLst/>
          </a:prstGeom>
          <a:noFill/>
        </p:spPr>
        <p:txBody>
          <a:bodyPr wrap="square" rtlCol="0">
            <a:spAutoFit/>
          </a:bodyPr>
          <a:lstStyle/>
          <a:p>
            <a:r>
              <a:rPr lang="en-US" sz="1600" dirty="0"/>
              <a:t>G. </a:t>
            </a:r>
            <a:r>
              <a:rPr lang="en-US" sz="1600" dirty="0" err="1"/>
              <a:t>Saewert</a:t>
            </a:r>
            <a:endParaRPr lang="en-US" sz="1600" dirty="0"/>
          </a:p>
        </p:txBody>
      </p:sp>
    </p:spTree>
    <p:extLst>
      <p:ext uri="{BB962C8B-B14F-4D97-AF65-F5344CB8AC3E}">
        <p14:creationId xmlns:p14="http://schemas.microsoft.com/office/powerpoint/2010/main" val="383261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(Back-up) Loss monitor development for MPS at low energy</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a:p>
        </p:txBody>
      </p:sp>
      <p:pic>
        <p:nvPicPr>
          <p:cNvPr id="8" name="Picture 7"/>
          <p:cNvPicPr>
            <a:picLocks noChangeAspect="1"/>
          </p:cNvPicPr>
          <p:nvPr/>
        </p:nvPicPr>
        <p:blipFill>
          <a:blip r:embed="rId2"/>
          <a:stretch>
            <a:fillRect/>
          </a:stretch>
        </p:blipFill>
        <p:spPr>
          <a:xfrm>
            <a:off x="228600" y="896420"/>
            <a:ext cx="5317447" cy="3988085"/>
          </a:xfrm>
          <a:prstGeom prst="rect">
            <a:avLst/>
          </a:prstGeom>
        </p:spPr>
      </p:pic>
      <p:pic>
        <p:nvPicPr>
          <p:cNvPr id="7" name="Content Placeholder 6"/>
          <p:cNvPicPr>
            <a:picLocks noGrp="1" noChangeAspect="1"/>
          </p:cNvPicPr>
          <p:nvPr>
            <p:ph idx="1"/>
          </p:nvPr>
        </p:nvPicPr>
        <p:blipFill>
          <a:blip r:embed="rId3"/>
          <a:stretch>
            <a:fillRect/>
          </a:stretch>
        </p:blipFill>
        <p:spPr>
          <a:xfrm rot="5400000">
            <a:off x="6048107" y="3165607"/>
            <a:ext cx="1660195" cy="4279468"/>
          </a:xfrm>
        </p:spPr>
      </p:pic>
      <p:sp>
        <p:nvSpPr>
          <p:cNvPr id="10" name="TextBox 9"/>
          <p:cNvSpPr txBox="1"/>
          <p:nvPr/>
        </p:nvSpPr>
        <p:spPr>
          <a:xfrm>
            <a:off x="5546047" y="905656"/>
            <a:ext cx="3597953" cy="1938992"/>
          </a:xfrm>
          <a:prstGeom prst="rect">
            <a:avLst/>
          </a:prstGeom>
          <a:noFill/>
        </p:spPr>
        <p:txBody>
          <a:bodyPr wrap="square" rtlCol="0">
            <a:spAutoFit/>
          </a:bodyPr>
          <a:lstStyle/>
          <a:p>
            <a:r>
              <a:rPr lang="en-US" sz="1200" dirty="0">
                <a:latin typeface="Helvetica" pitchFamily="34" charset="0"/>
              </a:rPr>
              <a:t>Test device parameters:</a:t>
            </a:r>
          </a:p>
          <a:p>
            <a:pPr marL="742950" lvl="1" indent="-285750">
              <a:buFont typeface="Arial" panose="020B0604020202020204" pitchFamily="34" charset="0"/>
              <a:buChar char="•"/>
            </a:pPr>
            <a:r>
              <a:rPr lang="en-US" sz="1200" dirty="0">
                <a:latin typeface="Helvetica" pitchFamily="34" charset="0"/>
              </a:rPr>
              <a:t>150 µm</a:t>
            </a:r>
          </a:p>
          <a:p>
            <a:pPr marL="742950" lvl="1" indent="-285750">
              <a:buFont typeface="Arial" panose="020B0604020202020204" pitchFamily="34" charset="0"/>
              <a:buChar char="•"/>
            </a:pPr>
            <a:r>
              <a:rPr lang="en-US" sz="1200" dirty="0">
                <a:latin typeface="Helvetica" pitchFamily="34" charset="0"/>
              </a:rPr>
              <a:t>5 x 5 mm</a:t>
            </a:r>
          </a:p>
          <a:p>
            <a:r>
              <a:rPr lang="en-US" sz="1200" dirty="0">
                <a:latin typeface="Helvetica" pitchFamily="34" charset="0"/>
              </a:rPr>
              <a:t>Charge pileup unavoidable in this setup. Penetration depth for  3MeV protons is 48 µm and charge deposition is 35.3 </a:t>
            </a:r>
            <a:r>
              <a:rPr lang="en-US" sz="1200" dirty="0" err="1">
                <a:latin typeface="Helvetica" pitchFamily="34" charset="0"/>
              </a:rPr>
              <a:t>fC</a:t>
            </a:r>
            <a:endParaRPr lang="en-US" sz="1200" dirty="0">
              <a:latin typeface="Helvetica" pitchFamily="34" charset="0"/>
            </a:endParaRPr>
          </a:p>
          <a:p>
            <a:endParaRPr lang="en-US" sz="1200" dirty="0">
              <a:latin typeface="Helvetica" pitchFamily="34" charset="0"/>
            </a:endParaRPr>
          </a:p>
          <a:p>
            <a:r>
              <a:rPr lang="en-US" sz="1200" dirty="0">
                <a:latin typeface="Helvetica" pitchFamily="34" charset="0"/>
              </a:rPr>
              <a:t>Would need 5.6 MeV to traverse detector. The plan is to use 25 µm detector on larger substrate for 2.1 MeV.</a:t>
            </a:r>
          </a:p>
        </p:txBody>
      </p:sp>
      <p:pic>
        <p:nvPicPr>
          <p:cNvPr id="11" name="Picture 10"/>
          <p:cNvPicPr>
            <a:picLocks noChangeAspect="1"/>
          </p:cNvPicPr>
          <p:nvPr/>
        </p:nvPicPr>
        <p:blipFill>
          <a:blip r:embed="rId4"/>
          <a:stretch>
            <a:fillRect/>
          </a:stretch>
        </p:blipFill>
        <p:spPr>
          <a:xfrm>
            <a:off x="2305871" y="4713402"/>
            <a:ext cx="2432600" cy="1480175"/>
          </a:xfrm>
          <a:prstGeom prst="rect">
            <a:avLst/>
          </a:prstGeom>
        </p:spPr>
      </p:pic>
      <p:sp>
        <p:nvSpPr>
          <p:cNvPr id="12" name="TextBox 11"/>
          <p:cNvSpPr txBox="1"/>
          <p:nvPr/>
        </p:nvSpPr>
        <p:spPr>
          <a:xfrm>
            <a:off x="112421" y="5044835"/>
            <a:ext cx="2216465" cy="938719"/>
          </a:xfrm>
          <a:prstGeom prst="rect">
            <a:avLst/>
          </a:prstGeom>
          <a:noFill/>
        </p:spPr>
        <p:txBody>
          <a:bodyPr wrap="square" rtlCol="0">
            <a:spAutoFit/>
          </a:bodyPr>
          <a:lstStyle/>
          <a:p>
            <a:r>
              <a:rPr lang="en-US" sz="1100" dirty="0"/>
              <a:t>Detector open front window &amp; RF protection: Polarity such that surface forms a faraday cage with  bond wires ands ground  layer of readout structure.</a:t>
            </a:r>
          </a:p>
        </p:txBody>
      </p:sp>
      <p:sp>
        <p:nvSpPr>
          <p:cNvPr id="13" name="Footer Placeholder 4"/>
          <p:cNvSpPr txBox="1">
            <a:spLocks/>
          </p:cNvSpPr>
          <p:nvPr/>
        </p:nvSpPr>
        <p:spPr>
          <a:xfrm>
            <a:off x="1104359" y="650006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Status of Machine Protection System for PIP2IT</a:t>
            </a:r>
            <a:endParaRPr lang="en-US" b="1" dirty="0"/>
          </a:p>
        </p:txBody>
      </p:sp>
    </p:spTree>
    <p:extLst>
      <p:ext uri="{BB962C8B-B14F-4D97-AF65-F5344CB8AC3E}">
        <p14:creationId xmlns:p14="http://schemas.microsoft.com/office/powerpoint/2010/main" val="329006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MPS Scope – PIP2IT to PIP-II</a:t>
            </a:r>
          </a:p>
          <a:p>
            <a:r>
              <a:rPr lang="en-US" dirty="0"/>
              <a:t>System Design and Configuration</a:t>
            </a:r>
          </a:p>
          <a:p>
            <a:r>
              <a:rPr lang="en-US" dirty="0"/>
              <a:t>Technical Concerns</a:t>
            </a:r>
          </a:p>
          <a:p>
            <a:r>
              <a:rPr lang="en-US" dirty="0"/>
              <a:t>MPS test and development at PIP2IT</a:t>
            </a:r>
          </a:p>
          <a:p>
            <a:r>
              <a:rPr lang="en-US" dirty="0"/>
              <a:t>Summary</a:t>
            </a:r>
          </a:p>
          <a:p>
            <a:endParaRPr lang="en-US" dirty="0"/>
          </a:p>
          <a:p>
            <a:endParaRPr lang="en-US" dirty="0"/>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5" name="Footer Placeholder 4"/>
          <p:cNvSpPr>
            <a:spLocks noGrp="1"/>
          </p:cNvSpPr>
          <p:nvPr>
            <p:ph type="ftr" sz="quarter" idx="11"/>
          </p:nvPr>
        </p:nvSpPr>
        <p:spPr/>
        <p:txBody>
          <a:bodyPr/>
          <a:lstStyle/>
          <a:p>
            <a:pPr>
              <a:defRPr/>
            </a:pPr>
            <a:r>
              <a:rPr lang="en-US" dirty="0"/>
              <a:t>Arden Warner | 2017 P2MAC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397099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a:latin typeface="Helvetica" panose="020B0604020202020204" pitchFamily="34" charset="0"/>
                <a:ea typeface="Geneva" pitchFamily="121" charset="-128"/>
              </a:rPr>
              <a:t>(Back-up) Beam Damage Potential - PIP2IT</a:t>
            </a:r>
          </a:p>
        </p:txBody>
      </p:sp>
      <p:sp>
        <p:nvSpPr>
          <p:cNvPr id="24578" name="Content Placeholder 29"/>
          <p:cNvSpPr>
            <a:spLocks noGrp="1"/>
          </p:cNvSpPr>
          <p:nvPr>
            <p:ph idx="1"/>
          </p:nvPr>
        </p:nvSpPr>
        <p:spPr bwMode="auto">
          <a:xfrm>
            <a:off x="228600" y="1042988"/>
            <a:ext cx="8686800" cy="5265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altLang="en-US" dirty="0">
                <a:solidFill>
                  <a:schemeClr val="tx1"/>
                </a:solidFill>
                <a:latin typeface="Helvetica" panose="020B0604020202020204" pitchFamily="34" charset="0"/>
                <a:ea typeface="Geneva" pitchFamily="121" charset="-128"/>
              </a:rPr>
              <a:t>Machine Damage Potential: </a:t>
            </a:r>
          </a:p>
          <a:p>
            <a:pPr lvl="1"/>
            <a:r>
              <a:rPr lang="en-US" altLang="en-US" sz="1600" dirty="0">
                <a:latin typeface="Helvetica" panose="020B0604020202020204" pitchFamily="34" charset="0"/>
                <a:ea typeface="Geneva" pitchFamily="121" charset="-128"/>
              </a:rPr>
              <a:t>The maximum beam power that PI-Test front-end can generate is 21 KW CW (10 mA x 2.1 MeV).</a:t>
            </a:r>
            <a:endParaRPr lang="en-US" altLang="en-US" sz="1800" dirty="0">
              <a:latin typeface="Helvetica" panose="020B0604020202020204" pitchFamily="34" charset="0"/>
              <a:ea typeface="Geneva" pitchFamily="121" charset="-128"/>
            </a:endParaRPr>
          </a:p>
          <a:p>
            <a:pPr lvl="1"/>
            <a:r>
              <a:rPr lang="en-US" altLang="en-US" sz="1600" dirty="0">
                <a:latin typeface="Helvetica" panose="020B0604020202020204" pitchFamily="34" charset="0"/>
                <a:ea typeface="Geneva" pitchFamily="121" charset="-128"/>
              </a:rPr>
              <a:t>FY17 operations will be limited to pulsed mode with maximum power of 2.1 KW (5 </a:t>
            </a:r>
            <a:r>
              <a:rPr lang="en-US" altLang="en-US" sz="1600" dirty="0" err="1">
                <a:latin typeface="Helvetica" panose="020B0604020202020204" pitchFamily="34" charset="0"/>
                <a:ea typeface="Geneva" pitchFamily="121" charset="-128"/>
              </a:rPr>
              <a:t>ms</a:t>
            </a:r>
            <a:r>
              <a:rPr lang="en-US" altLang="en-US" sz="1600" dirty="0">
                <a:latin typeface="Helvetica" panose="020B0604020202020204" pitchFamily="34" charset="0"/>
                <a:ea typeface="Geneva" pitchFamily="121" charset="-128"/>
              </a:rPr>
              <a:t> x 20 Hz x 10 mA x 2.1 MeV). </a:t>
            </a:r>
          </a:p>
          <a:p>
            <a:pPr lvl="1"/>
            <a:r>
              <a:rPr lang="en-US" altLang="en-US" sz="1600" dirty="0">
                <a:latin typeface="Helvetica" panose="020B0604020202020204" pitchFamily="34" charset="0"/>
                <a:ea typeface="Geneva" pitchFamily="121" charset="-128"/>
              </a:rPr>
              <a:t>Standard Long-pulse mode for FY17 for Booster injection scenario  105 W (0.5 </a:t>
            </a:r>
            <a:r>
              <a:rPr lang="en-US" altLang="en-US" sz="1600" dirty="0" err="1">
                <a:latin typeface="Helvetica" panose="020B0604020202020204" pitchFamily="34" charset="0"/>
                <a:ea typeface="Geneva" pitchFamily="121" charset="-128"/>
              </a:rPr>
              <a:t>ms</a:t>
            </a:r>
            <a:r>
              <a:rPr lang="en-US" altLang="en-US" sz="1600" dirty="0">
                <a:latin typeface="Helvetica" panose="020B0604020202020204" pitchFamily="34" charset="0"/>
                <a:ea typeface="Geneva" pitchFamily="121" charset="-128"/>
              </a:rPr>
              <a:t> x 20 Hz x 5 mA x 2.1 MeV</a:t>
            </a:r>
          </a:p>
          <a:p>
            <a:pPr marL="0" indent="0" algn="ctr" eaLnBrk="1" hangingPunct="1">
              <a:buNone/>
            </a:pPr>
            <a:r>
              <a:rPr lang="en-US" altLang="en-US" sz="1800" dirty="0">
                <a:solidFill>
                  <a:srgbClr val="FF0000"/>
                </a:solidFill>
                <a:latin typeface="Helvetica" panose="020B0604020202020204" pitchFamily="34" charset="0"/>
                <a:ea typeface="Geneva" pitchFamily="121" charset="-128"/>
              </a:rPr>
              <a:t>Enough potential to damage invasive hardware, vacuum system and components.</a:t>
            </a:r>
          </a:p>
          <a:p>
            <a:pPr marL="0" indent="0" eaLnBrk="1" hangingPunct="1">
              <a:buNone/>
            </a:pPr>
            <a:endParaRPr lang="en-US" altLang="en-US" dirty="0">
              <a:latin typeface="Helvetica" panose="020B0604020202020204" pitchFamily="34" charset="0"/>
              <a:ea typeface="Geneva" pitchFamily="121" charset="-128"/>
            </a:endParaRPr>
          </a:p>
          <a:p>
            <a:pPr marL="0" indent="0" eaLnBrk="1" hangingPunct="1">
              <a:buNone/>
            </a:pPr>
            <a:endParaRPr lang="en-US" altLang="en-US" dirty="0">
              <a:latin typeface="Helvetica" panose="020B0604020202020204" pitchFamily="34" charset="0"/>
              <a:ea typeface="Geneva" pitchFamily="121" charset="-128"/>
            </a:endParaRPr>
          </a:p>
          <a:p>
            <a:pPr marL="0" indent="0" eaLnBrk="1" hangingPunct="1">
              <a:buNone/>
            </a:pPr>
            <a:endParaRPr lang="en-US" altLang="en-US" dirty="0">
              <a:latin typeface="Helvetica" panose="020B0604020202020204" pitchFamily="34" charset="0"/>
              <a:ea typeface="Geneva" pitchFamily="121" charset="-128"/>
            </a:endParaRPr>
          </a:p>
          <a:p>
            <a:pPr marL="0" indent="0" eaLnBrk="1" hangingPunct="1">
              <a:buNone/>
            </a:pPr>
            <a:endParaRPr lang="en-US" altLang="en-US" dirty="0">
              <a:latin typeface="Helvetica" panose="020B0604020202020204" pitchFamily="34" charset="0"/>
              <a:ea typeface="Geneva" pitchFamily="121" charset="-128"/>
            </a:endParaRPr>
          </a:p>
          <a:p>
            <a:pPr marL="0" indent="0" eaLnBrk="1" hangingPunct="1">
              <a:buNone/>
            </a:pPr>
            <a:endParaRPr lang="en-US" altLang="en-US" dirty="0">
              <a:latin typeface="Helvetica" panose="020B0604020202020204" pitchFamily="34" charset="0"/>
              <a:ea typeface="Geneva" pitchFamily="121" charset="-128"/>
            </a:endParaRPr>
          </a:p>
          <a:p>
            <a:pPr marL="0" indent="0" eaLnBrk="1" hangingPunct="1">
              <a:buNone/>
            </a:pPr>
            <a:endParaRPr lang="en-US" altLang="en-US" dirty="0">
              <a:latin typeface="Helvetica" panose="020B0604020202020204" pitchFamily="34" charset="0"/>
              <a:ea typeface="Geneva" pitchFamily="121" charset="-128"/>
            </a:endParaRPr>
          </a:p>
          <a:p>
            <a:pPr marL="0" indent="0" eaLnBrk="1" hangingPunct="1">
              <a:buNone/>
            </a:pPr>
            <a:endParaRPr lang="en-US" altLang="en-US" dirty="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3/27/2017</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20</a:t>
            </a:fld>
            <a:endParaRPr lang="en-US" altLang="en-US" sz="1200">
              <a:solidFill>
                <a:srgbClr val="004C97"/>
              </a:solidFill>
              <a:latin typeface="Helvetica" panose="020B0604020202020204" pitchFamily="34" charset="0"/>
            </a:endParaRPr>
          </a:p>
        </p:txBody>
      </p:sp>
      <p:pic>
        <p:nvPicPr>
          <p:cNvPr id="2" name="Picture 1"/>
          <p:cNvPicPr>
            <a:picLocks noChangeAspect="1"/>
          </p:cNvPicPr>
          <p:nvPr/>
        </p:nvPicPr>
        <p:blipFill>
          <a:blip r:embed="rId2"/>
          <a:stretch>
            <a:fillRect/>
          </a:stretch>
        </p:blipFill>
        <p:spPr>
          <a:xfrm>
            <a:off x="5338474" y="3900055"/>
            <a:ext cx="2983344" cy="2237508"/>
          </a:xfrm>
          <a:prstGeom prst="rect">
            <a:avLst/>
          </a:prstGeom>
        </p:spPr>
      </p:pic>
      <p:pic>
        <p:nvPicPr>
          <p:cNvPr id="3" name="Picture 2"/>
          <p:cNvPicPr>
            <a:picLocks noChangeAspect="1"/>
          </p:cNvPicPr>
          <p:nvPr/>
        </p:nvPicPr>
        <p:blipFill>
          <a:blip r:embed="rId3"/>
          <a:stretch>
            <a:fillRect/>
          </a:stretch>
        </p:blipFill>
        <p:spPr>
          <a:xfrm>
            <a:off x="806450" y="3973947"/>
            <a:ext cx="2983344" cy="2237508"/>
          </a:xfrm>
          <a:prstGeom prst="rect">
            <a:avLst/>
          </a:prstGeom>
        </p:spPr>
      </p:pic>
      <p:sp>
        <p:nvSpPr>
          <p:cNvPr id="9" name="Footer Placeholder 4"/>
          <p:cNvSpPr>
            <a:spLocks noGrp="1"/>
          </p:cNvSpPr>
          <p:nvPr>
            <p:ph type="ftr" sz="quarter" idx="11"/>
          </p:nvPr>
        </p:nvSpPr>
        <p:spPr>
          <a:xfrm>
            <a:off x="806450" y="6515100"/>
            <a:ext cx="5373688" cy="241300"/>
          </a:xfrm>
        </p:spPr>
        <p:txBody>
          <a:bodyPr/>
          <a:lstStyle/>
          <a:p>
            <a:pPr>
              <a:defRPr/>
            </a:pPr>
            <a:r>
              <a:rPr lang="en-US" dirty="0"/>
              <a:t>Arden Warner | 2017 P2MAC</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(Back-up) </a:t>
            </a:r>
            <a:r>
              <a:rPr lang="en-US" dirty="0" err="1"/>
              <a:t>sCVD</a:t>
            </a:r>
            <a:r>
              <a:rPr lang="en-US" dirty="0"/>
              <a:t> Diamond Crystal Loss Monitor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3" y="863538"/>
            <a:ext cx="6350620" cy="2651383"/>
          </a:xfrm>
          <a:ln w="19050">
            <a:solidFill>
              <a:srgbClr val="003087"/>
            </a:solidFill>
          </a:ln>
        </p:spPr>
      </p:pic>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470" y="3514921"/>
            <a:ext cx="4058530" cy="2775020"/>
          </a:xfrm>
          <a:prstGeom prst="rect">
            <a:avLst/>
          </a:prstGeom>
          <a:noFill/>
          <a:ln w="19050">
            <a:solidFill>
              <a:srgbClr val="003087"/>
            </a:solidFill>
          </a:ln>
        </p:spPr>
      </p:pic>
      <p:grpSp>
        <p:nvGrpSpPr>
          <p:cNvPr id="9" name="Group 8"/>
          <p:cNvGrpSpPr/>
          <p:nvPr/>
        </p:nvGrpSpPr>
        <p:grpSpPr>
          <a:xfrm>
            <a:off x="43087" y="4263197"/>
            <a:ext cx="4719484" cy="1458804"/>
            <a:chOff x="533400" y="4039631"/>
            <a:chExt cx="8600768" cy="217200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364994"/>
              <a:ext cx="1923749" cy="16547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149" y="4298258"/>
              <a:ext cx="3172651" cy="178822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0373" y="4039631"/>
              <a:ext cx="3543795" cy="2172003"/>
            </a:xfrm>
            <a:prstGeom prst="rect">
              <a:avLst/>
            </a:prstGeom>
          </p:spPr>
        </p:pic>
      </p:grpSp>
      <p:sp>
        <p:nvSpPr>
          <p:cNvPr id="13" name="TextBox 12"/>
          <p:cNvSpPr txBox="1"/>
          <p:nvPr/>
        </p:nvSpPr>
        <p:spPr>
          <a:xfrm>
            <a:off x="1169228" y="5595623"/>
            <a:ext cx="2406076" cy="692497"/>
          </a:xfrm>
          <a:prstGeom prst="rect">
            <a:avLst/>
          </a:prstGeom>
          <a:noFill/>
        </p:spPr>
        <p:txBody>
          <a:bodyPr wrap="square" rtlCol="0">
            <a:spAutoFit/>
          </a:bodyPr>
          <a:lstStyle/>
          <a:p>
            <a:r>
              <a:rPr lang="en-US" sz="1400" dirty="0">
                <a:solidFill>
                  <a:srgbClr val="003087"/>
                </a:solidFill>
              </a:rPr>
              <a:t>Fast Charge Amplifier: 100 MHz, 40 dB, 4 mV/</a:t>
            </a:r>
            <a:r>
              <a:rPr lang="en-US" sz="1400" dirty="0" err="1">
                <a:solidFill>
                  <a:srgbClr val="003087"/>
                </a:solidFill>
              </a:rPr>
              <a:t>fC</a:t>
            </a:r>
            <a:r>
              <a:rPr lang="en-US" sz="1400" dirty="0">
                <a:solidFill>
                  <a:srgbClr val="003087"/>
                </a:solidFill>
              </a:rPr>
              <a:t>, </a:t>
            </a:r>
          </a:p>
          <a:p>
            <a:endParaRPr lang="en-US" sz="1100" dirty="0">
              <a:solidFill>
                <a:srgbClr val="00B050"/>
              </a:solidFill>
            </a:endParaRPr>
          </a:p>
        </p:txBody>
      </p:sp>
      <p:sp>
        <p:nvSpPr>
          <p:cNvPr id="14" name="TextBox 13"/>
          <p:cNvSpPr txBox="1"/>
          <p:nvPr/>
        </p:nvSpPr>
        <p:spPr>
          <a:xfrm>
            <a:off x="6450012" y="863538"/>
            <a:ext cx="2602547" cy="203132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Clear beam loss signal that scales with loss current.</a:t>
            </a:r>
          </a:p>
          <a:p>
            <a:pPr marL="285750" indent="-285750">
              <a:buFont typeface="Wingdings" panose="05000000000000000000" pitchFamily="2" charset="2"/>
              <a:buChar char="Ø"/>
            </a:pPr>
            <a:r>
              <a:rPr lang="en-US" sz="1400" dirty="0"/>
              <a:t> Individual particle interactions seen.</a:t>
            </a:r>
          </a:p>
          <a:p>
            <a:pPr marL="285750" indent="-285750">
              <a:buFont typeface="Wingdings" panose="05000000000000000000" pitchFamily="2" charset="2"/>
              <a:buChar char="Ø"/>
            </a:pPr>
            <a:r>
              <a:rPr lang="en-US" sz="1400" dirty="0"/>
              <a:t> Cable capacitance effects.</a:t>
            </a:r>
          </a:p>
          <a:p>
            <a:pPr marL="285750" indent="-285750">
              <a:buFont typeface="Wingdings" panose="05000000000000000000" pitchFamily="2" charset="2"/>
              <a:buChar char="Ø"/>
            </a:pPr>
            <a:r>
              <a:rPr lang="en-US" sz="1400" dirty="0"/>
              <a:t>There are two subsequent events within 100 ns:  two protons in the first and one proton in the second pulse. </a:t>
            </a:r>
          </a:p>
        </p:txBody>
      </p:sp>
      <p:sp>
        <p:nvSpPr>
          <p:cNvPr id="15" name="Footer Placeholder 4"/>
          <p:cNvSpPr txBox="1">
            <a:spLocks/>
          </p:cNvSpPr>
          <p:nvPr/>
        </p:nvSpPr>
        <p:spPr>
          <a:xfrm>
            <a:off x="1104359" y="650006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Status of Machine Protection System for PIP2IT</a:t>
            </a:r>
            <a:endParaRPr lang="en-US" b="1" dirty="0"/>
          </a:p>
        </p:txBody>
      </p:sp>
    </p:spTree>
    <p:extLst>
      <p:ext uri="{BB962C8B-B14F-4D97-AF65-F5344CB8AC3E}">
        <p14:creationId xmlns:p14="http://schemas.microsoft.com/office/powerpoint/2010/main" val="231416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(Back-up) </a:t>
            </a:r>
            <a:r>
              <a:rPr lang="en-US" dirty="0" err="1"/>
              <a:t>NaI</a:t>
            </a:r>
            <a:r>
              <a:rPr lang="en-US" dirty="0"/>
              <a:t> Crystal</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05919"/>
            <a:ext cx="5701121" cy="4275841"/>
          </a:xfrm>
        </p:spPr>
      </p:pic>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22</a:t>
            </a:fld>
            <a:endParaRPr lang="en-US" altLang="en-US"/>
          </a:p>
        </p:txBody>
      </p:sp>
      <p:sp>
        <p:nvSpPr>
          <p:cNvPr id="7" name="Footer Placeholder 4"/>
          <p:cNvSpPr txBox="1">
            <a:spLocks/>
          </p:cNvSpPr>
          <p:nvPr/>
        </p:nvSpPr>
        <p:spPr>
          <a:xfrm>
            <a:off x="1104359" y="650006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Status of Machine Protection System for PIP2IT</a:t>
            </a:r>
            <a:endParaRPr lang="en-US" b="1" dirty="0"/>
          </a:p>
        </p:txBody>
      </p:sp>
      <p:pic>
        <p:nvPicPr>
          <p:cNvPr id="3" name="Picture 2"/>
          <p:cNvPicPr>
            <a:picLocks noChangeAspect="1"/>
          </p:cNvPicPr>
          <p:nvPr/>
        </p:nvPicPr>
        <p:blipFill>
          <a:blip r:embed="rId3"/>
          <a:stretch>
            <a:fillRect/>
          </a:stretch>
        </p:blipFill>
        <p:spPr>
          <a:xfrm rot="5400000">
            <a:off x="5506435" y="2473526"/>
            <a:ext cx="3920836" cy="2940627"/>
          </a:xfrm>
          <a:prstGeom prst="rect">
            <a:avLst/>
          </a:prstGeom>
        </p:spPr>
      </p:pic>
      <p:sp>
        <p:nvSpPr>
          <p:cNvPr id="5" name="TextBox 4"/>
          <p:cNvSpPr txBox="1"/>
          <p:nvPr/>
        </p:nvSpPr>
        <p:spPr>
          <a:xfrm>
            <a:off x="311085" y="881547"/>
            <a:ext cx="5685454" cy="584775"/>
          </a:xfrm>
          <a:prstGeom prst="rect">
            <a:avLst/>
          </a:prstGeom>
          <a:noFill/>
        </p:spPr>
        <p:txBody>
          <a:bodyPr wrap="square" rtlCol="0">
            <a:spAutoFit/>
          </a:bodyPr>
          <a:lstStyle/>
          <a:p>
            <a:r>
              <a:rPr lang="en-US" sz="1600" dirty="0">
                <a:latin typeface="Helvetica" pitchFamily="34" charset="0"/>
              </a:rPr>
              <a:t>Sodium Iodide detector with PMT: </a:t>
            </a:r>
          </a:p>
          <a:p>
            <a:r>
              <a:rPr lang="en-US" sz="1600" dirty="0">
                <a:latin typeface="Helvetica" pitchFamily="34" charset="0"/>
              </a:rPr>
              <a:t>Detectable gammas downstream of RFQ </a:t>
            </a:r>
          </a:p>
        </p:txBody>
      </p:sp>
    </p:spTree>
    <p:extLst>
      <p:ext uri="{BB962C8B-B14F-4D97-AF65-F5344CB8AC3E}">
        <p14:creationId xmlns:p14="http://schemas.microsoft.com/office/powerpoint/2010/main" val="218139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Goals of the MPS</a:t>
            </a:r>
          </a:p>
        </p:txBody>
      </p:sp>
      <p:sp>
        <p:nvSpPr>
          <p:cNvPr id="3" name="Content Placeholder 2"/>
          <p:cNvSpPr>
            <a:spLocks noGrp="1"/>
          </p:cNvSpPr>
          <p:nvPr>
            <p:ph idx="1"/>
          </p:nvPr>
        </p:nvSpPr>
        <p:spPr>
          <a:xfrm>
            <a:off x="242887" y="895265"/>
            <a:ext cx="8672513" cy="5450117"/>
          </a:xfrm>
        </p:spPr>
        <p:txBody>
          <a:bodyPr/>
          <a:lstStyle/>
          <a:p>
            <a:pPr marL="0" indent="0">
              <a:buNone/>
            </a:pPr>
            <a:r>
              <a:rPr lang="en-US" sz="2000" dirty="0"/>
              <a:t>The main goals of the MPS is to protect the machines from beam induced damage; thereby inhibiting the beam in case of excessive beam loss, equipment failures, or operator request. In achieving that objective, the system will also provide the following features:</a:t>
            </a:r>
          </a:p>
          <a:p>
            <a:r>
              <a:rPr lang="en-US" sz="2000" dirty="0">
                <a:solidFill>
                  <a:srgbClr val="003087"/>
                </a:solidFill>
              </a:rPr>
              <a:t>Manage beam intensity and permit limits of MPS designated devices while providing post mortem data to the control system,</a:t>
            </a:r>
          </a:p>
          <a:p>
            <a:r>
              <a:rPr lang="en-US" sz="2000" dirty="0">
                <a:solidFill>
                  <a:srgbClr val="003087"/>
                </a:solidFill>
              </a:rPr>
              <a:t>Provide a comprehensive overview of the machine state and readiness status to subsystems and the broader complex,</a:t>
            </a:r>
          </a:p>
          <a:p>
            <a:r>
              <a:rPr lang="en-US" sz="2000" dirty="0">
                <a:solidFill>
                  <a:srgbClr val="003087"/>
                </a:solidFill>
              </a:rPr>
              <a:t>Provide a global synchronization trigger for beam related system fault-analysis,</a:t>
            </a:r>
          </a:p>
          <a:p>
            <a:r>
              <a:rPr lang="en-US" sz="2000" dirty="0">
                <a:solidFill>
                  <a:srgbClr val="003087"/>
                </a:solidFill>
              </a:rPr>
              <a:t>Provide </a:t>
            </a:r>
            <a:r>
              <a:rPr lang="en-US" sz="2000" dirty="0" err="1">
                <a:solidFill>
                  <a:srgbClr val="003087"/>
                </a:solidFill>
              </a:rPr>
              <a:t>Linac</a:t>
            </a:r>
            <a:r>
              <a:rPr lang="en-US" sz="2000" dirty="0">
                <a:solidFill>
                  <a:srgbClr val="003087"/>
                </a:solidFill>
              </a:rPr>
              <a:t> beam status to the accelerator complex control system,</a:t>
            </a:r>
          </a:p>
          <a:p>
            <a:r>
              <a:rPr lang="en-US" sz="2000" dirty="0">
                <a:solidFill>
                  <a:srgbClr val="003087"/>
                </a:solidFill>
              </a:rPr>
              <a:t>Provide high availability and fail safe operation where possible,</a:t>
            </a:r>
          </a:p>
          <a:p>
            <a:r>
              <a:rPr lang="en-US" sz="2000" dirty="0">
                <a:solidFill>
                  <a:srgbClr val="003087"/>
                </a:solidFill>
              </a:rPr>
              <a:t>Manage and display MPS alarms. </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a:p>
        </p:txBody>
      </p:sp>
      <p:sp>
        <p:nvSpPr>
          <p:cNvPr id="7" name="TextBox 6"/>
          <p:cNvSpPr txBox="1"/>
          <p:nvPr/>
        </p:nvSpPr>
        <p:spPr>
          <a:xfrm>
            <a:off x="626990" y="5274118"/>
            <a:ext cx="7904306" cy="830997"/>
          </a:xfrm>
          <a:prstGeom prst="rect">
            <a:avLst/>
          </a:prstGeom>
          <a:noFill/>
        </p:spPr>
        <p:txBody>
          <a:bodyPr wrap="square" rtlCol="0">
            <a:spAutoFit/>
          </a:bodyPr>
          <a:lstStyle/>
          <a:p>
            <a:r>
              <a:rPr lang="en-US" dirty="0">
                <a:solidFill>
                  <a:srgbClr val="FF0000"/>
                </a:solidFill>
              </a:rPr>
              <a:t>The MPS is not a personnel safety system, however it is required to operate in a fail-safe manner.</a:t>
            </a:r>
          </a:p>
        </p:txBody>
      </p:sp>
      <p:sp>
        <p:nvSpPr>
          <p:cNvPr id="8" name="Footer Placeholder 4"/>
          <p:cNvSpPr txBox="1">
            <a:spLocks/>
          </p:cNvSpPr>
          <p:nvPr/>
        </p:nvSpPr>
        <p:spPr>
          <a:xfrm>
            <a:off x="676275" y="6495244"/>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spTree>
    <p:extLst>
      <p:ext uri="{BB962C8B-B14F-4D97-AF65-F5344CB8AC3E}">
        <p14:creationId xmlns:p14="http://schemas.microsoft.com/office/powerpoint/2010/main" val="313318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MPS Design</a:t>
            </a:r>
          </a:p>
        </p:txBody>
      </p:sp>
      <p:sp>
        <p:nvSpPr>
          <p:cNvPr id="3" name="Content Placeholder 2"/>
          <p:cNvSpPr>
            <a:spLocks noGrp="1"/>
          </p:cNvSpPr>
          <p:nvPr>
            <p:ph idx="1"/>
          </p:nvPr>
        </p:nvSpPr>
        <p:spPr>
          <a:xfrm>
            <a:off x="228600" y="875094"/>
            <a:ext cx="8672513" cy="5367085"/>
          </a:xfrm>
        </p:spPr>
        <p:txBody>
          <a:bodyPr/>
          <a:lstStyle/>
          <a:p>
            <a:pPr marL="0" indent="0">
              <a:buNone/>
            </a:pPr>
            <a:r>
              <a:rPr lang="en-US" sz="1800" dirty="0"/>
              <a:t>The PIP2IT / PIP-II MPS comprise of a logic system that takes in signals from various subsystems and drives permits to beam enabling devices. These devices are divided into two (</a:t>
            </a:r>
            <a:r>
              <a:rPr lang="en-US" sz="1800" dirty="0">
                <a:solidFill>
                  <a:srgbClr val="FF0000"/>
                </a:solidFill>
              </a:rPr>
              <a:t>Primary and Secondary</a:t>
            </a:r>
            <a:r>
              <a:rPr lang="en-US" sz="1800" dirty="0"/>
              <a:t>) categories based on criticality for mitigating beam damage</a:t>
            </a:r>
          </a:p>
          <a:p>
            <a:pPr marL="0" indent="0">
              <a:buNone/>
            </a:pPr>
            <a:r>
              <a:rPr lang="en-US" sz="1600" dirty="0">
                <a:solidFill>
                  <a:srgbClr val="FF0000"/>
                </a:solidFill>
              </a:rPr>
              <a:t>Primary Devices :</a:t>
            </a:r>
          </a:p>
          <a:p>
            <a:pPr marL="0" indent="0">
              <a:buNone/>
            </a:pPr>
            <a:r>
              <a:rPr lang="en-US" sz="1600" dirty="0">
                <a:solidFill>
                  <a:srgbClr val="003087"/>
                </a:solidFill>
              </a:rPr>
              <a:t>main actuators for beam and should guarantee that, when they function properly, no dramatic damage can be caused by the beam even if protection through secondary devices fail (includes sensing and beam inhibiting devices).</a:t>
            </a:r>
          </a:p>
          <a:p>
            <a:pPr lvl="1">
              <a:buFont typeface="Wingdings" panose="05000000000000000000" pitchFamily="2" charset="2"/>
              <a:buChar char="§"/>
            </a:pPr>
            <a:r>
              <a:rPr lang="en-US" sz="1600" dirty="0">
                <a:solidFill>
                  <a:srgbClr val="003087"/>
                </a:solidFill>
              </a:rPr>
              <a:t>Are located in the Ion Source and the LEBT section and include:</a:t>
            </a:r>
          </a:p>
          <a:p>
            <a:pPr lvl="2">
              <a:buFont typeface="Wingdings" panose="05000000000000000000" pitchFamily="2" charset="2"/>
              <a:buChar char="§"/>
            </a:pPr>
            <a:r>
              <a:rPr lang="en-US" sz="1600" dirty="0">
                <a:solidFill>
                  <a:srgbClr val="003087"/>
                </a:solidFill>
              </a:rPr>
              <a:t>LEBT Chopper</a:t>
            </a:r>
          </a:p>
          <a:p>
            <a:pPr lvl="2">
              <a:buFont typeface="Wingdings" panose="05000000000000000000" pitchFamily="2" charset="2"/>
              <a:buChar char="§"/>
            </a:pPr>
            <a:r>
              <a:rPr lang="en-US" sz="1600" dirty="0">
                <a:solidFill>
                  <a:srgbClr val="003087"/>
                </a:solidFill>
              </a:rPr>
              <a:t>LEBT Dipole</a:t>
            </a:r>
          </a:p>
          <a:p>
            <a:pPr lvl="2">
              <a:buFont typeface="Wingdings" panose="05000000000000000000" pitchFamily="2" charset="2"/>
              <a:buChar char="§"/>
            </a:pPr>
            <a:r>
              <a:rPr lang="en-US" sz="1600" dirty="0">
                <a:solidFill>
                  <a:srgbClr val="003087"/>
                </a:solidFill>
              </a:rPr>
              <a:t>Ion Source Modulator</a:t>
            </a:r>
          </a:p>
          <a:p>
            <a:pPr lvl="2">
              <a:buFont typeface="Wingdings" panose="05000000000000000000" pitchFamily="2" charset="2"/>
              <a:buChar char="§"/>
            </a:pPr>
            <a:r>
              <a:rPr lang="en-US" sz="1600" dirty="0">
                <a:solidFill>
                  <a:srgbClr val="003087"/>
                </a:solidFill>
              </a:rPr>
              <a:t>Ion source Bias Power Supply</a:t>
            </a:r>
          </a:p>
          <a:p>
            <a:pPr>
              <a:buFont typeface="Wingdings" panose="05000000000000000000" pitchFamily="2" charset="2"/>
              <a:buChar char="§"/>
            </a:pPr>
            <a:r>
              <a:rPr lang="en-US" sz="1600" dirty="0">
                <a:solidFill>
                  <a:srgbClr val="003087"/>
                </a:solidFill>
              </a:rPr>
              <a:t>Primary devices are not mask during normal operation</a:t>
            </a:r>
          </a:p>
          <a:p>
            <a:pPr>
              <a:buFont typeface="Wingdings" panose="05000000000000000000" pitchFamily="2" charset="2"/>
              <a:buChar char="§"/>
            </a:pPr>
            <a:r>
              <a:rPr lang="en-US" sz="1600" dirty="0">
                <a:solidFill>
                  <a:srgbClr val="003087"/>
                </a:solidFill>
              </a:rPr>
              <a:t>Possible to mask during MPS commissioning</a:t>
            </a:r>
          </a:p>
          <a:p>
            <a:pPr marL="0" indent="0">
              <a:buNone/>
            </a:pPr>
            <a:r>
              <a:rPr lang="en-US" sz="1600" dirty="0">
                <a:solidFill>
                  <a:srgbClr val="FF0000"/>
                </a:solidFill>
              </a:rPr>
              <a:t>Other Primary devices:</a:t>
            </a:r>
          </a:p>
          <a:p>
            <a:pPr lvl="1">
              <a:buFont typeface="Wingdings" panose="05000000000000000000" pitchFamily="2" charset="2"/>
              <a:buChar char="§"/>
            </a:pPr>
            <a:r>
              <a:rPr lang="en-US" sz="1600" dirty="0">
                <a:solidFill>
                  <a:srgbClr val="003087"/>
                </a:solidFill>
              </a:rPr>
              <a:t>Special Instrumentation and diagnostics specifically developed for MPS use such as beam transmission loss system and permit signals from users indicating readiness for beam from the </a:t>
            </a:r>
            <a:r>
              <a:rPr lang="en-US" sz="1600" dirty="0" err="1">
                <a:solidFill>
                  <a:srgbClr val="003087"/>
                </a:solidFill>
              </a:rPr>
              <a:t>Linac</a:t>
            </a:r>
            <a:endParaRPr lang="en-US" sz="1600" dirty="0">
              <a:solidFill>
                <a:srgbClr val="003087"/>
              </a:solidFill>
            </a:endParaRPr>
          </a:p>
          <a:p>
            <a:pPr marL="914400" lvl="2" indent="0">
              <a:buNone/>
            </a:pPr>
            <a:endParaRPr lang="en-US" sz="1600" dirty="0"/>
          </a:p>
          <a:p>
            <a:pPr lvl="1">
              <a:buFontTx/>
              <a:buChar char="-"/>
            </a:pPr>
            <a:endParaRPr lang="en-US" sz="1400" dirty="0"/>
          </a:p>
          <a:p>
            <a:pPr lvl="1">
              <a:buFont typeface="Arial" panose="020B0604020202020204" pitchFamily="34" charset="0"/>
              <a:buChar char="•"/>
            </a:pPr>
            <a:endParaRPr lang="en-US" sz="1400" dirty="0"/>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sp>
        <p:nvSpPr>
          <p:cNvPr id="7" name="Footer Placeholder 4"/>
          <p:cNvSpPr txBox="1">
            <a:spLocks/>
          </p:cNvSpPr>
          <p:nvPr/>
        </p:nvSpPr>
        <p:spPr>
          <a:xfrm>
            <a:off x="611620" y="6495244"/>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spTree>
    <p:extLst>
      <p:ext uri="{BB962C8B-B14F-4D97-AF65-F5344CB8AC3E}">
        <p14:creationId xmlns:p14="http://schemas.microsoft.com/office/powerpoint/2010/main" val="341893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MPS Design</a:t>
            </a:r>
          </a:p>
        </p:txBody>
      </p:sp>
      <p:sp>
        <p:nvSpPr>
          <p:cNvPr id="3" name="Content Placeholder 2"/>
          <p:cNvSpPr>
            <a:spLocks noGrp="1"/>
          </p:cNvSpPr>
          <p:nvPr>
            <p:ph idx="1"/>
          </p:nvPr>
        </p:nvSpPr>
        <p:spPr>
          <a:xfrm>
            <a:off x="228600" y="875094"/>
            <a:ext cx="8672513" cy="5367085"/>
          </a:xfrm>
        </p:spPr>
        <p:txBody>
          <a:bodyPr/>
          <a:lstStyle/>
          <a:p>
            <a:pPr marL="0" indent="0">
              <a:buNone/>
            </a:pPr>
            <a:r>
              <a:rPr lang="en-US" sz="1800" dirty="0"/>
              <a:t>Secondary Beam Inhibiting Devices are those whose malfunction will not create dramatic damage; either because the effects can be detected and mitigated by primary devices or because the device is included in the MPS for self protection</a:t>
            </a:r>
          </a:p>
          <a:p>
            <a:pPr marL="0" indent="0">
              <a:buNone/>
            </a:pPr>
            <a:r>
              <a:rPr lang="en-US" sz="1600" dirty="0">
                <a:solidFill>
                  <a:srgbClr val="FF0000"/>
                </a:solidFill>
              </a:rPr>
              <a:t>Secondary  Devices :</a:t>
            </a:r>
          </a:p>
          <a:p>
            <a:pPr marL="685800" lvl="1">
              <a:buFont typeface="Wingdings" panose="05000000000000000000" pitchFamily="2" charset="2"/>
              <a:buChar char="§"/>
            </a:pPr>
            <a:r>
              <a:rPr lang="en-US" sz="1600" dirty="0">
                <a:solidFill>
                  <a:srgbClr val="003087"/>
                </a:solidFill>
              </a:rPr>
              <a:t>Insertion devices – scrapers etc.</a:t>
            </a:r>
          </a:p>
          <a:p>
            <a:pPr marL="0" indent="0">
              <a:buNone/>
            </a:pPr>
            <a:r>
              <a:rPr lang="en-US" sz="1600" dirty="0">
                <a:solidFill>
                  <a:srgbClr val="003087"/>
                </a:solidFill>
              </a:rPr>
              <a:t>Secondary devices further decrease the likelihood of damage and possible irradiation of components. The list includes:</a:t>
            </a:r>
          </a:p>
          <a:p>
            <a:pPr lvl="1">
              <a:buFont typeface="Wingdings" panose="05000000000000000000" pitchFamily="2" charset="2"/>
              <a:buChar char="§"/>
            </a:pPr>
            <a:r>
              <a:rPr lang="en-US" sz="1600" dirty="0">
                <a:solidFill>
                  <a:srgbClr val="003087"/>
                </a:solidFill>
              </a:rPr>
              <a:t>The System providing the beam request sequence from the complex</a:t>
            </a:r>
          </a:p>
          <a:p>
            <a:pPr lvl="1">
              <a:buFont typeface="Wingdings" panose="05000000000000000000" pitchFamily="2" charset="2"/>
              <a:buChar char="§"/>
            </a:pPr>
            <a:r>
              <a:rPr lang="en-US" sz="1600" dirty="0">
                <a:solidFill>
                  <a:srgbClr val="003087"/>
                </a:solidFill>
              </a:rPr>
              <a:t>Status signals from </a:t>
            </a:r>
            <a:r>
              <a:rPr lang="en-US" sz="1600" dirty="0" err="1">
                <a:solidFill>
                  <a:srgbClr val="003087"/>
                </a:solidFill>
              </a:rPr>
              <a:t>Linac</a:t>
            </a:r>
            <a:r>
              <a:rPr lang="en-US" sz="1600" dirty="0">
                <a:solidFill>
                  <a:srgbClr val="003087"/>
                </a:solidFill>
              </a:rPr>
              <a:t> subsystems such as</a:t>
            </a:r>
          </a:p>
          <a:p>
            <a:pPr lvl="2">
              <a:buFont typeface="Wingdings" panose="05000000000000000000" pitchFamily="2" charset="2"/>
              <a:buChar char="§"/>
            </a:pPr>
            <a:r>
              <a:rPr lang="en-US" sz="1600" dirty="0">
                <a:solidFill>
                  <a:srgbClr val="003087"/>
                </a:solidFill>
              </a:rPr>
              <a:t> RF amplifiers, Magnet power supplies, LCW</a:t>
            </a:r>
          </a:p>
          <a:p>
            <a:pPr lvl="2">
              <a:buFont typeface="Wingdings" panose="05000000000000000000" pitchFamily="2" charset="2"/>
              <a:buChar char="§"/>
            </a:pPr>
            <a:r>
              <a:rPr lang="en-US" sz="1600" dirty="0">
                <a:solidFill>
                  <a:srgbClr val="003087"/>
                </a:solidFill>
              </a:rPr>
              <a:t>Quench detection system and Cryogenic system</a:t>
            </a:r>
          </a:p>
          <a:p>
            <a:pPr lvl="2">
              <a:buFont typeface="Wingdings" panose="05000000000000000000" pitchFamily="2" charset="2"/>
              <a:buChar char="§"/>
            </a:pPr>
            <a:r>
              <a:rPr lang="en-US" sz="1600" dirty="0">
                <a:solidFill>
                  <a:srgbClr val="003087"/>
                </a:solidFill>
              </a:rPr>
              <a:t>Control System</a:t>
            </a:r>
          </a:p>
          <a:p>
            <a:pPr lvl="2">
              <a:buFont typeface="Wingdings" panose="05000000000000000000" pitchFamily="2" charset="2"/>
              <a:buChar char="§"/>
            </a:pPr>
            <a:r>
              <a:rPr lang="en-US" sz="1600" dirty="0">
                <a:solidFill>
                  <a:srgbClr val="003087"/>
                </a:solidFill>
              </a:rPr>
              <a:t>Malfunctioning subsystems which can affect beam delivery and therefore drop the </a:t>
            </a:r>
            <a:r>
              <a:rPr lang="en-US" sz="1600" dirty="0" err="1">
                <a:solidFill>
                  <a:srgbClr val="003087"/>
                </a:solidFill>
              </a:rPr>
              <a:t>Linac</a:t>
            </a:r>
            <a:r>
              <a:rPr lang="en-US" sz="1600" dirty="0">
                <a:solidFill>
                  <a:srgbClr val="003087"/>
                </a:solidFill>
              </a:rPr>
              <a:t> beam permit (i.e. RF amplifiers)</a:t>
            </a:r>
          </a:p>
          <a:p>
            <a:pPr marL="0" indent="0">
              <a:buNone/>
            </a:pPr>
            <a:r>
              <a:rPr lang="en-US" sz="1600" dirty="0">
                <a:solidFill>
                  <a:srgbClr val="FF0000"/>
                </a:solidFill>
              </a:rPr>
              <a:t>Other beam inhibiting secondary devices:</a:t>
            </a:r>
          </a:p>
          <a:p>
            <a:pPr marL="0" indent="0">
              <a:buNone/>
            </a:pPr>
            <a:r>
              <a:rPr lang="en-US" sz="1600" dirty="0">
                <a:solidFill>
                  <a:srgbClr val="003087"/>
                </a:solidFill>
              </a:rPr>
              <a:t>Beam loss indication devices such as  radiation monitors, current signals from scrapers, vacuum gauges, valves and position insertion devices</a:t>
            </a:r>
          </a:p>
          <a:p>
            <a:pPr marL="0" indent="0">
              <a:buNone/>
            </a:pPr>
            <a:r>
              <a:rPr lang="en-US" sz="1600" dirty="0">
                <a:solidFill>
                  <a:srgbClr val="003087"/>
                </a:solidFill>
              </a:rPr>
              <a:t>MEBT Chopper is also a beam inhibiting device.</a:t>
            </a:r>
          </a:p>
          <a:p>
            <a:pPr marL="914400" lvl="2" indent="0">
              <a:buNone/>
            </a:pPr>
            <a:endParaRPr lang="en-US" sz="1600" dirty="0"/>
          </a:p>
          <a:p>
            <a:pPr lvl="1">
              <a:buFontTx/>
              <a:buChar char="-"/>
            </a:pPr>
            <a:endParaRPr lang="en-US" sz="1400" dirty="0"/>
          </a:p>
          <a:p>
            <a:pPr lvl="1">
              <a:buFont typeface="Arial" panose="020B0604020202020204" pitchFamily="34" charset="0"/>
              <a:buChar char="•"/>
            </a:pPr>
            <a:endParaRPr lang="en-US" sz="1400" dirty="0"/>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5" name="Footer Placeholder 4"/>
          <p:cNvSpPr>
            <a:spLocks noGrp="1"/>
          </p:cNvSpPr>
          <p:nvPr>
            <p:ph type="ftr" sz="quarter" idx="11"/>
          </p:nvPr>
        </p:nvSpPr>
        <p:spPr/>
        <p:txBody>
          <a:bodyPr/>
          <a:lstStyle/>
          <a:p>
            <a:pPr>
              <a:defRPr/>
            </a:pPr>
            <a:r>
              <a:rPr lang="en-US" dirty="0"/>
              <a:t>Arden Warner | 2017 P2MAC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spTree>
    <p:extLst>
      <p:ext uri="{BB962C8B-B14F-4D97-AF65-F5344CB8AC3E}">
        <p14:creationId xmlns:p14="http://schemas.microsoft.com/office/powerpoint/2010/main" val="251296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MPS Configuration</a:t>
            </a:r>
          </a:p>
        </p:txBody>
      </p:sp>
      <p:sp>
        <p:nvSpPr>
          <p:cNvPr id="3" name="Content Placeholder 2"/>
          <p:cNvSpPr>
            <a:spLocks noGrp="1"/>
          </p:cNvSpPr>
          <p:nvPr>
            <p:ph idx="1"/>
          </p:nvPr>
        </p:nvSpPr>
        <p:spPr/>
        <p:txBody>
          <a:bodyPr/>
          <a:lstStyle/>
          <a:p>
            <a:pPr marL="0" indent="0">
              <a:buNone/>
            </a:pPr>
            <a:r>
              <a:rPr lang="en-US" sz="2000" dirty="0"/>
              <a:t>The MPS is collection of all subsystems involved in the monitoring and safe delivery of beam to the dumps or designated user and not limited to any particular subsystem or diagnostic device. It has connections to several external devices and sub-systems</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5" name="Footer Placeholder 4"/>
          <p:cNvSpPr>
            <a:spLocks noGrp="1"/>
          </p:cNvSpPr>
          <p:nvPr>
            <p:ph type="ftr" sz="quarter" idx="11"/>
          </p:nvPr>
        </p:nvSpPr>
        <p:spPr/>
        <p:txBody>
          <a:bodyPr/>
          <a:lstStyle/>
          <a:p>
            <a:pPr>
              <a:defRPr/>
            </a:pPr>
            <a:r>
              <a:rPr lang="en-US" dirty="0"/>
              <a:t>Arden Warner | 2017 P2MAC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7" name="Picture 6"/>
          <p:cNvPicPr>
            <a:picLocks noChangeAspect="1"/>
          </p:cNvPicPr>
          <p:nvPr/>
        </p:nvPicPr>
        <p:blipFill>
          <a:blip r:embed="rId2"/>
          <a:stretch>
            <a:fillRect/>
          </a:stretch>
        </p:blipFill>
        <p:spPr>
          <a:xfrm>
            <a:off x="452437" y="4470202"/>
            <a:ext cx="7559695" cy="1560711"/>
          </a:xfrm>
          <a:prstGeom prst="rect">
            <a:avLst/>
          </a:prstGeom>
        </p:spPr>
      </p:pic>
      <p:sp>
        <p:nvSpPr>
          <p:cNvPr id="8" name="TextBox 7"/>
          <p:cNvSpPr txBox="1"/>
          <p:nvPr/>
        </p:nvSpPr>
        <p:spPr>
          <a:xfrm>
            <a:off x="274645" y="3417447"/>
            <a:ext cx="8580422" cy="707886"/>
          </a:xfrm>
          <a:prstGeom prst="rect">
            <a:avLst/>
          </a:prstGeom>
          <a:noFill/>
        </p:spPr>
        <p:txBody>
          <a:bodyPr wrap="square" rtlCol="0">
            <a:spAutoFit/>
          </a:bodyPr>
          <a:lstStyle/>
          <a:p>
            <a:r>
              <a:rPr lang="en-US" sz="2000" dirty="0">
                <a:solidFill>
                  <a:schemeClr val="accent6">
                    <a:lumMod val="50000"/>
                  </a:schemeClr>
                </a:solidFill>
              </a:rPr>
              <a:t>The MPS interacts with several subsystems with different times scales of interest. It also has to be integrated with the complex. </a:t>
            </a:r>
          </a:p>
        </p:txBody>
      </p:sp>
    </p:spTree>
    <p:extLst>
      <p:ext uri="{BB962C8B-B14F-4D97-AF65-F5344CB8AC3E}">
        <p14:creationId xmlns:p14="http://schemas.microsoft.com/office/powerpoint/2010/main" val="109182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36" y="-48829"/>
            <a:ext cx="8686800" cy="641739"/>
          </a:xfrm>
        </p:spPr>
        <p:txBody>
          <a:bodyPr/>
          <a:lstStyle/>
          <a:p>
            <a:pPr algn="ctr"/>
            <a:r>
              <a:rPr lang="en-US" dirty="0"/>
              <a:t>Simplified MPS Design Overview</a:t>
            </a:r>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grpSp>
        <p:nvGrpSpPr>
          <p:cNvPr id="210" name="Group 209"/>
          <p:cNvGrpSpPr/>
          <p:nvPr/>
        </p:nvGrpSpPr>
        <p:grpSpPr>
          <a:xfrm>
            <a:off x="2046483" y="935355"/>
            <a:ext cx="6900892" cy="5354720"/>
            <a:chOff x="2046483" y="935355"/>
            <a:chExt cx="6900892" cy="5354720"/>
          </a:xfrm>
        </p:grpSpPr>
        <p:grpSp>
          <p:nvGrpSpPr>
            <p:cNvPr id="202" name="Group 201"/>
            <p:cNvGrpSpPr/>
            <p:nvPr/>
          </p:nvGrpSpPr>
          <p:grpSpPr>
            <a:xfrm>
              <a:off x="2553443" y="1083152"/>
              <a:ext cx="6393932" cy="5206923"/>
              <a:chOff x="2234384" y="993741"/>
              <a:chExt cx="6393932" cy="5206923"/>
            </a:xfrm>
          </p:grpSpPr>
          <p:cxnSp>
            <p:nvCxnSpPr>
              <p:cNvPr id="149" name="Straight Arrow Connector 148"/>
              <p:cNvCxnSpPr/>
              <p:nvPr/>
            </p:nvCxnSpPr>
            <p:spPr>
              <a:xfrm>
                <a:off x="6133954" y="3279100"/>
                <a:ext cx="405193" cy="0"/>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4572000" y="2930770"/>
                <a:ext cx="1608138" cy="79419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58"/>
              <p:cNvGrpSpPr/>
              <p:nvPr/>
            </p:nvGrpSpPr>
            <p:grpSpPr>
              <a:xfrm>
                <a:off x="6781566" y="1528845"/>
                <a:ext cx="1489543" cy="3673747"/>
                <a:chOff x="7103472" y="1528845"/>
                <a:chExt cx="1489543" cy="3673747"/>
              </a:xfrm>
            </p:grpSpPr>
            <p:sp>
              <p:nvSpPr>
                <p:cNvPr id="55" name="Rectangle 54"/>
                <p:cNvSpPr/>
                <p:nvPr/>
              </p:nvSpPr>
              <p:spPr>
                <a:xfrm>
                  <a:off x="7103474" y="4512351"/>
                  <a:ext cx="1489541" cy="6902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103472" y="3517849"/>
                  <a:ext cx="1489541" cy="6902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103473" y="2523347"/>
                  <a:ext cx="1489541" cy="6902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103474" y="1528845"/>
                  <a:ext cx="1489541" cy="6902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47455" y="993741"/>
                <a:ext cx="1489543" cy="4668249"/>
                <a:chOff x="1306889" y="1528845"/>
                <a:chExt cx="1489543" cy="4668249"/>
              </a:xfrm>
              <a:solidFill>
                <a:srgbClr val="D27C56"/>
              </a:solidFill>
            </p:grpSpPr>
            <p:sp>
              <p:nvSpPr>
                <p:cNvPr id="61" name="Rectangle 60"/>
                <p:cNvSpPr/>
                <p:nvPr/>
              </p:nvSpPr>
              <p:spPr>
                <a:xfrm>
                  <a:off x="1306891" y="4512351"/>
                  <a:ext cx="1489541" cy="690241"/>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306889" y="3517849"/>
                  <a:ext cx="1489541" cy="690241"/>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306890" y="2523347"/>
                  <a:ext cx="1489541" cy="690241"/>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306891" y="1528845"/>
                  <a:ext cx="1489541" cy="690241"/>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p:cNvSpPr/>
                <p:nvPr/>
              </p:nvSpPr>
              <p:spPr>
                <a:xfrm>
                  <a:off x="1306891" y="5506853"/>
                  <a:ext cx="1489541" cy="690241"/>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TextBox 69"/>
              <p:cNvSpPr txBox="1"/>
              <p:nvPr/>
            </p:nvSpPr>
            <p:spPr>
              <a:xfrm>
                <a:off x="4615117" y="2966960"/>
                <a:ext cx="1878013" cy="646331"/>
              </a:xfrm>
              <a:prstGeom prst="rect">
                <a:avLst/>
              </a:prstGeom>
              <a:noFill/>
            </p:spPr>
            <p:txBody>
              <a:bodyPr wrap="square" rtlCol="0">
                <a:spAutoFit/>
              </a:bodyPr>
              <a:lstStyle/>
              <a:p>
                <a:r>
                  <a:rPr lang="en-US" sz="1200" b="1" dirty="0">
                    <a:solidFill>
                      <a:schemeClr val="accent6">
                        <a:lumMod val="50000"/>
                      </a:schemeClr>
                    </a:solidFill>
                  </a:rPr>
                  <a:t>FPGA Based Permit System</a:t>
                </a:r>
              </a:p>
              <a:p>
                <a:r>
                  <a:rPr lang="en-US" sz="1200" b="1" dirty="0">
                    <a:solidFill>
                      <a:schemeClr val="accent6">
                        <a:lumMod val="50000"/>
                      </a:schemeClr>
                    </a:solidFill>
                  </a:rPr>
                  <a:t>Slot ‘0’ controller…etc.</a:t>
                </a:r>
                <a:r>
                  <a:rPr lang="en-US" sz="1000" dirty="0"/>
                  <a:t> </a:t>
                </a:r>
              </a:p>
            </p:txBody>
          </p:sp>
          <p:sp>
            <p:nvSpPr>
              <p:cNvPr id="71" name="TextBox 70"/>
              <p:cNvSpPr txBox="1"/>
              <p:nvPr/>
            </p:nvSpPr>
            <p:spPr>
              <a:xfrm>
                <a:off x="6988175" y="1735956"/>
                <a:ext cx="1402269" cy="276999"/>
              </a:xfrm>
              <a:prstGeom prst="rect">
                <a:avLst/>
              </a:prstGeom>
              <a:noFill/>
            </p:spPr>
            <p:txBody>
              <a:bodyPr wrap="square" rtlCol="0">
                <a:spAutoFit/>
              </a:bodyPr>
              <a:lstStyle/>
              <a:p>
                <a:r>
                  <a:rPr lang="en-US" sz="1200" b="1" dirty="0">
                    <a:solidFill>
                      <a:schemeClr val="accent6">
                        <a:lumMod val="50000"/>
                      </a:schemeClr>
                    </a:solidFill>
                  </a:rPr>
                  <a:t>LEBT Chopper</a:t>
                </a:r>
                <a:r>
                  <a:rPr lang="en-US" sz="1000" dirty="0"/>
                  <a:t> </a:t>
                </a:r>
              </a:p>
            </p:txBody>
          </p:sp>
          <p:sp>
            <p:nvSpPr>
              <p:cNvPr id="72" name="TextBox 71"/>
              <p:cNvSpPr txBox="1"/>
              <p:nvPr/>
            </p:nvSpPr>
            <p:spPr>
              <a:xfrm>
                <a:off x="7030830" y="3729524"/>
                <a:ext cx="991012" cy="276999"/>
              </a:xfrm>
              <a:prstGeom prst="rect">
                <a:avLst/>
              </a:prstGeom>
              <a:noFill/>
            </p:spPr>
            <p:txBody>
              <a:bodyPr wrap="square" rtlCol="0">
                <a:spAutoFit/>
              </a:bodyPr>
              <a:lstStyle/>
              <a:p>
                <a:r>
                  <a:rPr lang="en-US" sz="1200" b="1" dirty="0">
                    <a:solidFill>
                      <a:schemeClr val="accent6">
                        <a:lumMod val="50000"/>
                      </a:schemeClr>
                    </a:solidFill>
                  </a:rPr>
                  <a:t>LEBT Dipole</a:t>
                </a:r>
                <a:r>
                  <a:rPr lang="en-US" sz="1000" dirty="0"/>
                  <a:t> </a:t>
                </a:r>
              </a:p>
            </p:txBody>
          </p:sp>
          <p:sp>
            <p:nvSpPr>
              <p:cNvPr id="73" name="TextBox 72"/>
              <p:cNvSpPr txBox="1"/>
              <p:nvPr/>
            </p:nvSpPr>
            <p:spPr>
              <a:xfrm>
                <a:off x="6750303" y="2723096"/>
                <a:ext cx="1878013" cy="276999"/>
              </a:xfrm>
              <a:prstGeom prst="rect">
                <a:avLst/>
              </a:prstGeom>
              <a:noFill/>
            </p:spPr>
            <p:txBody>
              <a:bodyPr wrap="square" rtlCol="0">
                <a:spAutoFit/>
              </a:bodyPr>
              <a:lstStyle/>
              <a:p>
                <a:r>
                  <a:rPr lang="en-US" sz="1200" b="1" dirty="0">
                    <a:solidFill>
                      <a:schemeClr val="accent6">
                        <a:lumMod val="50000"/>
                      </a:schemeClr>
                    </a:solidFill>
                  </a:rPr>
                  <a:t>Ion Source Modulator</a:t>
                </a:r>
                <a:r>
                  <a:rPr lang="en-US" sz="1000" dirty="0"/>
                  <a:t> </a:t>
                </a:r>
              </a:p>
            </p:txBody>
          </p:sp>
          <p:sp>
            <p:nvSpPr>
              <p:cNvPr id="74" name="TextBox 73"/>
              <p:cNvSpPr txBox="1"/>
              <p:nvPr/>
            </p:nvSpPr>
            <p:spPr>
              <a:xfrm>
                <a:off x="6738105" y="4706373"/>
                <a:ext cx="1640142" cy="283381"/>
              </a:xfrm>
              <a:prstGeom prst="rect">
                <a:avLst/>
              </a:prstGeom>
              <a:noFill/>
            </p:spPr>
            <p:txBody>
              <a:bodyPr wrap="square" rtlCol="0">
                <a:spAutoFit/>
              </a:bodyPr>
              <a:lstStyle/>
              <a:p>
                <a:r>
                  <a:rPr lang="en-US" sz="1200" b="1" dirty="0">
                    <a:solidFill>
                      <a:schemeClr val="accent6">
                        <a:lumMod val="50000"/>
                      </a:schemeClr>
                    </a:solidFill>
                  </a:rPr>
                  <a:t>Ion Source Bias Supply</a:t>
                </a:r>
                <a:r>
                  <a:rPr lang="en-US" sz="1000" dirty="0"/>
                  <a:t> </a:t>
                </a:r>
              </a:p>
            </p:txBody>
          </p:sp>
          <p:sp>
            <p:nvSpPr>
              <p:cNvPr id="75" name="TextBox 74"/>
              <p:cNvSpPr txBox="1"/>
              <p:nvPr/>
            </p:nvSpPr>
            <p:spPr>
              <a:xfrm>
                <a:off x="2300149" y="1079535"/>
                <a:ext cx="1400675" cy="461665"/>
              </a:xfrm>
              <a:prstGeom prst="rect">
                <a:avLst/>
              </a:prstGeom>
              <a:noFill/>
            </p:spPr>
            <p:txBody>
              <a:bodyPr wrap="square" rtlCol="0">
                <a:spAutoFit/>
              </a:bodyPr>
              <a:lstStyle/>
              <a:p>
                <a:r>
                  <a:rPr lang="en-US" sz="1200" b="1" dirty="0">
                    <a:solidFill>
                      <a:schemeClr val="accent6">
                        <a:lumMod val="50000"/>
                      </a:schemeClr>
                    </a:solidFill>
                  </a:rPr>
                  <a:t>Transmission Loss diagnostics (RPU)</a:t>
                </a:r>
                <a:r>
                  <a:rPr lang="en-US" sz="1000" dirty="0"/>
                  <a:t> </a:t>
                </a:r>
              </a:p>
            </p:txBody>
          </p:sp>
          <p:sp>
            <p:nvSpPr>
              <p:cNvPr id="76" name="TextBox 75"/>
              <p:cNvSpPr txBox="1"/>
              <p:nvPr/>
            </p:nvSpPr>
            <p:spPr>
              <a:xfrm>
                <a:off x="2354900" y="2108187"/>
                <a:ext cx="1400673" cy="461665"/>
              </a:xfrm>
              <a:prstGeom prst="rect">
                <a:avLst/>
              </a:prstGeom>
              <a:noFill/>
            </p:spPr>
            <p:txBody>
              <a:bodyPr wrap="square" rtlCol="0">
                <a:spAutoFit/>
              </a:bodyPr>
              <a:lstStyle/>
              <a:p>
                <a:r>
                  <a:rPr lang="en-US" sz="1200" b="1" dirty="0">
                    <a:solidFill>
                      <a:schemeClr val="accent6">
                        <a:lumMod val="50000"/>
                      </a:schemeClr>
                    </a:solidFill>
                  </a:rPr>
                  <a:t>Chopper/ Kicker Monitors</a:t>
                </a:r>
                <a:r>
                  <a:rPr lang="en-US" sz="1000" dirty="0"/>
                  <a:t> </a:t>
                </a:r>
              </a:p>
            </p:txBody>
          </p:sp>
          <p:sp>
            <p:nvSpPr>
              <p:cNvPr id="77" name="TextBox 76"/>
              <p:cNvSpPr txBox="1"/>
              <p:nvPr/>
            </p:nvSpPr>
            <p:spPr>
              <a:xfrm>
                <a:off x="2320616" y="2955045"/>
                <a:ext cx="1434145" cy="646331"/>
              </a:xfrm>
              <a:prstGeom prst="rect">
                <a:avLst/>
              </a:prstGeom>
              <a:noFill/>
            </p:spPr>
            <p:txBody>
              <a:bodyPr wrap="square" rtlCol="0">
                <a:spAutoFit/>
              </a:bodyPr>
              <a:lstStyle/>
              <a:p>
                <a:r>
                  <a:rPr lang="en-US" sz="1200" b="1" dirty="0">
                    <a:solidFill>
                      <a:schemeClr val="accent6">
                        <a:lumMod val="50000"/>
                      </a:schemeClr>
                    </a:solidFill>
                  </a:rPr>
                  <a:t>Movable device Interface, Vacuum, Magnets….etc.</a:t>
                </a:r>
                <a:endParaRPr lang="en-US" sz="1000" dirty="0"/>
              </a:p>
            </p:txBody>
          </p:sp>
          <p:sp>
            <p:nvSpPr>
              <p:cNvPr id="78" name="TextBox 77"/>
              <p:cNvSpPr txBox="1"/>
              <p:nvPr/>
            </p:nvSpPr>
            <p:spPr>
              <a:xfrm>
                <a:off x="2287020" y="4033132"/>
                <a:ext cx="1461840" cy="461665"/>
              </a:xfrm>
              <a:prstGeom prst="rect">
                <a:avLst/>
              </a:prstGeom>
              <a:noFill/>
            </p:spPr>
            <p:txBody>
              <a:bodyPr wrap="square" rtlCol="0">
                <a:spAutoFit/>
              </a:bodyPr>
              <a:lstStyle/>
              <a:p>
                <a:r>
                  <a:rPr lang="en-US" sz="1200" b="1" dirty="0">
                    <a:solidFill>
                      <a:schemeClr val="accent6">
                        <a:lumMod val="50000"/>
                      </a:schemeClr>
                    </a:solidFill>
                  </a:rPr>
                  <a:t>LLRF, RF, QP, Temps,</a:t>
                </a:r>
              </a:p>
              <a:p>
                <a:r>
                  <a:rPr lang="en-US" sz="1200" b="1" dirty="0">
                    <a:solidFill>
                      <a:schemeClr val="accent6">
                        <a:lumMod val="50000"/>
                      </a:schemeClr>
                    </a:solidFill>
                  </a:rPr>
                  <a:t>Flow….etc.</a:t>
                </a:r>
                <a:r>
                  <a:rPr lang="en-US" sz="1000" dirty="0"/>
                  <a:t> </a:t>
                </a:r>
              </a:p>
            </p:txBody>
          </p:sp>
          <p:sp>
            <p:nvSpPr>
              <p:cNvPr id="79" name="TextBox 78"/>
              <p:cNvSpPr txBox="1"/>
              <p:nvPr/>
            </p:nvSpPr>
            <p:spPr>
              <a:xfrm>
                <a:off x="2234384" y="4965667"/>
                <a:ext cx="1670304" cy="646331"/>
              </a:xfrm>
              <a:prstGeom prst="rect">
                <a:avLst/>
              </a:prstGeom>
              <a:noFill/>
            </p:spPr>
            <p:txBody>
              <a:bodyPr wrap="square" rtlCol="0">
                <a:spAutoFit/>
              </a:bodyPr>
              <a:lstStyle/>
              <a:p>
                <a:r>
                  <a:rPr lang="en-US" sz="1200" b="1" dirty="0">
                    <a:solidFill>
                      <a:schemeClr val="accent6">
                        <a:lumMod val="50000"/>
                      </a:schemeClr>
                    </a:solidFill>
                  </a:rPr>
                  <a:t>MPS dedicated </a:t>
                </a:r>
                <a:r>
                  <a:rPr lang="en-US" sz="1200" b="1" dirty="0" err="1">
                    <a:solidFill>
                      <a:schemeClr val="accent6">
                        <a:lumMod val="50000"/>
                      </a:schemeClr>
                    </a:solidFill>
                  </a:rPr>
                  <a:t>Instru</a:t>
                </a:r>
                <a:r>
                  <a:rPr lang="en-US" sz="1200" b="1" dirty="0">
                    <a:solidFill>
                      <a:schemeClr val="accent6">
                        <a:lumMod val="50000"/>
                      </a:schemeClr>
                    </a:solidFill>
                  </a:rPr>
                  <a:t>. RPU, Scrapers, BPMs, </a:t>
                </a:r>
                <a:r>
                  <a:rPr lang="en-US" sz="1200" b="1" dirty="0" err="1">
                    <a:solidFill>
                      <a:schemeClr val="accent6">
                        <a:lumMod val="50000"/>
                      </a:schemeClr>
                    </a:solidFill>
                  </a:rPr>
                  <a:t>torroids</a:t>
                </a:r>
                <a:endParaRPr lang="en-US" sz="1000" dirty="0"/>
              </a:p>
            </p:txBody>
          </p:sp>
          <p:cxnSp>
            <p:nvCxnSpPr>
              <p:cNvPr id="89" name="Straight Arrow Connector 88"/>
              <p:cNvCxnSpPr>
                <a:stCxn id="62" idx="3"/>
              </p:cNvCxnSpPr>
              <p:nvPr/>
            </p:nvCxnSpPr>
            <p:spPr>
              <a:xfrm>
                <a:off x="3736996" y="3327866"/>
                <a:ext cx="859562" cy="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3736996" y="2339019"/>
                <a:ext cx="417502" cy="1"/>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4154498" y="2330899"/>
                <a:ext cx="0" cy="775716"/>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4154498" y="3106615"/>
                <a:ext cx="448340" cy="0"/>
              </a:xfrm>
              <a:prstGeom prst="straightConnector1">
                <a:avLst/>
              </a:prstGeom>
              <a:ln>
                <a:solidFill>
                  <a:schemeClr val="accent6">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3736996" y="1350174"/>
                <a:ext cx="641672" cy="297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4371474" y="1348098"/>
                <a:ext cx="7194" cy="165199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4366625" y="2988372"/>
                <a:ext cx="224490" cy="0"/>
              </a:xfrm>
              <a:prstGeom prst="straightConnector1">
                <a:avLst/>
              </a:prstGeom>
              <a:ln>
                <a:solidFill>
                  <a:schemeClr val="accent6">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3736998" y="4319690"/>
                <a:ext cx="417502" cy="1"/>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4166777" y="3543975"/>
                <a:ext cx="0" cy="775716"/>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a:off x="4166777" y="3555698"/>
                <a:ext cx="448340" cy="0"/>
              </a:xfrm>
              <a:prstGeom prst="straightConnector1">
                <a:avLst/>
              </a:prstGeom>
              <a:ln>
                <a:solidFill>
                  <a:schemeClr val="accent6">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flipV="1">
                <a:off x="3736998" y="5313534"/>
                <a:ext cx="641672" cy="297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4383753" y="3653797"/>
                <a:ext cx="13750" cy="1683542"/>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4390627" y="3661263"/>
                <a:ext cx="224490" cy="0"/>
              </a:xfrm>
              <a:prstGeom prst="straightConnector1">
                <a:avLst/>
              </a:prstGeom>
              <a:ln>
                <a:solidFill>
                  <a:schemeClr val="accent6">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368595" y="1874600"/>
                <a:ext cx="417502" cy="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6375023" y="1865852"/>
                <a:ext cx="1" cy="1231940"/>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6525383" y="2873788"/>
                <a:ext cx="300713" cy="8523"/>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a:off x="6478984" y="3895408"/>
                <a:ext cx="300713" cy="8523"/>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6401321" y="4845748"/>
                <a:ext cx="425470" cy="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6525383" y="2868604"/>
                <a:ext cx="0" cy="409606"/>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6180138" y="3089878"/>
                <a:ext cx="209460" cy="1"/>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497107" y="3497525"/>
                <a:ext cx="0" cy="409606"/>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a:off x="6185714" y="3508375"/>
                <a:ext cx="319139" cy="0"/>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flipH="1">
                <a:off x="6413045" y="3684709"/>
                <a:ext cx="1" cy="1184485"/>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a:off x="6182320" y="3696432"/>
                <a:ext cx="230725" cy="0"/>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V="1">
                <a:off x="4713197" y="3729525"/>
                <a:ext cx="0" cy="215546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V="1">
                <a:off x="4959381" y="3733642"/>
                <a:ext cx="0" cy="2343029"/>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V="1">
                <a:off x="5275905" y="3733642"/>
                <a:ext cx="0" cy="2343029"/>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V="1">
                <a:off x="5547800" y="3733642"/>
                <a:ext cx="0" cy="215546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V="1">
                <a:off x="5532196" y="5887965"/>
                <a:ext cx="641672" cy="297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flipV="1">
                <a:off x="5264182" y="6063459"/>
                <a:ext cx="641672" cy="297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flipV="1">
                <a:off x="4329432" y="6063459"/>
                <a:ext cx="641672" cy="297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V="1">
                <a:off x="4064330" y="5876242"/>
                <a:ext cx="641672" cy="2977"/>
              </a:xfrm>
              <a:prstGeom prst="straightConnector1">
                <a:avLst/>
              </a:prstGeom>
              <a:ln>
                <a:solidFill>
                  <a:schemeClr val="accent6">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199" name="TextBox 198"/>
              <p:cNvSpPr txBox="1"/>
              <p:nvPr/>
            </p:nvSpPr>
            <p:spPr>
              <a:xfrm>
                <a:off x="2944625" y="5745435"/>
                <a:ext cx="1400673" cy="276999"/>
              </a:xfrm>
              <a:prstGeom prst="rect">
                <a:avLst/>
              </a:prstGeom>
              <a:noFill/>
            </p:spPr>
            <p:txBody>
              <a:bodyPr wrap="square" rtlCol="0">
                <a:spAutoFit/>
              </a:bodyPr>
              <a:lstStyle/>
              <a:p>
                <a:r>
                  <a:rPr lang="en-US" sz="1200" b="1" dirty="0">
                    <a:solidFill>
                      <a:schemeClr val="accent6">
                        <a:lumMod val="50000"/>
                      </a:schemeClr>
                    </a:solidFill>
                  </a:rPr>
                  <a:t>Machine Timing</a:t>
                </a:r>
                <a:r>
                  <a:rPr lang="en-US" sz="1000" dirty="0"/>
                  <a:t> </a:t>
                </a:r>
              </a:p>
            </p:txBody>
          </p:sp>
          <p:sp>
            <p:nvSpPr>
              <p:cNvPr id="200" name="TextBox 199"/>
              <p:cNvSpPr txBox="1"/>
              <p:nvPr/>
            </p:nvSpPr>
            <p:spPr>
              <a:xfrm>
                <a:off x="3454161" y="5923665"/>
                <a:ext cx="1400673" cy="276999"/>
              </a:xfrm>
              <a:prstGeom prst="rect">
                <a:avLst/>
              </a:prstGeom>
              <a:noFill/>
            </p:spPr>
            <p:txBody>
              <a:bodyPr wrap="square" rtlCol="0">
                <a:spAutoFit/>
              </a:bodyPr>
              <a:lstStyle/>
              <a:p>
                <a:r>
                  <a:rPr lang="en-US" sz="1200" b="1" dirty="0">
                    <a:solidFill>
                      <a:schemeClr val="accent6">
                        <a:lumMod val="50000"/>
                      </a:schemeClr>
                    </a:solidFill>
                  </a:rPr>
                  <a:t>Beam Mode</a:t>
                </a:r>
                <a:r>
                  <a:rPr lang="en-US" sz="1000" dirty="0"/>
                  <a:t> </a:t>
                </a:r>
              </a:p>
            </p:txBody>
          </p:sp>
          <p:sp>
            <p:nvSpPr>
              <p:cNvPr id="201" name="TextBox 200"/>
              <p:cNvSpPr txBox="1"/>
              <p:nvPr/>
            </p:nvSpPr>
            <p:spPr>
              <a:xfrm>
                <a:off x="6085760" y="5739818"/>
                <a:ext cx="1400673" cy="276999"/>
              </a:xfrm>
              <a:prstGeom prst="rect">
                <a:avLst/>
              </a:prstGeom>
              <a:noFill/>
            </p:spPr>
            <p:txBody>
              <a:bodyPr wrap="square" rtlCol="0">
                <a:spAutoFit/>
              </a:bodyPr>
              <a:lstStyle/>
              <a:p>
                <a:r>
                  <a:rPr lang="en-US" sz="1200" b="1" dirty="0">
                    <a:solidFill>
                      <a:schemeClr val="accent6">
                        <a:lumMod val="50000"/>
                      </a:schemeClr>
                    </a:solidFill>
                  </a:rPr>
                  <a:t>Reset</a:t>
                </a:r>
                <a:r>
                  <a:rPr lang="en-US" sz="1000" dirty="0"/>
                  <a:t> </a:t>
                </a:r>
              </a:p>
            </p:txBody>
          </p:sp>
        </p:grpSp>
        <p:sp>
          <p:nvSpPr>
            <p:cNvPr id="203" name="Rectangle 202"/>
            <p:cNvSpPr/>
            <p:nvPr/>
          </p:nvSpPr>
          <p:spPr>
            <a:xfrm>
              <a:off x="2407802" y="935355"/>
              <a:ext cx="1960482" cy="4911213"/>
            </a:xfrm>
            <a:prstGeom prst="rect">
              <a:avLst/>
            </a:prstGeom>
            <a:noFill/>
            <a:ln w="31750">
              <a:solidFill>
                <a:schemeClr val="accent6">
                  <a:lumMod val="50000"/>
                  <a:alpha val="21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896251" y="937779"/>
              <a:ext cx="2022655" cy="4883514"/>
            </a:xfrm>
            <a:prstGeom prst="rect">
              <a:avLst/>
            </a:prstGeom>
            <a:noFill/>
            <a:ln w="31750">
              <a:solidFill>
                <a:schemeClr val="accent6">
                  <a:lumMod val="50000"/>
                  <a:alpha val="21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TextBox 204"/>
            <p:cNvSpPr txBox="1"/>
            <p:nvPr/>
          </p:nvSpPr>
          <p:spPr>
            <a:xfrm>
              <a:off x="2046483" y="1005476"/>
              <a:ext cx="447919" cy="461665"/>
            </a:xfrm>
            <a:prstGeom prst="rect">
              <a:avLst/>
            </a:prstGeom>
            <a:noFill/>
            <a:ln>
              <a:noFill/>
            </a:ln>
          </p:spPr>
          <p:txBody>
            <a:bodyPr wrap="square" rtlCol="0">
              <a:spAutoFit/>
            </a:bodyPr>
            <a:lstStyle/>
            <a:p>
              <a:r>
                <a:rPr lang="en-US" dirty="0">
                  <a:solidFill>
                    <a:srgbClr val="D27C56"/>
                  </a:solidFill>
                </a:rPr>
                <a:t>1</a:t>
              </a:r>
            </a:p>
          </p:txBody>
        </p:sp>
        <p:sp>
          <p:nvSpPr>
            <p:cNvPr id="206" name="TextBox 205"/>
            <p:cNvSpPr txBox="1"/>
            <p:nvPr/>
          </p:nvSpPr>
          <p:spPr>
            <a:xfrm>
              <a:off x="5456158" y="1043254"/>
              <a:ext cx="447919" cy="461665"/>
            </a:xfrm>
            <a:prstGeom prst="rect">
              <a:avLst/>
            </a:prstGeom>
            <a:noFill/>
            <a:ln>
              <a:noFill/>
            </a:ln>
          </p:spPr>
          <p:txBody>
            <a:bodyPr wrap="square" rtlCol="0">
              <a:spAutoFit/>
            </a:bodyPr>
            <a:lstStyle/>
            <a:p>
              <a:r>
                <a:rPr lang="en-US" dirty="0">
                  <a:solidFill>
                    <a:srgbClr val="004C97"/>
                  </a:solidFill>
                </a:rPr>
                <a:t>2</a:t>
              </a:r>
            </a:p>
          </p:txBody>
        </p:sp>
        <p:sp>
          <p:nvSpPr>
            <p:cNvPr id="207" name="TextBox 206"/>
            <p:cNvSpPr txBox="1"/>
            <p:nvPr/>
          </p:nvSpPr>
          <p:spPr>
            <a:xfrm>
              <a:off x="7784408" y="1001869"/>
              <a:ext cx="447919" cy="461665"/>
            </a:xfrm>
            <a:prstGeom prst="rect">
              <a:avLst/>
            </a:prstGeom>
            <a:noFill/>
            <a:ln>
              <a:noFill/>
            </a:ln>
          </p:spPr>
          <p:txBody>
            <a:bodyPr wrap="square" rtlCol="0">
              <a:spAutoFit/>
            </a:bodyPr>
            <a:lstStyle/>
            <a:p>
              <a:r>
                <a:rPr lang="en-US" dirty="0">
                  <a:solidFill>
                    <a:srgbClr val="FF0000"/>
                  </a:solidFill>
                </a:rPr>
                <a:t>3</a:t>
              </a:r>
            </a:p>
          </p:txBody>
        </p:sp>
      </p:grpSp>
      <p:sp>
        <p:nvSpPr>
          <p:cNvPr id="208" name="TextBox 207"/>
          <p:cNvSpPr txBox="1"/>
          <p:nvPr/>
        </p:nvSpPr>
        <p:spPr>
          <a:xfrm>
            <a:off x="56556" y="908113"/>
            <a:ext cx="2225266" cy="2800767"/>
          </a:xfrm>
          <a:prstGeom prst="rect">
            <a:avLst/>
          </a:prstGeom>
          <a:noFill/>
        </p:spPr>
        <p:txBody>
          <a:bodyPr wrap="square" rtlCol="0">
            <a:spAutoFit/>
          </a:bodyPr>
          <a:lstStyle/>
          <a:p>
            <a:r>
              <a:rPr lang="en-US" sz="1600" dirty="0">
                <a:solidFill>
                  <a:schemeClr val="accent6">
                    <a:lumMod val="50000"/>
                  </a:schemeClr>
                </a:solidFill>
              </a:rPr>
              <a:t>Three functional layers to the system:</a:t>
            </a:r>
          </a:p>
          <a:p>
            <a:pPr marL="342900" indent="-342900">
              <a:buAutoNum type="arabicPeriod"/>
            </a:pPr>
            <a:r>
              <a:rPr lang="en-US" sz="1600" dirty="0">
                <a:solidFill>
                  <a:srgbClr val="D27C56"/>
                </a:solidFill>
              </a:rPr>
              <a:t>Signal interface</a:t>
            </a:r>
          </a:p>
          <a:p>
            <a:pPr marL="342900" indent="-342900">
              <a:buAutoNum type="arabicPeriod"/>
            </a:pPr>
            <a:r>
              <a:rPr lang="en-US" sz="1600" dirty="0">
                <a:solidFill>
                  <a:srgbClr val="004C97"/>
                </a:solidFill>
              </a:rPr>
              <a:t>Main Logic layer (permit system) includes slot ‘0’ interface</a:t>
            </a:r>
          </a:p>
          <a:p>
            <a:pPr marL="342900" indent="-342900">
              <a:buAutoNum type="arabicPeriod"/>
            </a:pPr>
            <a:r>
              <a:rPr lang="en-US" sz="1600" dirty="0">
                <a:solidFill>
                  <a:srgbClr val="FF0000"/>
                </a:solidFill>
              </a:rPr>
              <a:t>Primary and Secondary Actuators for beam inhibit</a:t>
            </a:r>
          </a:p>
        </p:txBody>
      </p:sp>
      <p:sp>
        <p:nvSpPr>
          <p:cNvPr id="209" name="TextBox 208"/>
          <p:cNvSpPr txBox="1"/>
          <p:nvPr/>
        </p:nvSpPr>
        <p:spPr>
          <a:xfrm>
            <a:off x="120493" y="3925003"/>
            <a:ext cx="2034317" cy="2308324"/>
          </a:xfrm>
          <a:prstGeom prst="rect">
            <a:avLst/>
          </a:prstGeom>
          <a:noFill/>
        </p:spPr>
        <p:txBody>
          <a:bodyPr wrap="square" rtlCol="0">
            <a:spAutoFit/>
          </a:bodyPr>
          <a:lstStyle/>
          <a:p>
            <a:pPr algn="l"/>
            <a:r>
              <a:rPr lang="en-US" sz="1600" dirty="0">
                <a:solidFill>
                  <a:schemeClr val="accent5">
                    <a:lumMod val="50000"/>
                  </a:schemeClr>
                </a:solidFill>
              </a:rPr>
              <a:t>MPS comprises a logic system that takes in low level signals from various beam instruments and interlock systems and drives permits to low energy beam enable devices.</a:t>
            </a:r>
          </a:p>
        </p:txBody>
      </p:sp>
      <p:sp>
        <p:nvSpPr>
          <p:cNvPr id="80" name="Footer Placeholder 4"/>
          <p:cNvSpPr txBox="1">
            <a:spLocks/>
          </p:cNvSpPr>
          <p:nvPr/>
        </p:nvSpPr>
        <p:spPr>
          <a:xfrm>
            <a:off x="676275" y="6497213"/>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spTree>
    <p:extLst>
      <p:ext uri="{BB962C8B-B14F-4D97-AF65-F5344CB8AC3E}">
        <p14:creationId xmlns:p14="http://schemas.microsoft.com/office/powerpoint/2010/main" val="374358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PIP2IT LEBT/MEBT-3 Test Bed </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889BEA-2B91-403F-ADA4-053DEE04721E}" type="datetime1">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3/27/2017</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E9C158-AEF1-41A2-A6CE-6F0BAB305EFD}"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8" name="TextBox 7"/>
          <p:cNvSpPr txBox="1"/>
          <p:nvPr/>
        </p:nvSpPr>
        <p:spPr>
          <a:xfrm>
            <a:off x="326482" y="842744"/>
            <a:ext cx="8571634" cy="923330"/>
          </a:xfrm>
          <a:prstGeom prst="rect">
            <a:avLst/>
          </a:prstGeom>
          <a:noFill/>
        </p:spPr>
        <p:txBody>
          <a:bodyPr wrap="square" rtlCol="0">
            <a:spAutoFit/>
          </a:bodyPr>
          <a:lstStyle/>
          <a:p>
            <a:r>
              <a:rPr lang="en-US" sz="1800" dirty="0">
                <a:latin typeface="Helvetica" pitchFamily="34" charset="0"/>
              </a:rPr>
              <a:t>PIP2IT is being developed in stages. Each configuration requires that the MPS expand to accommodate new diagnostics, machine hardware and higher damage potentials. This has driven the MPS development somewhat. </a:t>
            </a:r>
          </a:p>
        </p:txBody>
      </p:sp>
      <p:sp>
        <p:nvSpPr>
          <p:cNvPr id="9" name="Footer Placeholder 4"/>
          <p:cNvSpPr txBox="1">
            <a:spLocks/>
          </p:cNvSpPr>
          <p:nvPr/>
        </p:nvSpPr>
        <p:spPr>
          <a:xfrm>
            <a:off x="751461" y="651510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r>
              <a:rPr lang="en-US" dirty="0"/>
              <a:t>Arden Warner | 2017 P2MAC</a:t>
            </a:r>
            <a:endParaRPr lang="en-US" b="1" dirty="0"/>
          </a:p>
        </p:txBody>
      </p:sp>
      <p:sp>
        <p:nvSpPr>
          <p:cNvPr id="5" name="TextBox 4"/>
          <p:cNvSpPr txBox="1"/>
          <p:nvPr/>
        </p:nvSpPr>
        <p:spPr>
          <a:xfrm>
            <a:off x="2070134" y="1766074"/>
            <a:ext cx="4819004" cy="923330"/>
          </a:xfrm>
          <a:prstGeom prst="rect">
            <a:avLst/>
          </a:prstGeom>
          <a:noFill/>
          <a:ln w="34925">
            <a:solidFill>
              <a:srgbClr val="FF0000"/>
            </a:solidFill>
          </a:ln>
        </p:spPr>
        <p:txBody>
          <a:bodyPr wrap="square" rtlCol="0">
            <a:spAutoFit/>
          </a:bodyPr>
          <a:lstStyle/>
          <a:p>
            <a:r>
              <a:rPr lang="en-US" sz="1800" dirty="0">
                <a:solidFill>
                  <a:srgbClr val="FF0000"/>
                </a:solidFill>
                <a:latin typeface="Helvetica" panose="020B0604020202020204" pitchFamily="34" charset="0"/>
                <a:cs typeface="Helvetica" panose="020B0604020202020204" pitchFamily="34" charset="0"/>
              </a:rPr>
              <a:t>Lesson learned and techniques developed in PIP2IT system are directly transferable to PIP-II MPS design.</a:t>
            </a:r>
          </a:p>
        </p:txBody>
      </p:sp>
      <p:sp>
        <p:nvSpPr>
          <p:cNvPr id="10" name="TextBox 9"/>
          <p:cNvSpPr txBox="1"/>
          <p:nvPr/>
        </p:nvSpPr>
        <p:spPr>
          <a:xfrm>
            <a:off x="1" y="3513574"/>
            <a:ext cx="9143999" cy="3077766"/>
          </a:xfrm>
          <a:prstGeom prst="rect">
            <a:avLst/>
          </a:prstGeom>
          <a:noFill/>
        </p:spPr>
        <p:txBody>
          <a:bodyPr wrap="square" rtlCol="0">
            <a:spAutoFit/>
          </a:bodyPr>
          <a:lstStyle/>
          <a:p>
            <a:pPr marL="0" indent="0" eaLnBrk="1" hangingPunct="1">
              <a:buNone/>
            </a:pPr>
            <a:r>
              <a:rPr lang="en-US" altLang="en-US" sz="1800" dirty="0">
                <a:latin typeface="Helvetica" panose="020B0604020202020204" pitchFamily="34" charset="0"/>
              </a:rPr>
              <a:t>Machine Damage Potential: </a:t>
            </a:r>
          </a:p>
          <a:p>
            <a:pPr lvl="1"/>
            <a:r>
              <a:rPr lang="en-US" altLang="en-US" sz="1600" dirty="0">
                <a:latin typeface="Helvetica" panose="020B0604020202020204" pitchFamily="34" charset="0"/>
              </a:rPr>
              <a:t>The maximum beam power that PI-Test front-end can generate is 21 kW CW (10 mA x 2.1 MeV).</a:t>
            </a:r>
          </a:p>
          <a:p>
            <a:pPr lvl="1"/>
            <a:r>
              <a:rPr lang="en-US" altLang="en-US" sz="1600" dirty="0">
                <a:latin typeface="Helvetica" panose="020B0604020202020204" pitchFamily="34" charset="0"/>
              </a:rPr>
              <a:t>FY17 operations will be limited to pulsed mode with maximum power of 2.1 kW (5 </a:t>
            </a:r>
            <a:r>
              <a:rPr lang="en-US" altLang="en-US" sz="1600" dirty="0" err="1">
                <a:latin typeface="Helvetica" panose="020B0604020202020204" pitchFamily="34" charset="0"/>
              </a:rPr>
              <a:t>ms</a:t>
            </a:r>
            <a:r>
              <a:rPr lang="en-US" altLang="en-US" sz="1600" dirty="0">
                <a:latin typeface="Helvetica" panose="020B0604020202020204" pitchFamily="34" charset="0"/>
              </a:rPr>
              <a:t> x 20 Hz x 10 mA x 2.1 MeV). </a:t>
            </a:r>
          </a:p>
          <a:p>
            <a:pPr lvl="1"/>
            <a:r>
              <a:rPr lang="en-US" altLang="en-US" sz="1600" dirty="0">
                <a:latin typeface="Helvetica" panose="020B0604020202020204" pitchFamily="34" charset="0"/>
              </a:rPr>
              <a:t>Standard Long-pulse mode for FY17 for Booster injection scenario  105 W (0.5 </a:t>
            </a:r>
            <a:r>
              <a:rPr lang="en-US" altLang="en-US" sz="1600" dirty="0" err="1">
                <a:latin typeface="Helvetica" panose="020B0604020202020204" pitchFamily="34" charset="0"/>
              </a:rPr>
              <a:t>ms</a:t>
            </a:r>
            <a:r>
              <a:rPr lang="en-US" altLang="en-US" sz="1600" dirty="0">
                <a:latin typeface="Helvetica" panose="020B0604020202020204" pitchFamily="34" charset="0"/>
              </a:rPr>
              <a:t> x 20 Hz x 5 mA x 2.1 MeV</a:t>
            </a:r>
          </a:p>
          <a:p>
            <a:pPr lvl="1"/>
            <a:endParaRPr lang="en-US" altLang="en-US" sz="1600" dirty="0">
              <a:latin typeface="Helvetica" panose="020B0604020202020204" pitchFamily="34" charset="0"/>
            </a:endParaRPr>
          </a:p>
          <a:p>
            <a:pPr marL="0" indent="0" eaLnBrk="1" hangingPunct="1">
              <a:buNone/>
            </a:pPr>
            <a:endParaRPr lang="en-US" altLang="en-US" dirty="0">
              <a:latin typeface="Helvetica" panose="020B0604020202020204" pitchFamily="34" charset="0"/>
            </a:endParaRPr>
          </a:p>
          <a:p>
            <a:pPr lvl="1"/>
            <a:endParaRPr lang="en-US" altLang="en-US" sz="1600" dirty="0">
              <a:latin typeface="Helvetica" panose="020B0604020202020204" pitchFamily="34" charset="0"/>
            </a:endParaRPr>
          </a:p>
          <a:p>
            <a:endParaRPr lang="en-US" dirty="0"/>
          </a:p>
        </p:txBody>
      </p:sp>
      <p:sp>
        <p:nvSpPr>
          <p:cNvPr id="11" name="Title 28"/>
          <p:cNvSpPr txBox="1">
            <a:spLocks/>
          </p:cNvSpPr>
          <p:nvPr/>
        </p:nvSpPr>
        <p:spPr bwMode="auto">
          <a:xfrm>
            <a:off x="136236" y="2775831"/>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altLang="en-US" u="sng" dirty="0">
                <a:latin typeface="Helvetica" panose="020B0604020202020204" pitchFamily="34" charset="0"/>
                <a:ea typeface="Geneva" pitchFamily="121" charset="-128"/>
              </a:rPr>
              <a:t>Beam Damage Potential - PIP2IT</a:t>
            </a:r>
          </a:p>
        </p:txBody>
      </p:sp>
      <p:sp>
        <p:nvSpPr>
          <p:cNvPr id="12" name="TextBox 11"/>
          <p:cNvSpPr txBox="1"/>
          <p:nvPr/>
        </p:nvSpPr>
        <p:spPr>
          <a:xfrm>
            <a:off x="193819" y="5352215"/>
            <a:ext cx="8571633" cy="738664"/>
          </a:xfrm>
          <a:prstGeom prst="rect">
            <a:avLst/>
          </a:prstGeom>
          <a:noFill/>
          <a:ln w="34925">
            <a:solidFill>
              <a:srgbClr val="FF0000"/>
            </a:solidFill>
          </a:ln>
        </p:spPr>
        <p:txBody>
          <a:bodyPr wrap="square" rtlCol="0">
            <a:spAutoFit/>
          </a:bodyPr>
          <a:lstStyle/>
          <a:p>
            <a:pPr lvl="0" algn="ctr">
              <a:spcBef>
                <a:spcPct val="20000"/>
              </a:spcBef>
            </a:pPr>
            <a:r>
              <a:rPr lang="en-US" altLang="en-US" sz="1800" dirty="0">
                <a:solidFill>
                  <a:srgbClr val="FF0000"/>
                </a:solidFill>
                <a:latin typeface="Helvetica" panose="020B0604020202020204" pitchFamily="34" charset="0"/>
              </a:rPr>
              <a:t>Enough potential to damage invasive hardware, vacuum system and components.</a:t>
            </a:r>
          </a:p>
          <a:p>
            <a:endParaRPr lang="en-US" dirty="0"/>
          </a:p>
        </p:txBody>
      </p:sp>
    </p:spTree>
    <p:extLst>
      <p:ext uri="{BB962C8B-B14F-4D97-AF65-F5344CB8AC3E}">
        <p14:creationId xmlns:p14="http://schemas.microsoft.com/office/powerpoint/2010/main" val="173797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Protecting of the Warm Frontend</a:t>
            </a:r>
          </a:p>
        </p:txBody>
      </p:sp>
      <p:sp>
        <p:nvSpPr>
          <p:cNvPr id="3" name="Content Placeholder 2"/>
          <p:cNvSpPr>
            <a:spLocks noGrp="1"/>
          </p:cNvSpPr>
          <p:nvPr>
            <p:ph idx="1"/>
          </p:nvPr>
        </p:nvSpPr>
        <p:spPr/>
        <p:txBody>
          <a:bodyPr/>
          <a:lstStyle/>
          <a:p>
            <a:pPr marL="0" indent="0">
              <a:buNone/>
            </a:pPr>
            <a:r>
              <a:rPr lang="en-US" sz="2000" dirty="0">
                <a:solidFill>
                  <a:srgbClr val="003087"/>
                </a:solidFill>
              </a:rPr>
              <a:t>Detection of beam losses in PIPII warm frontend is mainly done by secondary devices i.e.</a:t>
            </a:r>
          </a:p>
          <a:p>
            <a:pPr lvl="1"/>
            <a:r>
              <a:rPr lang="en-US" sz="2000" dirty="0"/>
              <a:t>Scraping system</a:t>
            </a:r>
          </a:p>
          <a:p>
            <a:pPr marL="0" indent="0">
              <a:buNone/>
            </a:pPr>
            <a:r>
              <a:rPr lang="en-US" sz="2000" dirty="0">
                <a:solidFill>
                  <a:srgbClr val="003087"/>
                </a:solidFill>
              </a:rPr>
              <a:t>It’s impractical to designate  a small set of devices to be responsible for beam loss detection due complicated beam dynamics but:</a:t>
            </a:r>
          </a:p>
          <a:p>
            <a:pPr marL="0" indent="0">
              <a:buNone/>
            </a:pPr>
            <a:r>
              <a:rPr lang="en-US" sz="2000" dirty="0">
                <a:solidFill>
                  <a:srgbClr val="003087"/>
                </a:solidFill>
              </a:rPr>
              <a:t>Warm front end characteristics reduces the potential for critical beam induced damage:</a:t>
            </a:r>
          </a:p>
          <a:p>
            <a:pPr lvl="1">
              <a:buFont typeface="Wingdings" panose="05000000000000000000" pitchFamily="2" charset="2"/>
              <a:buChar char="§"/>
            </a:pPr>
            <a:r>
              <a:rPr lang="en-US" sz="2000" dirty="0"/>
              <a:t>Lower beam power density</a:t>
            </a:r>
          </a:p>
          <a:p>
            <a:pPr lvl="1">
              <a:buFont typeface="Wingdings" panose="05000000000000000000" pitchFamily="2" charset="2"/>
              <a:buChar char="§"/>
            </a:pPr>
            <a:r>
              <a:rPr lang="en-US" sz="2000" dirty="0"/>
              <a:t>Negligible residual radiation</a:t>
            </a:r>
          </a:p>
          <a:p>
            <a:pPr lvl="1">
              <a:buFont typeface="Wingdings" panose="05000000000000000000" pitchFamily="2" charset="2"/>
              <a:buChar char="§"/>
            </a:pPr>
            <a:r>
              <a:rPr lang="en-US" sz="2000" dirty="0"/>
              <a:t>Lower sensitivity of the warm elements to beam loss</a:t>
            </a:r>
          </a:p>
          <a:p>
            <a:pPr lvl="1">
              <a:buFont typeface="Wingdings" panose="05000000000000000000" pitchFamily="2" charset="2"/>
              <a:buChar char="§"/>
            </a:pPr>
            <a:r>
              <a:rPr lang="en-US" sz="2000" dirty="0"/>
              <a:t>Lower cost</a:t>
            </a:r>
          </a:p>
          <a:p>
            <a:pPr lvl="1">
              <a:buFont typeface="Wingdings" panose="05000000000000000000" pitchFamily="2" charset="2"/>
              <a:buChar char="§"/>
            </a:pPr>
            <a:r>
              <a:rPr lang="en-US" sz="2000" dirty="0"/>
              <a:t>Redundancy in secondary devices</a:t>
            </a:r>
          </a:p>
          <a:p>
            <a:pPr marL="0" indent="0">
              <a:buNone/>
            </a:pPr>
            <a:endParaRPr lang="en-US" sz="2200" dirty="0"/>
          </a:p>
        </p:txBody>
      </p:sp>
      <p:sp>
        <p:nvSpPr>
          <p:cNvPr id="4" name="Date Placeholder 3"/>
          <p:cNvSpPr>
            <a:spLocks noGrp="1"/>
          </p:cNvSpPr>
          <p:nvPr>
            <p:ph type="dt" sz="half" idx="10"/>
          </p:nvPr>
        </p:nvSpPr>
        <p:spPr/>
        <p:txBody>
          <a:bodyPr/>
          <a:lstStyle/>
          <a:p>
            <a:fld id="{50889BEA-2B91-403F-ADA4-053DEE04721E}" type="datetime1">
              <a:rPr lang="en-US" altLang="en-US" smtClean="0"/>
              <a:pPr/>
              <a:t>3/27/2017</a:t>
            </a:fld>
            <a:endParaRPr lang="en-US" altLang="en-US"/>
          </a:p>
        </p:txBody>
      </p:sp>
      <p:sp>
        <p:nvSpPr>
          <p:cNvPr id="5" name="Footer Placeholder 4"/>
          <p:cNvSpPr>
            <a:spLocks noGrp="1"/>
          </p:cNvSpPr>
          <p:nvPr>
            <p:ph type="ftr" sz="quarter" idx="11"/>
          </p:nvPr>
        </p:nvSpPr>
        <p:spPr/>
        <p:txBody>
          <a:bodyPr/>
          <a:lstStyle/>
          <a:p>
            <a:pPr>
              <a:defRPr/>
            </a:pPr>
            <a:r>
              <a:rPr lang="en-US" dirty="0"/>
              <a:t>Arden Warner | 2017 P2MAC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a:p>
        </p:txBody>
      </p:sp>
    </p:spTree>
    <p:extLst>
      <p:ext uri="{BB962C8B-B14F-4D97-AF65-F5344CB8AC3E}">
        <p14:creationId xmlns:p14="http://schemas.microsoft.com/office/powerpoint/2010/main" val="2676495495"/>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1_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16935</TotalTime>
  <Words>2183</Words>
  <Application>Microsoft Office PowerPoint</Application>
  <PresentationFormat>On-screen Show (4:3)</PresentationFormat>
  <Paragraphs>288</Paragraphs>
  <Slides>22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MS PGothic</vt:lpstr>
      <vt:lpstr>MS PGothic</vt:lpstr>
      <vt:lpstr>Arial</vt:lpstr>
      <vt:lpstr>Calibri</vt:lpstr>
      <vt:lpstr>Geneva</vt:lpstr>
      <vt:lpstr>Helvetica</vt:lpstr>
      <vt:lpstr>Times New Roman</vt:lpstr>
      <vt:lpstr>Wingdings</vt:lpstr>
      <vt:lpstr>FNAL_TemplateMac_060514</vt:lpstr>
      <vt:lpstr>Fermilab: Footer Only</vt:lpstr>
      <vt:lpstr>1_FNAL_TemplateMac_060514</vt:lpstr>
      <vt:lpstr>Machine Protection System  </vt:lpstr>
      <vt:lpstr>Outline</vt:lpstr>
      <vt:lpstr>Main Goals of the MPS</vt:lpstr>
      <vt:lpstr>MPS Design</vt:lpstr>
      <vt:lpstr>MPS Design</vt:lpstr>
      <vt:lpstr>MPS Configuration</vt:lpstr>
      <vt:lpstr>Simplified MPS Design Overview</vt:lpstr>
      <vt:lpstr>PIP2IT LEBT/MEBT-3 Test Bed </vt:lpstr>
      <vt:lpstr>Protecting of the Warm Frontend</vt:lpstr>
      <vt:lpstr>Technical Concerns / Requirements </vt:lpstr>
      <vt:lpstr>Some Specifications For MPS Primary Systems</vt:lpstr>
      <vt:lpstr>MPS Integration Diagram</vt:lpstr>
      <vt:lpstr>FPGA Configuration at PIP2IT </vt:lpstr>
      <vt:lpstr>MPS related Instrumentation and Requirements</vt:lpstr>
      <vt:lpstr>Scheme for protecting Diagnostic Scrapers and kickers </vt:lpstr>
      <vt:lpstr>Summary</vt:lpstr>
      <vt:lpstr>(Back up) - Intensity and Pulse Width Monitoring for MPS</vt:lpstr>
      <vt:lpstr>LEBT Chopper / MPS connection Development  at PIP2IT</vt:lpstr>
      <vt:lpstr>(Back-up) Loss monitor development for MPS at low energy</vt:lpstr>
      <vt:lpstr>(Back-up) Beam Damage Potential - PIP2IT</vt:lpstr>
      <vt:lpstr>(Back-up) sCVD Diamond Crystal Loss Monitor</vt:lpstr>
      <vt:lpstr>(Back-up) NaI Crystal</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Machine Protection System (MPS) for PIP2IT</dc:title>
  <dc:creator>Arden A Warner x6119 11014N</dc:creator>
  <cp:lastModifiedBy>Arden A. Warner x6119 11014N</cp:lastModifiedBy>
  <cp:revision>233</cp:revision>
  <cp:lastPrinted>2014-01-20T19:40:21Z</cp:lastPrinted>
  <dcterms:created xsi:type="dcterms:W3CDTF">2017-01-15T20:59:12Z</dcterms:created>
  <dcterms:modified xsi:type="dcterms:W3CDTF">2017-03-27T18:50:42Z</dcterms:modified>
</cp:coreProperties>
</file>