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9" r:id="rId2"/>
    <p:sldMasterId id="2147483682" r:id="rId3"/>
  </p:sldMasterIdLst>
  <p:sldIdLst>
    <p:sldId id="279" r:id="rId4"/>
    <p:sldId id="280" r:id="rId5"/>
    <p:sldId id="281" r:id="rId6"/>
    <p:sldId id="282" r:id="rId7"/>
    <p:sldId id="283" r:id="rId8"/>
    <p:sldId id="284" r:id="rId9"/>
    <p:sldId id="285" r:id="rId10"/>
    <p:sldId id="286" r:id="rId11"/>
    <p:sldId id="287" r:id="rId12"/>
    <p:sldId id="288" r:id="rId13"/>
    <p:sldId id="289" r:id="rId14"/>
    <p:sldId id="291" r:id="rId15"/>
    <p:sldId id="292" r:id="rId16"/>
    <p:sldId id="293" r:id="rId17"/>
    <p:sldId id="295" r:id="rId18"/>
    <p:sldId id="297" r:id="rId19"/>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07" d="100"/>
          <a:sy n="107" d="100"/>
        </p:scale>
        <p:origin x="160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4"/>
            <a:ext cx="8499231" cy="1529241"/>
          </a:xfrm>
          <a:prstGeom prst="rect">
            <a:avLst/>
          </a:prstGeom>
        </p:spPr>
        <p:txBody>
          <a:bodyPr lIns="0" tIns="45720" rIns="0" bIns="45720">
            <a:noAutofit/>
          </a:bodyPr>
          <a:lstStyle>
            <a:lvl1pPr marL="0" indent="0">
              <a:buFontTx/>
              <a:buNone/>
              <a:defRPr sz="1500">
                <a:solidFill>
                  <a:srgbClr val="004C97"/>
                </a:solidFill>
                <a:latin typeface="Helvetica"/>
              </a:defRPr>
            </a:lvl1pPr>
            <a:lvl2pPr marL="342900" indent="0">
              <a:buFontTx/>
              <a:buNone/>
              <a:defRPr sz="1200">
                <a:solidFill>
                  <a:srgbClr val="2E5286"/>
                </a:solidFill>
                <a:latin typeface="Helvetica"/>
              </a:defRPr>
            </a:lvl2pPr>
            <a:lvl3pPr marL="685800" indent="0">
              <a:buFontTx/>
              <a:buNone/>
              <a:defRPr sz="1200">
                <a:solidFill>
                  <a:srgbClr val="2E5286"/>
                </a:solidFill>
                <a:latin typeface="Helvetica"/>
              </a:defRPr>
            </a:lvl3pPr>
            <a:lvl4pPr marL="1028700" indent="0">
              <a:buFontTx/>
              <a:buNone/>
              <a:defRPr sz="1200">
                <a:solidFill>
                  <a:srgbClr val="2E5286"/>
                </a:solidFill>
                <a:latin typeface="Helvetica"/>
              </a:defRPr>
            </a:lvl4pPr>
            <a:lvl5pPr marL="1371600" indent="0">
              <a:buFontTx/>
              <a:buNone/>
              <a:defRPr sz="12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Text Placeholder 24"/>
          <p:cNvSpPr>
            <a:spLocks noGrp="1"/>
          </p:cNvSpPr>
          <p:nvPr>
            <p:ph type="body" sz="quarter" idx="11"/>
          </p:nvPr>
        </p:nvSpPr>
        <p:spPr>
          <a:xfrm>
            <a:off x="341925" y="3951843"/>
            <a:ext cx="8499232" cy="1003049"/>
          </a:xfrm>
          <a:prstGeom prst="rect">
            <a:avLst/>
          </a:prstGeom>
        </p:spPr>
        <p:txBody>
          <a:bodyPr vert="horz" wrap="square" lIns="0" tIns="45720" anchor="ctr" anchorCtr="0">
            <a:normAutofit/>
          </a:bodyPr>
          <a:lstStyle>
            <a:lvl1pPr marL="0" indent="0" algn="l">
              <a:lnSpc>
                <a:spcPct val="100000"/>
              </a:lnSpc>
              <a:spcBef>
                <a:spcPts val="525"/>
              </a:spcBef>
              <a:spcAft>
                <a:spcPts val="0"/>
              </a:spcAft>
              <a:buFontTx/>
              <a:buNone/>
              <a:defRPr sz="2400" b="1" i="0">
                <a:solidFill>
                  <a:srgbClr val="004C97"/>
                </a:solidFill>
              </a:defRPr>
            </a:lvl1pPr>
            <a:lvl2pPr marL="0" indent="0">
              <a:buFontTx/>
              <a:buNone/>
              <a:defRPr sz="2100" b="1" i="0">
                <a:solidFill>
                  <a:srgbClr val="004C97"/>
                </a:solidFill>
              </a:defRPr>
            </a:lvl2pPr>
            <a:lvl3pPr marL="0" indent="0">
              <a:buFontTx/>
              <a:buNone/>
              <a:defRPr sz="2100" b="1" i="0">
                <a:solidFill>
                  <a:srgbClr val="004C97"/>
                </a:solidFill>
              </a:defRPr>
            </a:lvl3pPr>
            <a:lvl4pPr marL="0" indent="0">
              <a:buFontTx/>
              <a:buNone/>
              <a:defRPr sz="2100" b="1" i="0">
                <a:solidFill>
                  <a:srgbClr val="004C97"/>
                </a:solidFill>
              </a:defRPr>
            </a:lvl4pPr>
            <a:lvl5pPr marL="0" indent="0">
              <a:buFontTx/>
              <a:buNone/>
              <a:defRPr sz="21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5"/>
            <a:ext cx="9010786" cy="301891"/>
          </a:xfrm>
          <a:prstGeom prst="rect">
            <a:avLst/>
          </a:prstGeom>
        </p:spPr>
      </p:pic>
    </p:spTree>
    <p:extLst>
      <p:ext uri="{BB962C8B-B14F-4D97-AF65-F5344CB8AC3E}">
        <p14:creationId xmlns:p14="http://schemas.microsoft.com/office/powerpoint/2010/main" val="3775946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B955E7-2DA0-4395-9678-FC68F42BE277}"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03631-3E65-40F0-A6A5-63CB4A05019D}" type="slidenum">
              <a:rPr lang="en-US" smtClean="0"/>
              <a:t>‹#›</a:t>
            </a:fld>
            <a:endParaRPr lang="en-US"/>
          </a:p>
        </p:txBody>
      </p:sp>
    </p:spTree>
    <p:extLst>
      <p:ext uri="{BB962C8B-B14F-4D97-AF65-F5344CB8AC3E}">
        <p14:creationId xmlns:p14="http://schemas.microsoft.com/office/powerpoint/2010/main" val="952282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B955E7-2DA0-4395-9678-FC68F42BE277}" type="datetimeFigureOut">
              <a:rPr lang="en-US" smtClean="0"/>
              <a:t>4/11/2017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E03631-3E65-40F0-A6A5-63CB4A05019D}" type="slidenum">
              <a:rPr lang="en-US" smtClean="0"/>
              <a:t>‹#›</a:t>
            </a:fld>
            <a:endParaRPr lang="en-US"/>
          </a:p>
        </p:txBody>
      </p:sp>
    </p:spTree>
    <p:extLst>
      <p:ext uri="{BB962C8B-B14F-4D97-AF65-F5344CB8AC3E}">
        <p14:creationId xmlns:p14="http://schemas.microsoft.com/office/powerpoint/2010/main" val="3856881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B955E7-2DA0-4395-9678-FC68F42BE277}" type="datetimeFigureOut">
              <a:rPr lang="en-US" smtClean="0"/>
              <a:t>4/11/2017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E03631-3E65-40F0-A6A5-63CB4A05019D}" type="slidenum">
              <a:rPr lang="en-US" smtClean="0"/>
              <a:t>‹#›</a:t>
            </a:fld>
            <a:endParaRPr lang="en-US"/>
          </a:p>
        </p:txBody>
      </p:sp>
    </p:spTree>
    <p:extLst>
      <p:ext uri="{BB962C8B-B14F-4D97-AF65-F5344CB8AC3E}">
        <p14:creationId xmlns:p14="http://schemas.microsoft.com/office/powerpoint/2010/main" val="3227483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B955E7-2DA0-4395-9678-FC68F42BE277}" type="datetimeFigureOut">
              <a:rPr lang="en-US" smtClean="0"/>
              <a:t>4/11/2017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E03631-3E65-40F0-A6A5-63CB4A05019D}" type="slidenum">
              <a:rPr lang="en-US" smtClean="0"/>
              <a:t>‹#›</a:t>
            </a:fld>
            <a:endParaRPr lang="en-US"/>
          </a:p>
        </p:txBody>
      </p:sp>
    </p:spTree>
    <p:extLst>
      <p:ext uri="{BB962C8B-B14F-4D97-AF65-F5344CB8AC3E}">
        <p14:creationId xmlns:p14="http://schemas.microsoft.com/office/powerpoint/2010/main" val="3434090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B955E7-2DA0-4395-9678-FC68F42BE277}" type="datetimeFigureOut">
              <a:rPr lang="en-US" smtClean="0"/>
              <a:t>4/11/2017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E03631-3E65-40F0-A6A5-63CB4A05019D}" type="slidenum">
              <a:rPr lang="en-US" smtClean="0"/>
              <a:t>‹#›</a:t>
            </a:fld>
            <a:endParaRPr lang="en-US"/>
          </a:p>
        </p:txBody>
      </p:sp>
    </p:spTree>
    <p:extLst>
      <p:ext uri="{BB962C8B-B14F-4D97-AF65-F5344CB8AC3E}">
        <p14:creationId xmlns:p14="http://schemas.microsoft.com/office/powerpoint/2010/main" val="2570203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B955E7-2DA0-4395-9678-FC68F42BE277}" type="datetimeFigureOut">
              <a:rPr lang="en-US" smtClean="0"/>
              <a:t>4/11/2017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E03631-3E65-40F0-A6A5-63CB4A05019D}" type="slidenum">
              <a:rPr lang="en-US" smtClean="0"/>
              <a:t>‹#›</a:t>
            </a:fld>
            <a:endParaRPr lang="en-US"/>
          </a:p>
        </p:txBody>
      </p:sp>
    </p:spTree>
    <p:extLst>
      <p:ext uri="{BB962C8B-B14F-4D97-AF65-F5344CB8AC3E}">
        <p14:creationId xmlns:p14="http://schemas.microsoft.com/office/powerpoint/2010/main" val="9563519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B955E7-2DA0-4395-9678-FC68F42BE277}" type="datetimeFigureOut">
              <a:rPr lang="en-US" smtClean="0"/>
              <a:t>4/11/2017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E03631-3E65-40F0-A6A5-63CB4A05019D}" type="slidenum">
              <a:rPr lang="en-US" smtClean="0"/>
              <a:t>‹#›</a:t>
            </a:fld>
            <a:endParaRPr lang="en-US"/>
          </a:p>
        </p:txBody>
      </p:sp>
    </p:spTree>
    <p:extLst>
      <p:ext uri="{BB962C8B-B14F-4D97-AF65-F5344CB8AC3E}">
        <p14:creationId xmlns:p14="http://schemas.microsoft.com/office/powerpoint/2010/main" val="1220670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B955E7-2DA0-4395-9678-FC68F42BE277}"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03631-3E65-40F0-A6A5-63CB4A05019D}" type="slidenum">
              <a:rPr lang="en-US" smtClean="0"/>
              <a:t>‹#›</a:t>
            </a:fld>
            <a:endParaRPr lang="en-US"/>
          </a:p>
        </p:txBody>
      </p:sp>
    </p:spTree>
    <p:extLst>
      <p:ext uri="{BB962C8B-B14F-4D97-AF65-F5344CB8AC3E}">
        <p14:creationId xmlns:p14="http://schemas.microsoft.com/office/powerpoint/2010/main" val="3578890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B955E7-2DA0-4395-9678-FC68F42BE277}"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03631-3E65-40F0-A6A5-63CB4A05019D}" type="slidenum">
              <a:rPr lang="en-US" smtClean="0"/>
              <a:t>‹#›</a:t>
            </a:fld>
            <a:endParaRPr lang="en-US"/>
          </a:p>
        </p:txBody>
      </p:sp>
    </p:spTree>
    <p:extLst>
      <p:ext uri="{BB962C8B-B14F-4D97-AF65-F5344CB8AC3E}">
        <p14:creationId xmlns:p14="http://schemas.microsoft.com/office/powerpoint/2010/main" val="2659712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4"/>
            <a:ext cx="8499231" cy="1529241"/>
          </a:xfrm>
          <a:prstGeom prst="rect">
            <a:avLst/>
          </a:prstGeom>
        </p:spPr>
        <p:txBody>
          <a:bodyPr lIns="0" tIns="45720" rIns="0" bIns="45720">
            <a:noAutofit/>
          </a:bodyPr>
          <a:lstStyle>
            <a:lvl1pPr marL="0" indent="0">
              <a:buFontTx/>
              <a:buNone/>
              <a:defRPr sz="1500">
                <a:solidFill>
                  <a:srgbClr val="004C97"/>
                </a:solidFill>
                <a:latin typeface="Helvetica"/>
              </a:defRPr>
            </a:lvl1pPr>
            <a:lvl2pPr marL="342900" indent="0">
              <a:buFontTx/>
              <a:buNone/>
              <a:defRPr sz="1200">
                <a:solidFill>
                  <a:srgbClr val="2E5286"/>
                </a:solidFill>
                <a:latin typeface="Helvetica"/>
              </a:defRPr>
            </a:lvl2pPr>
            <a:lvl3pPr marL="685800" indent="0">
              <a:buFontTx/>
              <a:buNone/>
              <a:defRPr sz="1200">
                <a:solidFill>
                  <a:srgbClr val="2E5286"/>
                </a:solidFill>
                <a:latin typeface="Helvetica"/>
              </a:defRPr>
            </a:lvl3pPr>
            <a:lvl4pPr marL="1028700" indent="0">
              <a:buFontTx/>
              <a:buNone/>
              <a:defRPr sz="1200">
                <a:solidFill>
                  <a:srgbClr val="2E5286"/>
                </a:solidFill>
                <a:latin typeface="Helvetica"/>
              </a:defRPr>
            </a:lvl4pPr>
            <a:lvl5pPr marL="1371600" indent="0">
              <a:buFontTx/>
              <a:buNone/>
              <a:defRPr sz="12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Text Placeholder 24"/>
          <p:cNvSpPr>
            <a:spLocks noGrp="1"/>
          </p:cNvSpPr>
          <p:nvPr>
            <p:ph type="body" sz="quarter" idx="11"/>
          </p:nvPr>
        </p:nvSpPr>
        <p:spPr>
          <a:xfrm>
            <a:off x="341925" y="3951843"/>
            <a:ext cx="8499232" cy="1003049"/>
          </a:xfrm>
          <a:prstGeom prst="rect">
            <a:avLst/>
          </a:prstGeom>
        </p:spPr>
        <p:txBody>
          <a:bodyPr vert="horz" wrap="square" lIns="0" tIns="45720" anchor="ctr" anchorCtr="0">
            <a:normAutofit/>
          </a:bodyPr>
          <a:lstStyle>
            <a:lvl1pPr marL="0" indent="0" algn="l">
              <a:lnSpc>
                <a:spcPct val="100000"/>
              </a:lnSpc>
              <a:spcBef>
                <a:spcPts val="525"/>
              </a:spcBef>
              <a:spcAft>
                <a:spcPts val="0"/>
              </a:spcAft>
              <a:buFontTx/>
              <a:buNone/>
              <a:defRPr sz="2400" b="1" i="0">
                <a:solidFill>
                  <a:srgbClr val="004C97"/>
                </a:solidFill>
              </a:defRPr>
            </a:lvl1pPr>
            <a:lvl2pPr marL="0" indent="0">
              <a:buFontTx/>
              <a:buNone/>
              <a:defRPr sz="2100" b="1" i="0">
                <a:solidFill>
                  <a:srgbClr val="004C97"/>
                </a:solidFill>
              </a:defRPr>
            </a:lvl2pPr>
            <a:lvl3pPr marL="0" indent="0">
              <a:buFontTx/>
              <a:buNone/>
              <a:defRPr sz="2100" b="1" i="0">
                <a:solidFill>
                  <a:srgbClr val="004C97"/>
                </a:solidFill>
              </a:defRPr>
            </a:lvl3pPr>
            <a:lvl4pPr marL="0" indent="0">
              <a:buFontTx/>
              <a:buNone/>
              <a:defRPr sz="2100" b="1" i="0">
                <a:solidFill>
                  <a:srgbClr val="004C97"/>
                </a:solidFill>
              </a:defRPr>
            </a:lvl4pPr>
            <a:lvl5pPr marL="0" indent="0">
              <a:buFontTx/>
              <a:buNone/>
              <a:defRPr sz="21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5"/>
            <a:ext cx="9010786" cy="301891"/>
          </a:xfrm>
          <a:prstGeom prst="rect">
            <a:avLst/>
          </a:prstGeom>
        </p:spPr>
      </p:pic>
    </p:spTree>
    <p:extLst>
      <p:ext uri="{BB962C8B-B14F-4D97-AF65-F5344CB8AC3E}">
        <p14:creationId xmlns:p14="http://schemas.microsoft.com/office/powerpoint/2010/main" val="1595687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1" y="971552"/>
            <a:ext cx="8672513" cy="5059363"/>
          </a:xfrm>
          <a:prstGeom prst="rect">
            <a:avLst/>
          </a:prstGeom>
        </p:spPr>
        <p:txBody>
          <a:bodyPr lIns="0" tIns="0" rIns="0" bIns="0"/>
          <a:lstStyle>
            <a:lvl1pPr>
              <a:defRPr sz="1800">
                <a:solidFill>
                  <a:srgbClr val="505050"/>
                </a:solidFill>
              </a:defRPr>
            </a:lvl1pPr>
            <a:lvl2pPr>
              <a:defRPr sz="1650">
                <a:solidFill>
                  <a:srgbClr val="505050"/>
                </a:solidFill>
              </a:defRPr>
            </a:lvl2pPr>
            <a:lvl3pPr>
              <a:defRPr sz="1500">
                <a:solidFill>
                  <a:srgbClr val="505050"/>
                </a:solidFill>
              </a:defRPr>
            </a:lvl3pPr>
            <a:lvl4pPr>
              <a:defRPr sz="1350">
                <a:solidFill>
                  <a:srgbClr val="505050"/>
                </a:solidFill>
              </a:defRPr>
            </a:lvl4pPr>
            <a:lvl5pPr marL="1543050" indent="-171450">
              <a:buFont typeface="Arial"/>
              <a:buChar char="•"/>
              <a:defRPr sz="135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4"/>
            <a:ext cx="8686800" cy="427877"/>
          </a:xfrm>
          <a:prstGeom prst="rect">
            <a:avLst/>
          </a:prstGeom>
        </p:spPr>
        <p:txBody>
          <a:bodyPr lIns="0" tIns="0" rIns="0" bIns="0" anchor="b" anchorCtr="0"/>
          <a:lstStyle>
            <a:lvl1pPr>
              <a:defRPr sz="21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8" y="6504213"/>
            <a:ext cx="675368" cy="241300"/>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57ADAB69-348E-2C41-AF41-E98D046040A4}" type="datetime1">
              <a:rPr lang="en-US" smtClean="0"/>
              <a:t>4/11/2017</a:t>
            </a:fld>
            <a:endParaRPr lang="en-US" dirty="0"/>
          </a:p>
        </p:txBody>
      </p:sp>
      <p:sp>
        <p:nvSpPr>
          <p:cNvPr id="9" name="Footer Placeholder 4"/>
          <p:cNvSpPr>
            <a:spLocks noGrp="1"/>
          </p:cNvSpPr>
          <p:nvPr>
            <p:ph type="ftr" sz="quarter" idx="3"/>
          </p:nvPr>
        </p:nvSpPr>
        <p:spPr>
          <a:xfrm>
            <a:off x="1530604" y="6504215"/>
            <a:ext cx="6262118" cy="242873"/>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0" name="Slide Number Placeholder 5"/>
          <p:cNvSpPr>
            <a:spLocks noGrp="1"/>
          </p:cNvSpPr>
          <p:nvPr>
            <p:ph type="sldNum" sz="quarter" idx="4"/>
          </p:nvPr>
        </p:nvSpPr>
        <p:spPr>
          <a:xfrm>
            <a:off x="222250" y="6504215"/>
            <a:ext cx="414338" cy="237285"/>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22501174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2258185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57ADAB69-348E-2C41-AF41-E98D046040A4}" type="datetime1">
              <a:rPr lang="en-US" smtClean="0"/>
              <a:t>4/11/2017</a:t>
            </a:fld>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1131471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B099EE7B-C01A-E94A-AA76-2F04CF97FC05}" type="datetime1">
              <a:rPr lang="en-US" smtClean="0"/>
              <a:t>4/11/2017</a:t>
            </a:fld>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32600512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fld id="{09EA2773-F02A-CC43-B1C5-479A1F34EDA7}" type="datetime1">
              <a:rPr lang="en-US" smtClean="0"/>
              <a:t>4/11/2017</a:t>
            </a:fld>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dirty="0"/>
              <a:t>Presenter | Presentation Title or Meeting Title</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6372423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8FEA58B7-095F-6844-8E3C-8A1DDD22BF89}" type="datetime1">
              <a:rPr lang="en-US" smtClean="0"/>
              <a:t>4/11/2017</a:t>
            </a:fld>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683153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fld id="{3C7E1B65-1920-CF40-87B8-818D6517E0EA}" type="datetime1">
              <a:rPr lang="en-US" smtClean="0"/>
              <a:t>4/11/2017</a:t>
            </a:fld>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dirty="0"/>
              <a:t>Presenter | Presentation Title or Meeting Title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20410025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D38FDACF-6E1B-814B-BDB6-B66F2ED862D6}" type="datetime1">
              <a:rPr lang="en-US" smtClean="0"/>
              <a:t>4/11/2017</a:t>
            </a:fld>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dirty="0"/>
              <a:t>Presenter | Presentation Title or Meeting Title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1393241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1800">
                <a:solidFill>
                  <a:srgbClr val="505050"/>
                </a:solidFill>
              </a:defRPr>
            </a:lvl1pPr>
            <a:lvl2pPr>
              <a:defRPr sz="1650">
                <a:solidFill>
                  <a:srgbClr val="505050"/>
                </a:solidFill>
              </a:defRPr>
            </a:lvl2pPr>
            <a:lvl3pPr>
              <a:defRPr sz="1500">
                <a:solidFill>
                  <a:srgbClr val="505050"/>
                </a:solidFill>
              </a:defRPr>
            </a:lvl3pPr>
            <a:lvl4pPr>
              <a:defRPr sz="1350">
                <a:solidFill>
                  <a:srgbClr val="505050"/>
                </a:solidFill>
              </a:defRPr>
            </a:lvl4pPr>
            <a:lvl5pPr marL="1543050" indent="-171450">
              <a:buFont typeface="Arial"/>
              <a:buChar char="•"/>
              <a:defRPr sz="1350">
                <a:solidFill>
                  <a:srgbClr val="505050"/>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3" y="971550"/>
            <a:ext cx="4215383" cy="3633788"/>
          </a:xfrm>
          <a:prstGeom prst="rect">
            <a:avLst/>
          </a:prstGeom>
        </p:spPr>
        <p:txBody>
          <a:bodyPr lIns="0" tIns="0" rIns="0" bIns="0"/>
          <a:lstStyle>
            <a:lvl1pPr>
              <a:defRPr sz="1800">
                <a:solidFill>
                  <a:srgbClr val="505050"/>
                </a:solidFill>
              </a:defRPr>
            </a:lvl1pPr>
            <a:lvl2pPr>
              <a:defRPr sz="1650">
                <a:solidFill>
                  <a:srgbClr val="505050"/>
                </a:solidFill>
              </a:defRPr>
            </a:lvl2pPr>
            <a:lvl3pPr>
              <a:defRPr sz="1500">
                <a:solidFill>
                  <a:srgbClr val="505050"/>
                </a:solidFill>
              </a:defRPr>
            </a:lvl3pPr>
            <a:lvl4pPr>
              <a:defRPr sz="1350">
                <a:solidFill>
                  <a:srgbClr val="505050"/>
                </a:solidFill>
              </a:defRPr>
            </a:lvl4pPr>
            <a:lvl5pPr marL="1543050" indent="-171450">
              <a:buFont typeface="Arial"/>
              <a:buChar char="•"/>
              <a:defRPr sz="1350">
                <a:solidFill>
                  <a:srgbClr val="505050"/>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200" b="1" i="0">
                <a:solidFill>
                  <a:srgbClr val="004C97"/>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0" name="Text Placeholder 3"/>
          <p:cNvSpPr>
            <a:spLocks noGrp="1"/>
          </p:cNvSpPr>
          <p:nvPr>
            <p:ph type="body" sz="half" idx="19"/>
          </p:nvPr>
        </p:nvSpPr>
        <p:spPr>
          <a:xfrm>
            <a:off x="4692451" y="4765101"/>
            <a:ext cx="4206239" cy="1265812"/>
          </a:xfrm>
          <a:prstGeom prst="rect">
            <a:avLst/>
          </a:prstGeom>
        </p:spPr>
        <p:txBody>
          <a:bodyPr lIns="0" tIns="0" rIns="0" bIns="0"/>
          <a:lstStyle>
            <a:lvl1pPr marL="0" indent="0">
              <a:buNone/>
              <a:defRPr sz="1200" b="1" i="0">
                <a:solidFill>
                  <a:srgbClr val="004C97"/>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Date Placeholder 3"/>
          <p:cNvSpPr>
            <a:spLocks noGrp="1"/>
          </p:cNvSpPr>
          <p:nvPr>
            <p:ph type="dt" sz="half" idx="2"/>
          </p:nvPr>
        </p:nvSpPr>
        <p:spPr>
          <a:xfrm>
            <a:off x="736828" y="6504213"/>
            <a:ext cx="675368" cy="241300"/>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B099EE7B-C01A-E94A-AA76-2F04CF97FC05}" type="datetime1">
              <a:rPr lang="en-US" smtClean="0"/>
              <a:t>4/11/2017</a:t>
            </a:fld>
            <a:endParaRPr lang="en-US" dirty="0"/>
          </a:p>
        </p:txBody>
      </p:sp>
      <p:sp>
        <p:nvSpPr>
          <p:cNvPr id="12" name="Footer Placeholder 4"/>
          <p:cNvSpPr>
            <a:spLocks noGrp="1"/>
          </p:cNvSpPr>
          <p:nvPr>
            <p:ph type="ftr" sz="quarter" idx="3"/>
          </p:nvPr>
        </p:nvSpPr>
        <p:spPr>
          <a:xfrm>
            <a:off x="1530603" y="6504215"/>
            <a:ext cx="6262118" cy="242873"/>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3" name="Slide Number Placeholder 5"/>
          <p:cNvSpPr>
            <a:spLocks noGrp="1"/>
          </p:cNvSpPr>
          <p:nvPr>
            <p:ph type="sldNum" sz="quarter" idx="4"/>
          </p:nvPr>
        </p:nvSpPr>
        <p:spPr>
          <a:xfrm>
            <a:off x="222250" y="6504215"/>
            <a:ext cx="414338" cy="237285"/>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4"/>
            <a:ext cx="8686800" cy="427877"/>
          </a:xfrm>
          <a:prstGeom prst="rect">
            <a:avLst/>
          </a:prstGeom>
        </p:spPr>
        <p:txBody>
          <a:bodyPr lIns="0" tIns="0" rIns="0" bIns="0" anchor="b" anchorCtr="0"/>
          <a:lstStyle>
            <a:lvl1pPr>
              <a:defRPr sz="21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587146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200" b="1" i="0">
                <a:solidFill>
                  <a:srgbClr val="004C97"/>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8" name="Content Placeholder 2"/>
          <p:cNvSpPr>
            <a:spLocks noGrp="1"/>
          </p:cNvSpPr>
          <p:nvPr>
            <p:ph sz="half" idx="15"/>
          </p:nvPr>
        </p:nvSpPr>
        <p:spPr>
          <a:xfrm>
            <a:off x="3542713" y="958852"/>
            <a:ext cx="5347605" cy="5022675"/>
          </a:xfrm>
          <a:prstGeom prst="rect">
            <a:avLst/>
          </a:prstGeom>
        </p:spPr>
        <p:txBody>
          <a:bodyPr lIns="0" tIns="0" rIns="0" bIns="0"/>
          <a:lstStyle>
            <a:lvl1pPr>
              <a:defRPr sz="1800">
                <a:solidFill>
                  <a:srgbClr val="505050"/>
                </a:solidFill>
              </a:defRPr>
            </a:lvl1pPr>
            <a:lvl2pPr>
              <a:defRPr sz="1650">
                <a:solidFill>
                  <a:srgbClr val="505050"/>
                </a:solidFill>
              </a:defRPr>
            </a:lvl2pPr>
            <a:lvl3pPr>
              <a:defRPr sz="1500">
                <a:solidFill>
                  <a:srgbClr val="505050"/>
                </a:solidFill>
              </a:defRPr>
            </a:lvl3pPr>
            <a:lvl4pPr>
              <a:defRPr sz="1350">
                <a:solidFill>
                  <a:srgbClr val="505050"/>
                </a:solidFill>
              </a:defRPr>
            </a:lvl4pPr>
            <a:lvl5pPr marL="1543050" indent="-171450">
              <a:buFont typeface="Arial"/>
              <a:buChar char="•"/>
              <a:defRPr sz="1350">
                <a:solidFill>
                  <a:srgbClr val="505050"/>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8" y="6504213"/>
            <a:ext cx="675368" cy="241300"/>
          </a:xfrm>
        </p:spPr>
        <p:txBody>
          <a:bodyPr/>
          <a:lstStyle>
            <a:lvl1pPr>
              <a:defRPr sz="900" smtClean="0"/>
            </a:lvl1pPr>
          </a:lstStyle>
          <a:p>
            <a:pPr>
              <a:defRPr/>
            </a:pPr>
            <a:fld id="{09EA2773-F02A-CC43-B1C5-479A1F34EDA7}" type="datetime1">
              <a:rPr lang="en-US" smtClean="0"/>
              <a:t>4/11/2017</a:t>
            </a:fld>
            <a:endParaRPr lang="en-US" dirty="0"/>
          </a:p>
        </p:txBody>
      </p:sp>
      <p:sp>
        <p:nvSpPr>
          <p:cNvPr id="6" name="Footer Placeholder 4"/>
          <p:cNvSpPr>
            <a:spLocks noGrp="1"/>
          </p:cNvSpPr>
          <p:nvPr>
            <p:ph type="ftr" sz="quarter" idx="17"/>
          </p:nvPr>
        </p:nvSpPr>
        <p:spPr>
          <a:xfrm>
            <a:off x="1530602" y="6504215"/>
            <a:ext cx="6262119" cy="250031"/>
          </a:xfrm>
        </p:spPr>
        <p:txBody>
          <a:bodyPr/>
          <a:lstStyle>
            <a:lvl1pPr>
              <a:defRPr sz="900" dirty="0" smtClean="0"/>
            </a:lvl1pPr>
          </a:lstStyle>
          <a:p>
            <a:pPr>
              <a:defRPr/>
            </a:pPr>
            <a:r>
              <a:rPr lang="en-US" dirty="0"/>
              <a:t>Presenter | Presentation Title or Meeting Title</a:t>
            </a:r>
            <a:endParaRPr lang="en-US" b="1" dirty="0"/>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7"/>
            <a:ext cx="8686800" cy="427877"/>
          </a:xfrm>
          <a:prstGeom prst="rect">
            <a:avLst/>
          </a:prstGeom>
        </p:spPr>
        <p:txBody>
          <a:bodyPr lIns="0" tIns="0" rIns="0" bIns="0" anchor="b" anchorCtr="0"/>
          <a:lstStyle>
            <a:lvl1pPr>
              <a:defRPr sz="21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128881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2"/>
            <a:ext cx="8686800" cy="3726717"/>
          </a:xfrm>
          <a:prstGeom prst="rect">
            <a:avLst/>
          </a:prstGeom>
        </p:spPr>
        <p:txBody>
          <a:bodyPr lIns="0" tIns="0" rIns="0" bIns="0" rtlCol="0">
            <a:normAutofit/>
          </a:bodyPr>
          <a:lstStyle>
            <a:lvl1pPr marL="0" indent="0">
              <a:buNone/>
              <a:defRPr sz="1200">
                <a:solidFill>
                  <a:srgbClr val="505050"/>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7"/>
            <a:ext cx="8686800" cy="1091259"/>
          </a:xfrm>
          <a:prstGeom prst="rect">
            <a:avLst/>
          </a:prstGeom>
        </p:spPr>
        <p:txBody>
          <a:bodyPr lIns="0" tIns="0" rIns="0" bIns="0"/>
          <a:lstStyle>
            <a:lvl1pPr marL="0" indent="0">
              <a:buNone/>
              <a:defRPr sz="1200" b="1" i="0">
                <a:solidFill>
                  <a:srgbClr val="004C97"/>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7" name="Date Placeholder 3"/>
          <p:cNvSpPr>
            <a:spLocks noGrp="1"/>
          </p:cNvSpPr>
          <p:nvPr>
            <p:ph type="dt" sz="half" idx="14"/>
          </p:nvPr>
        </p:nvSpPr>
        <p:spPr>
          <a:xfrm>
            <a:off x="736828" y="6504213"/>
            <a:ext cx="675368" cy="241300"/>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8FEA58B7-095F-6844-8E3C-8A1DDD22BF89}" type="datetime1">
              <a:rPr lang="en-US" smtClean="0"/>
              <a:t>4/11/2017</a:t>
            </a:fld>
            <a:endParaRPr lang="en-US" dirty="0"/>
          </a:p>
        </p:txBody>
      </p:sp>
      <p:sp>
        <p:nvSpPr>
          <p:cNvPr id="9" name="Footer Placeholder 4"/>
          <p:cNvSpPr>
            <a:spLocks noGrp="1"/>
          </p:cNvSpPr>
          <p:nvPr>
            <p:ph type="ftr" sz="quarter" idx="3"/>
          </p:nvPr>
        </p:nvSpPr>
        <p:spPr>
          <a:xfrm>
            <a:off x="1530603" y="6504215"/>
            <a:ext cx="6251958" cy="242873"/>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1" name="Slide Number Placeholder 5"/>
          <p:cNvSpPr>
            <a:spLocks noGrp="1"/>
          </p:cNvSpPr>
          <p:nvPr>
            <p:ph type="sldNum" sz="quarter" idx="4"/>
          </p:nvPr>
        </p:nvSpPr>
        <p:spPr>
          <a:xfrm>
            <a:off x="222250" y="6504215"/>
            <a:ext cx="414338" cy="237285"/>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4"/>
            <a:ext cx="8686800" cy="427877"/>
          </a:xfrm>
          <a:prstGeom prst="rect">
            <a:avLst/>
          </a:prstGeom>
        </p:spPr>
        <p:txBody>
          <a:bodyPr lIns="0" tIns="0" rIns="0" bIns="0" anchor="b" anchorCtr="0"/>
          <a:lstStyle>
            <a:lvl1pPr>
              <a:defRPr sz="21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3851657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8" y="6504213"/>
            <a:ext cx="675368" cy="241300"/>
          </a:xfrm>
        </p:spPr>
        <p:txBody>
          <a:bodyPr/>
          <a:lstStyle/>
          <a:p>
            <a:pPr>
              <a:defRPr/>
            </a:pPr>
            <a:fld id="{3C7E1B65-1920-CF40-87B8-818D6517E0EA}" type="datetime1">
              <a:rPr lang="en-US" smtClean="0"/>
              <a:t>4/11/2017</a:t>
            </a:fld>
            <a:endParaRPr lang="en-US" dirty="0"/>
          </a:p>
        </p:txBody>
      </p:sp>
      <p:sp>
        <p:nvSpPr>
          <p:cNvPr id="4" name="Footer Placeholder 3"/>
          <p:cNvSpPr>
            <a:spLocks noGrp="1"/>
          </p:cNvSpPr>
          <p:nvPr>
            <p:ph type="ftr" sz="quarter" idx="11"/>
          </p:nvPr>
        </p:nvSpPr>
        <p:spPr>
          <a:xfrm>
            <a:off x="1530603" y="6504215"/>
            <a:ext cx="6260399" cy="242873"/>
          </a:xfrm>
        </p:spPr>
        <p:txBody>
          <a:bodyPr/>
          <a:lstStyle/>
          <a:p>
            <a:pPr>
              <a:defRPr/>
            </a:pPr>
            <a:r>
              <a:rPr lang="en-US" dirty="0"/>
              <a:t>Presenter | Presentation Title or Meeting Title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2"/>
            <a:ext cx="8675688"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1298856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D38FDACF-6E1B-814B-BDB6-B66F2ED862D6}" type="datetime1">
              <a:rPr lang="en-US" smtClean="0"/>
              <a:t>4/11/2017</a:t>
            </a:fld>
            <a:endParaRPr lang="en-US" dirty="0"/>
          </a:p>
        </p:txBody>
      </p:sp>
      <p:sp>
        <p:nvSpPr>
          <p:cNvPr id="4" name="Footer Placeholder 3"/>
          <p:cNvSpPr>
            <a:spLocks noGrp="1"/>
          </p:cNvSpPr>
          <p:nvPr>
            <p:ph type="ftr" sz="quarter" idx="11"/>
          </p:nvPr>
        </p:nvSpPr>
        <p:spPr>
          <a:xfrm>
            <a:off x="1530603" y="6504215"/>
            <a:ext cx="6272278" cy="242873"/>
          </a:xfrm>
        </p:spPr>
        <p:txBody>
          <a:bodyPr/>
          <a:lstStyle/>
          <a:p>
            <a:pPr>
              <a:defRPr/>
            </a:pPr>
            <a:r>
              <a:rPr lang="en-US" dirty="0"/>
              <a:t>Presenter | Presentation Title or Meeting Title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4"/>
            <a:ext cx="8686800" cy="427877"/>
          </a:xfrm>
          <a:prstGeom prst="rect">
            <a:avLst/>
          </a:prstGeom>
        </p:spPr>
        <p:txBody>
          <a:bodyPr lIns="0" tIns="0" rIns="0" bIns="0" anchor="b" anchorCtr="0"/>
          <a:lstStyle>
            <a:lvl1pPr>
              <a:defRPr sz="21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05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05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05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05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05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05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05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05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05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05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05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05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05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05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05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4134352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B955E7-2DA0-4395-9678-FC68F42BE277}"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03631-3E65-40F0-A6A5-63CB4A05019D}" type="slidenum">
              <a:rPr lang="en-US" smtClean="0"/>
              <a:t>‹#›</a:t>
            </a:fld>
            <a:endParaRPr lang="en-US"/>
          </a:p>
        </p:txBody>
      </p:sp>
    </p:spTree>
    <p:extLst>
      <p:ext uri="{BB962C8B-B14F-4D97-AF65-F5344CB8AC3E}">
        <p14:creationId xmlns:p14="http://schemas.microsoft.com/office/powerpoint/2010/main" val="1507293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B955E7-2DA0-4395-9678-FC68F42BE277}"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03631-3E65-40F0-A6A5-63CB4A05019D}" type="slidenum">
              <a:rPr lang="en-US" smtClean="0"/>
              <a:t>‹#›</a:t>
            </a:fld>
            <a:endParaRPr lang="en-US"/>
          </a:p>
        </p:txBody>
      </p:sp>
    </p:spTree>
    <p:extLst>
      <p:ext uri="{BB962C8B-B14F-4D97-AF65-F5344CB8AC3E}">
        <p14:creationId xmlns:p14="http://schemas.microsoft.com/office/powerpoint/2010/main" val="3263032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8" y="6504213"/>
            <a:ext cx="675368" cy="241300"/>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E2EF4938-6162-EE4E-9ED3-73016E21644A}" type="datetime1">
              <a:rPr lang="en-US" smtClean="0"/>
              <a:t>4/11/2017</a:t>
            </a:fld>
            <a:endParaRPr lang="en-US" dirty="0"/>
          </a:p>
        </p:txBody>
      </p:sp>
      <p:sp>
        <p:nvSpPr>
          <p:cNvPr id="15" name="Footer Placeholder 4"/>
          <p:cNvSpPr>
            <a:spLocks noGrp="1"/>
          </p:cNvSpPr>
          <p:nvPr>
            <p:ph type="ftr" sz="quarter" idx="3"/>
          </p:nvPr>
        </p:nvSpPr>
        <p:spPr>
          <a:xfrm>
            <a:off x="1530603" y="6504215"/>
            <a:ext cx="6260399" cy="242873"/>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6" name="Slide Number Placeholder 5"/>
          <p:cNvSpPr>
            <a:spLocks noGrp="1"/>
          </p:cNvSpPr>
          <p:nvPr>
            <p:ph type="sldNum" sz="quarter" idx="4"/>
          </p:nvPr>
        </p:nvSpPr>
        <p:spPr>
          <a:xfrm>
            <a:off x="222250" y="6504215"/>
            <a:ext cx="414338" cy="237285"/>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4"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sz="1800" dirty="0"/>
          </a:p>
        </p:txBody>
      </p:sp>
      <p:grpSp>
        <p:nvGrpSpPr>
          <p:cNvPr id="9" name="Group 8"/>
          <p:cNvGrpSpPr>
            <a:grpSpLocks noChangeAspect="1"/>
          </p:cNvGrpSpPr>
          <p:nvPr/>
        </p:nvGrpSpPr>
        <p:grpSpPr>
          <a:xfrm>
            <a:off x="215901"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6232042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Lst>
  <p:hf hdr="0"/>
  <p:txStyles>
    <p:titleStyle>
      <a:lvl1pPr algn="l" defTabSz="342900" rtl="0" eaLnBrk="1" fontAlgn="base" hangingPunct="1">
        <a:spcBef>
          <a:spcPct val="0"/>
        </a:spcBef>
        <a:spcAft>
          <a:spcPct val="0"/>
        </a:spcAft>
        <a:defRPr sz="1275" b="1" kern="1200">
          <a:solidFill>
            <a:srgbClr val="2E5286"/>
          </a:solidFill>
          <a:latin typeface="Helvetica"/>
          <a:ea typeface="Geneva" charset="0"/>
          <a:cs typeface="ＭＳ Ｐゴシック" charset="0"/>
        </a:defRPr>
      </a:lvl1pPr>
      <a:lvl2pPr algn="l" defTabSz="342900" rtl="0" eaLnBrk="1" fontAlgn="base" hangingPunct="1">
        <a:spcBef>
          <a:spcPct val="0"/>
        </a:spcBef>
        <a:spcAft>
          <a:spcPct val="0"/>
        </a:spcAft>
        <a:defRPr sz="1275" b="1">
          <a:solidFill>
            <a:srgbClr val="2E5286"/>
          </a:solidFill>
          <a:latin typeface="Helvetica" charset="0"/>
          <a:ea typeface="Geneva" charset="0"/>
          <a:cs typeface="ＭＳ Ｐゴシック" charset="0"/>
        </a:defRPr>
      </a:lvl2pPr>
      <a:lvl3pPr algn="l" defTabSz="342900" rtl="0" eaLnBrk="1" fontAlgn="base" hangingPunct="1">
        <a:spcBef>
          <a:spcPct val="0"/>
        </a:spcBef>
        <a:spcAft>
          <a:spcPct val="0"/>
        </a:spcAft>
        <a:defRPr sz="1275" b="1">
          <a:solidFill>
            <a:srgbClr val="2E5286"/>
          </a:solidFill>
          <a:latin typeface="Helvetica" charset="0"/>
          <a:ea typeface="Geneva" charset="0"/>
          <a:cs typeface="ＭＳ Ｐゴシック" charset="0"/>
        </a:defRPr>
      </a:lvl3pPr>
      <a:lvl4pPr algn="l" defTabSz="342900" rtl="0" eaLnBrk="1" fontAlgn="base" hangingPunct="1">
        <a:spcBef>
          <a:spcPct val="0"/>
        </a:spcBef>
        <a:spcAft>
          <a:spcPct val="0"/>
        </a:spcAft>
        <a:defRPr sz="1275" b="1">
          <a:solidFill>
            <a:srgbClr val="2E5286"/>
          </a:solidFill>
          <a:latin typeface="Helvetica" charset="0"/>
          <a:ea typeface="Geneva" charset="0"/>
          <a:cs typeface="ＭＳ Ｐゴシック" charset="0"/>
        </a:defRPr>
      </a:lvl4pPr>
      <a:lvl5pPr algn="l" defTabSz="342900" rtl="0" eaLnBrk="1" fontAlgn="base" hangingPunct="1">
        <a:spcBef>
          <a:spcPct val="0"/>
        </a:spcBef>
        <a:spcAft>
          <a:spcPct val="0"/>
        </a:spcAft>
        <a:defRPr sz="1275" b="1">
          <a:solidFill>
            <a:srgbClr val="2E5286"/>
          </a:solidFill>
          <a:latin typeface="Helvetica" charset="0"/>
          <a:ea typeface="Geneva" charset="0"/>
          <a:cs typeface="ＭＳ Ｐゴシック" charset="0"/>
        </a:defRPr>
      </a:lvl5pPr>
      <a:lvl6pPr marL="342900" algn="l" defTabSz="342900" rtl="0" eaLnBrk="1" fontAlgn="base" hangingPunct="1">
        <a:spcBef>
          <a:spcPct val="0"/>
        </a:spcBef>
        <a:spcAft>
          <a:spcPct val="0"/>
        </a:spcAft>
        <a:defRPr sz="1275" b="1">
          <a:solidFill>
            <a:srgbClr val="2E5286"/>
          </a:solidFill>
          <a:latin typeface="Helvetica" charset="0"/>
          <a:ea typeface="ＭＳ Ｐゴシック" charset="0"/>
          <a:cs typeface="ＭＳ Ｐゴシック" charset="0"/>
        </a:defRPr>
      </a:lvl6pPr>
      <a:lvl7pPr marL="685800" algn="l" defTabSz="342900" rtl="0" eaLnBrk="1" fontAlgn="base" hangingPunct="1">
        <a:spcBef>
          <a:spcPct val="0"/>
        </a:spcBef>
        <a:spcAft>
          <a:spcPct val="0"/>
        </a:spcAft>
        <a:defRPr sz="1275" b="1">
          <a:solidFill>
            <a:srgbClr val="2E5286"/>
          </a:solidFill>
          <a:latin typeface="Helvetica" charset="0"/>
          <a:ea typeface="ＭＳ Ｐゴシック" charset="0"/>
          <a:cs typeface="ＭＳ Ｐゴシック" charset="0"/>
        </a:defRPr>
      </a:lvl7pPr>
      <a:lvl8pPr marL="1028700" algn="l" defTabSz="342900" rtl="0" eaLnBrk="1" fontAlgn="base" hangingPunct="1">
        <a:spcBef>
          <a:spcPct val="0"/>
        </a:spcBef>
        <a:spcAft>
          <a:spcPct val="0"/>
        </a:spcAft>
        <a:defRPr sz="1275" b="1">
          <a:solidFill>
            <a:srgbClr val="2E5286"/>
          </a:solidFill>
          <a:latin typeface="Helvetica" charset="0"/>
          <a:ea typeface="ＭＳ Ｐゴシック" charset="0"/>
          <a:cs typeface="ＭＳ Ｐゴシック" charset="0"/>
        </a:defRPr>
      </a:lvl8pPr>
      <a:lvl9pPr marL="1371600" algn="l" defTabSz="342900" rtl="0" eaLnBrk="1" fontAlgn="base" hangingPunct="1">
        <a:spcBef>
          <a:spcPct val="0"/>
        </a:spcBef>
        <a:spcAft>
          <a:spcPct val="0"/>
        </a:spcAft>
        <a:defRPr sz="1275" b="1">
          <a:solidFill>
            <a:srgbClr val="2E5286"/>
          </a:solidFill>
          <a:latin typeface="Helvetica" charset="0"/>
          <a:ea typeface="ＭＳ Ｐゴシック" charset="0"/>
          <a:cs typeface="ＭＳ Ｐゴシック" charset="0"/>
        </a:defRPr>
      </a:lvl9pPr>
    </p:titleStyle>
    <p:bodyStyle>
      <a:lvl1pPr marL="257175" indent="-257175" algn="l" defTabSz="3429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557213" indent="-214313" algn="l" defTabSz="3429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2pPr>
      <a:lvl3pPr marL="857250" indent="-171450" algn="l" defTabSz="342900" rtl="0" eaLnBrk="1" fontAlgn="base" hangingPunct="1">
        <a:spcBef>
          <a:spcPct val="20000"/>
        </a:spcBef>
        <a:spcAft>
          <a:spcPct val="0"/>
        </a:spcAft>
        <a:buFont typeface="Arial" charset="0"/>
        <a:buChar char="•"/>
        <a:defRPr sz="1050" kern="1200">
          <a:solidFill>
            <a:srgbClr val="7F7F7F"/>
          </a:solidFill>
          <a:latin typeface="Helvetica"/>
          <a:ea typeface="ＭＳ Ｐゴシック" charset="0"/>
          <a:cs typeface="ＭＳ Ｐゴシック" charset="0"/>
        </a:defRPr>
      </a:lvl3pPr>
      <a:lvl4pPr marL="1200150" indent="-171450" algn="l" defTabSz="342900" rtl="0" eaLnBrk="1" fontAlgn="base" hangingPunct="1">
        <a:spcBef>
          <a:spcPct val="20000"/>
        </a:spcBef>
        <a:spcAft>
          <a:spcPct val="0"/>
        </a:spcAft>
        <a:buFont typeface="Arial" charset="0"/>
        <a:buChar char="–"/>
        <a:defRPr sz="900" kern="1200">
          <a:solidFill>
            <a:srgbClr val="7F7F7F"/>
          </a:solidFill>
          <a:latin typeface="Helvetica"/>
          <a:ea typeface="ＭＳ Ｐゴシック" charset="0"/>
          <a:cs typeface="ＭＳ Ｐゴシック" charset="0"/>
        </a:defRPr>
      </a:lvl4pPr>
      <a:lvl5pPr marL="1543050" indent="-171450" algn="l" defTabSz="342900" rtl="0" eaLnBrk="1" fontAlgn="base" hangingPunct="1">
        <a:spcBef>
          <a:spcPct val="20000"/>
        </a:spcBef>
        <a:spcAft>
          <a:spcPct val="0"/>
        </a:spcAft>
        <a:buFont typeface="Arial" charset="0"/>
        <a:buChar char="»"/>
        <a:defRPr sz="900" kern="1200">
          <a:solidFill>
            <a:srgbClr val="7F7F7F"/>
          </a:solidFill>
          <a:latin typeface="Helvetica"/>
          <a:ea typeface="ＭＳ Ｐゴシック" charset="0"/>
          <a:cs typeface="ＭＳ Ｐゴシック"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B955E7-2DA0-4395-9678-FC68F42BE277}" type="datetimeFigureOut">
              <a:rPr lang="en-US" smtClean="0"/>
              <a:t>4/11/2017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03631-3E65-40F0-A6A5-63CB4A05019D}" type="slidenum">
              <a:rPr lang="en-US" smtClean="0"/>
              <a:t>‹#›</a:t>
            </a:fld>
            <a:endParaRPr lang="en-US"/>
          </a:p>
        </p:txBody>
      </p:sp>
    </p:spTree>
    <p:extLst>
      <p:ext uri="{BB962C8B-B14F-4D97-AF65-F5344CB8AC3E}">
        <p14:creationId xmlns:p14="http://schemas.microsoft.com/office/powerpoint/2010/main" val="215062179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E2EF4938-6162-EE4E-9ED3-73016E21644A}" type="datetime1">
              <a:rPr lang="en-US" smtClean="0"/>
              <a:t>4/11/2017</a:t>
            </a:fld>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7286431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7" y="5187891"/>
            <a:ext cx="8499231" cy="1347379"/>
          </a:xfrm>
        </p:spPr>
        <p:txBody>
          <a:bodyPr/>
          <a:lstStyle/>
          <a:p>
            <a:r>
              <a:rPr lang="en-US" sz="2000" dirty="0"/>
              <a:t>Sergey Kazakov	</a:t>
            </a:r>
          </a:p>
          <a:p>
            <a:r>
              <a:rPr lang="en-US" sz="2000" dirty="0"/>
              <a:t>PIP-II Machine Advisory Committee Meeting</a:t>
            </a:r>
          </a:p>
          <a:p>
            <a:r>
              <a:rPr lang="en-US" sz="2000" dirty="0"/>
              <a:t>11 April 2017</a:t>
            </a:r>
          </a:p>
        </p:txBody>
      </p:sp>
      <p:sp>
        <p:nvSpPr>
          <p:cNvPr id="3" name="Text Placeholder 2"/>
          <p:cNvSpPr>
            <a:spLocks noGrp="1"/>
          </p:cNvSpPr>
          <p:nvPr>
            <p:ph type="body" sz="quarter" idx="11"/>
          </p:nvPr>
        </p:nvSpPr>
        <p:spPr>
          <a:xfrm>
            <a:off x="341926" y="4077266"/>
            <a:ext cx="8499232" cy="1003049"/>
          </a:xfrm>
        </p:spPr>
        <p:txBody>
          <a:bodyPr>
            <a:noAutofit/>
          </a:bodyPr>
          <a:lstStyle/>
          <a:p>
            <a:r>
              <a:rPr lang="en-US" sz="3200" dirty="0"/>
              <a:t>RF couplers for PIP-II </a:t>
            </a:r>
          </a:p>
        </p:txBody>
      </p:sp>
    </p:spTree>
    <p:extLst>
      <p:ext uri="{BB962C8B-B14F-4D97-AF65-F5344CB8AC3E}">
        <p14:creationId xmlns:p14="http://schemas.microsoft.com/office/powerpoint/2010/main" val="2835400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7039" y="115264"/>
            <a:ext cx="5844226" cy="517677"/>
          </a:xfrm>
        </p:spPr>
        <p:txBody>
          <a:bodyPr/>
          <a:lstStyle/>
          <a:p>
            <a:r>
              <a:rPr lang="en-US" sz="2800" dirty="0">
                <a:solidFill>
                  <a:srgbClr val="7030A0"/>
                </a:solidFill>
              </a:rPr>
              <a:t>SSR1 &amp; SSR2, 325 MHz coupler:</a:t>
            </a:r>
          </a:p>
        </p:txBody>
      </p:sp>
      <p:sp>
        <p:nvSpPr>
          <p:cNvPr id="3" name="Date Placeholder 2"/>
          <p:cNvSpPr>
            <a:spLocks noGrp="1"/>
          </p:cNvSpPr>
          <p:nvPr>
            <p:ph type="dt" sz="half" idx="2"/>
          </p:nvPr>
        </p:nvSpPr>
        <p:spPr/>
        <p:txBody>
          <a:bodyPr/>
          <a:lstStyle/>
          <a:p>
            <a:pPr>
              <a:defRPr/>
            </a:pPr>
            <a:r>
              <a:rPr lang="en-US" sz="1200" kern="0" dirty="0">
                <a:solidFill>
                  <a:srgbClr val="002060"/>
                </a:solidFill>
              </a:rPr>
              <a:t>04/11/17</a:t>
            </a:r>
          </a:p>
        </p:txBody>
      </p:sp>
      <p:sp>
        <p:nvSpPr>
          <p:cNvPr id="4" name="Footer Placeholder 3"/>
          <p:cNvSpPr>
            <a:spLocks noGrp="1"/>
          </p:cNvSpPr>
          <p:nvPr>
            <p:ph type="ftr" sz="quarter" idx="3"/>
          </p:nvPr>
        </p:nvSpPr>
        <p:spPr/>
        <p:txBody>
          <a:bodyPr/>
          <a:lstStyle/>
          <a:p>
            <a:pPr>
              <a:defRPr/>
            </a:pPr>
            <a:r>
              <a:rPr lang="en-US" sz="1050" kern="0" dirty="0">
                <a:solidFill>
                  <a:sysClr val="windowText" lastClr="000000"/>
                </a:solidFill>
              </a:rPr>
              <a:t>S</a:t>
            </a:r>
            <a:r>
              <a:rPr lang="en-US" sz="1200" kern="0" dirty="0">
                <a:solidFill>
                  <a:srgbClr val="002060"/>
                </a:solidFill>
              </a:rPr>
              <a:t>. Kazakov | P2MAC</a:t>
            </a:r>
            <a:endParaRPr lang="en-US" sz="1200" b="1" kern="0" dirty="0">
              <a:solidFill>
                <a:srgbClr val="002060"/>
              </a:solidFill>
            </a:endParaRPr>
          </a:p>
        </p:txBody>
      </p:sp>
      <p:sp>
        <p:nvSpPr>
          <p:cNvPr id="5" name="Slide Number Placeholder 4"/>
          <p:cNvSpPr>
            <a:spLocks noGrp="1"/>
          </p:cNvSpPr>
          <p:nvPr>
            <p:ph type="sldNum" sz="quarter" idx="4"/>
          </p:nvPr>
        </p:nvSpPr>
        <p:spPr/>
        <p:txBody>
          <a:bodyPr/>
          <a:lstStyle/>
          <a:p>
            <a:pPr>
              <a:defRPr/>
            </a:pPr>
            <a:fld id="{148C009B-CB69-E04A-B9B3-34B26D69E9CF}" type="slidenum">
              <a:rPr lang="en-US" sz="1200" kern="0">
                <a:solidFill>
                  <a:srgbClr val="002060"/>
                </a:solidFill>
              </a:rPr>
              <a:pPr>
                <a:defRPr/>
              </a:pPr>
              <a:t>10</a:t>
            </a:fld>
            <a:endParaRPr lang="en-US" sz="1200" kern="0" dirty="0">
              <a:solidFill>
                <a:srgbClr val="002060"/>
              </a:solidFill>
            </a:endParaRPr>
          </a:p>
        </p:txBody>
      </p:sp>
      <p:grpSp>
        <p:nvGrpSpPr>
          <p:cNvPr id="8" name="Group 7"/>
          <p:cNvGrpSpPr/>
          <p:nvPr/>
        </p:nvGrpSpPr>
        <p:grpSpPr>
          <a:xfrm>
            <a:off x="80218" y="1882656"/>
            <a:ext cx="5574744" cy="4461279"/>
            <a:chOff x="228600" y="152401"/>
            <a:chExt cx="9012871" cy="6455735"/>
          </a:xfrm>
        </p:grpSpPr>
        <p:pic>
          <p:nvPicPr>
            <p:cNvPr id="9" name="Picture 8" descr="MC_650MHZ_stp.tif"/>
            <p:cNvPicPr/>
            <p:nvPr/>
          </p:nvPicPr>
          <p:blipFill>
            <a:blip r:embed="rId2" cstate="print"/>
            <a:stretch>
              <a:fillRect/>
            </a:stretch>
          </p:blipFill>
          <p:spPr>
            <a:xfrm>
              <a:off x="228600" y="1368623"/>
              <a:ext cx="8686800" cy="4800600"/>
            </a:xfrm>
            <a:prstGeom prst="rect">
              <a:avLst/>
            </a:prstGeom>
          </p:spPr>
        </p:pic>
        <p:cxnSp>
          <p:nvCxnSpPr>
            <p:cNvPr id="10" name="Straight Connector 9"/>
            <p:cNvCxnSpPr/>
            <p:nvPr/>
          </p:nvCxnSpPr>
          <p:spPr>
            <a:xfrm flipV="1">
              <a:off x="7620000" y="1292423"/>
              <a:ext cx="457200" cy="990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553200" y="3807023"/>
              <a:ext cx="228600" cy="228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918052" y="1902023"/>
              <a:ext cx="482748" cy="129242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410200" y="3959423"/>
              <a:ext cx="304800" cy="5334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495800" y="4264223"/>
              <a:ext cx="1219200" cy="228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733800" y="4188023"/>
              <a:ext cx="1981200" cy="3048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648200" y="3959423"/>
              <a:ext cx="1066800" cy="5334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09800" y="3197423"/>
              <a:ext cx="914400" cy="9144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37" idx="0"/>
            </p:cNvCxnSpPr>
            <p:nvPr/>
          </p:nvCxnSpPr>
          <p:spPr>
            <a:xfrm>
              <a:off x="2971801" y="5788223"/>
              <a:ext cx="415776" cy="381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1219200" y="3730823"/>
              <a:ext cx="228600" cy="838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447800" y="4950023"/>
              <a:ext cx="76200" cy="1219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629400" y="1521023"/>
              <a:ext cx="609600" cy="99060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38" idx="2"/>
            </p:cNvCxnSpPr>
            <p:nvPr/>
          </p:nvCxnSpPr>
          <p:spPr>
            <a:xfrm flipH="1" flipV="1">
              <a:off x="3694916" y="1277112"/>
              <a:ext cx="648488" cy="70111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953000" y="1368623"/>
              <a:ext cx="381000" cy="2286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239000" y="3273623"/>
              <a:ext cx="457200" cy="10668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28" idx="0"/>
            </p:cNvCxnSpPr>
            <p:nvPr/>
          </p:nvCxnSpPr>
          <p:spPr>
            <a:xfrm>
              <a:off x="5638800" y="3883223"/>
              <a:ext cx="1422999" cy="114597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696199" y="987623"/>
              <a:ext cx="1510565" cy="362713"/>
            </a:xfrm>
            <a:prstGeom prst="rect">
              <a:avLst/>
            </a:prstGeom>
            <a:noFill/>
          </p:spPr>
          <p:txBody>
            <a:bodyPr wrap="none" rtlCol="0">
              <a:spAutoFit/>
            </a:bodyPr>
            <a:lstStyle/>
            <a:p>
              <a:r>
                <a:rPr lang="en-US" sz="1050" b="1" dirty="0"/>
                <a:t>“5K” intercept</a:t>
              </a:r>
            </a:p>
          </p:txBody>
        </p:sp>
        <p:sp>
          <p:nvSpPr>
            <p:cNvPr id="27" name="TextBox 26"/>
            <p:cNvSpPr txBox="1"/>
            <p:nvPr/>
          </p:nvSpPr>
          <p:spPr>
            <a:xfrm>
              <a:off x="6477000" y="1216224"/>
              <a:ext cx="1616149" cy="362713"/>
            </a:xfrm>
            <a:prstGeom prst="rect">
              <a:avLst/>
            </a:prstGeom>
            <a:noFill/>
          </p:spPr>
          <p:txBody>
            <a:bodyPr wrap="none" rtlCol="0">
              <a:spAutoFit/>
            </a:bodyPr>
            <a:lstStyle/>
            <a:p>
              <a:r>
                <a:rPr lang="en-US" sz="1050" b="1" dirty="0"/>
                <a:t>“80K” intercept</a:t>
              </a:r>
            </a:p>
          </p:txBody>
        </p:sp>
        <p:sp>
          <p:nvSpPr>
            <p:cNvPr id="28" name="TextBox 27"/>
            <p:cNvSpPr txBox="1"/>
            <p:nvPr/>
          </p:nvSpPr>
          <p:spPr>
            <a:xfrm>
              <a:off x="6629402" y="5029200"/>
              <a:ext cx="864794" cy="362713"/>
            </a:xfrm>
            <a:prstGeom prst="rect">
              <a:avLst/>
            </a:prstGeom>
            <a:noFill/>
          </p:spPr>
          <p:txBody>
            <a:bodyPr wrap="none" rtlCol="0">
              <a:spAutoFit/>
            </a:bodyPr>
            <a:lstStyle/>
            <a:p>
              <a:r>
                <a:rPr lang="en-US" sz="1050" b="1" dirty="0"/>
                <a:t>Heater</a:t>
              </a:r>
            </a:p>
          </p:txBody>
        </p:sp>
        <p:sp>
          <p:nvSpPr>
            <p:cNvPr id="29" name="TextBox 28"/>
            <p:cNvSpPr txBox="1"/>
            <p:nvPr/>
          </p:nvSpPr>
          <p:spPr>
            <a:xfrm>
              <a:off x="5105400" y="4569024"/>
              <a:ext cx="1463914" cy="362713"/>
            </a:xfrm>
            <a:prstGeom prst="rect">
              <a:avLst/>
            </a:prstGeom>
            <a:noFill/>
          </p:spPr>
          <p:txBody>
            <a:bodyPr wrap="none" rtlCol="0">
              <a:spAutoFit/>
            </a:bodyPr>
            <a:lstStyle/>
            <a:p>
              <a:r>
                <a:rPr lang="en-US" sz="1050" b="1" dirty="0"/>
                <a:t>Ni-Cu bellows</a:t>
              </a:r>
            </a:p>
          </p:txBody>
        </p:sp>
        <p:sp>
          <p:nvSpPr>
            <p:cNvPr id="30" name="TextBox 29"/>
            <p:cNvSpPr txBox="1"/>
            <p:nvPr/>
          </p:nvSpPr>
          <p:spPr>
            <a:xfrm>
              <a:off x="8153400" y="2587823"/>
              <a:ext cx="1014574" cy="362713"/>
            </a:xfrm>
            <a:prstGeom prst="rect">
              <a:avLst/>
            </a:prstGeom>
            <a:noFill/>
          </p:spPr>
          <p:txBody>
            <a:bodyPr wrap="none" rtlCol="0">
              <a:spAutoFit/>
            </a:bodyPr>
            <a:lstStyle/>
            <a:p>
              <a:r>
                <a:rPr lang="en-US" sz="1050" b="1" dirty="0"/>
                <a:t>Antenna</a:t>
              </a:r>
            </a:p>
          </p:txBody>
        </p:sp>
        <p:sp>
          <p:nvSpPr>
            <p:cNvPr id="31" name="TextBox 30"/>
            <p:cNvSpPr txBox="1"/>
            <p:nvPr/>
          </p:nvSpPr>
          <p:spPr>
            <a:xfrm>
              <a:off x="5410199" y="1600201"/>
              <a:ext cx="1711909" cy="362713"/>
            </a:xfrm>
            <a:prstGeom prst="rect">
              <a:avLst/>
            </a:prstGeom>
            <a:noFill/>
          </p:spPr>
          <p:txBody>
            <a:bodyPr wrap="none" rtlCol="0">
              <a:spAutoFit/>
            </a:bodyPr>
            <a:lstStyle/>
            <a:p>
              <a:r>
                <a:rPr lang="en-US" sz="1050" b="1" dirty="0"/>
                <a:t>Ceramic window</a:t>
              </a:r>
            </a:p>
          </p:txBody>
        </p:sp>
        <p:sp>
          <p:nvSpPr>
            <p:cNvPr id="32" name="TextBox 31"/>
            <p:cNvSpPr txBox="1"/>
            <p:nvPr/>
          </p:nvSpPr>
          <p:spPr>
            <a:xfrm>
              <a:off x="7086599" y="4416622"/>
              <a:ext cx="1923074" cy="593529"/>
            </a:xfrm>
            <a:prstGeom prst="rect">
              <a:avLst/>
            </a:prstGeom>
            <a:noFill/>
          </p:spPr>
          <p:txBody>
            <a:bodyPr wrap="none" rtlCol="0">
              <a:spAutoFit/>
            </a:bodyPr>
            <a:lstStyle/>
            <a:p>
              <a:r>
                <a:rPr lang="en-US" sz="1050" b="1" dirty="0"/>
                <a:t>3’’x  0.0158’’ </a:t>
              </a:r>
            </a:p>
            <a:p>
              <a:r>
                <a:rPr lang="en-US" sz="1050" b="1" dirty="0"/>
                <a:t>stainless steel tube</a:t>
              </a:r>
            </a:p>
          </p:txBody>
        </p:sp>
        <p:sp>
          <p:nvSpPr>
            <p:cNvPr id="33" name="TextBox 32"/>
            <p:cNvSpPr txBox="1"/>
            <p:nvPr/>
          </p:nvSpPr>
          <p:spPr>
            <a:xfrm>
              <a:off x="6324600" y="4035622"/>
              <a:ext cx="1429538" cy="362713"/>
            </a:xfrm>
            <a:prstGeom prst="rect">
              <a:avLst/>
            </a:prstGeom>
            <a:noFill/>
          </p:spPr>
          <p:txBody>
            <a:bodyPr wrap="none" rtlCol="0">
              <a:spAutoFit/>
            </a:bodyPr>
            <a:lstStyle/>
            <a:p>
              <a:r>
                <a:rPr lang="en-US" sz="1050" b="1" dirty="0"/>
                <a:t>e-pickup port</a:t>
              </a:r>
            </a:p>
          </p:txBody>
        </p:sp>
        <p:sp>
          <p:nvSpPr>
            <p:cNvPr id="34" name="TextBox 33"/>
            <p:cNvSpPr txBox="1"/>
            <p:nvPr/>
          </p:nvSpPr>
          <p:spPr>
            <a:xfrm>
              <a:off x="533401" y="3197423"/>
              <a:ext cx="1343598" cy="362713"/>
            </a:xfrm>
            <a:prstGeom prst="rect">
              <a:avLst/>
            </a:prstGeom>
            <a:noFill/>
          </p:spPr>
          <p:txBody>
            <a:bodyPr wrap="none" rtlCol="0">
              <a:spAutoFit/>
            </a:bodyPr>
            <a:lstStyle/>
            <a:p>
              <a:r>
                <a:rPr lang="en-US" sz="1050" b="1" dirty="0"/>
                <a:t>Arc detector</a:t>
              </a:r>
            </a:p>
          </p:txBody>
        </p:sp>
        <p:sp>
          <p:nvSpPr>
            <p:cNvPr id="35" name="TextBox 34"/>
            <p:cNvSpPr txBox="1"/>
            <p:nvPr/>
          </p:nvSpPr>
          <p:spPr>
            <a:xfrm>
              <a:off x="1066800" y="6245423"/>
              <a:ext cx="967921" cy="362713"/>
            </a:xfrm>
            <a:prstGeom prst="rect">
              <a:avLst/>
            </a:prstGeom>
            <a:noFill/>
          </p:spPr>
          <p:txBody>
            <a:bodyPr wrap="none" rtlCol="0">
              <a:spAutoFit/>
            </a:bodyPr>
            <a:lstStyle/>
            <a:p>
              <a:r>
                <a:rPr lang="en-US" sz="1050" b="1" dirty="0"/>
                <a:t>Air inlet</a:t>
              </a:r>
            </a:p>
          </p:txBody>
        </p:sp>
        <p:sp>
          <p:nvSpPr>
            <p:cNvPr id="36" name="TextBox 35"/>
            <p:cNvSpPr txBox="1"/>
            <p:nvPr/>
          </p:nvSpPr>
          <p:spPr>
            <a:xfrm>
              <a:off x="4572001" y="835224"/>
              <a:ext cx="2193168" cy="593529"/>
            </a:xfrm>
            <a:prstGeom prst="rect">
              <a:avLst/>
            </a:prstGeom>
            <a:noFill/>
          </p:spPr>
          <p:txBody>
            <a:bodyPr wrap="none" rtlCol="0">
              <a:spAutoFit/>
            </a:bodyPr>
            <a:lstStyle/>
            <a:p>
              <a:r>
                <a:rPr lang="en-US" sz="1050" b="1" dirty="0"/>
                <a:t>Spring to compensate </a:t>
              </a:r>
            </a:p>
            <a:p>
              <a:r>
                <a:rPr lang="en-US" sz="1050" b="1" dirty="0"/>
                <a:t>thermal expansion</a:t>
              </a:r>
            </a:p>
          </p:txBody>
        </p:sp>
        <p:sp>
          <p:nvSpPr>
            <p:cNvPr id="37" name="TextBox 36"/>
            <p:cNvSpPr txBox="1"/>
            <p:nvPr/>
          </p:nvSpPr>
          <p:spPr>
            <a:xfrm>
              <a:off x="2362200" y="6169223"/>
              <a:ext cx="2050755" cy="362713"/>
            </a:xfrm>
            <a:prstGeom prst="rect">
              <a:avLst/>
            </a:prstGeom>
            <a:noFill/>
          </p:spPr>
          <p:txBody>
            <a:bodyPr wrap="none" rtlCol="0">
              <a:spAutoFit/>
            </a:bodyPr>
            <a:lstStyle/>
            <a:p>
              <a:r>
                <a:rPr lang="en-US" sz="1050" b="1" dirty="0"/>
                <a:t>3-1/8’’ coaxial input </a:t>
              </a:r>
            </a:p>
          </p:txBody>
        </p:sp>
        <p:sp>
          <p:nvSpPr>
            <p:cNvPr id="38" name="TextBox 37"/>
            <p:cNvSpPr txBox="1"/>
            <p:nvPr/>
          </p:nvSpPr>
          <p:spPr>
            <a:xfrm>
              <a:off x="2743200" y="914400"/>
              <a:ext cx="1903431" cy="362713"/>
            </a:xfrm>
            <a:prstGeom prst="rect">
              <a:avLst/>
            </a:prstGeom>
            <a:noFill/>
          </p:spPr>
          <p:txBody>
            <a:bodyPr wrap="none" rtlCol="0">
              <a:spAutoFit/>
            </a:bodyPr>
            <a:lstStyle/>
            <a:p>
              <a:r>
                <a:rPr lang="en-US" sz="1050" b="1" dirty="0" err="1"/>
                <a:t>Cryomodule</a:t>
              </a:r>
              <a:r>
                <a:rPr lang="en-US" sz="1050" b="1" dirty="0"/>
                <a:t> flange</a:t>
              </a:r>
            </a:p>
          </p:txBody>
        </p:sp>
        <p:sp>
          <p:nvSpPr>
            <p:cNvPr id="39" name="TextBox 38"/>
            <p:cNvSpPr txBox="1"/>
            <p:nvPr/>
          </p:nvSpPr>
          <p:spPr>
            <a:xfrm>
              <a:off x="8001000" y="3807023"/>
              <a:ext cx="1240471" cy="362713"/>
            </a:xfrm>
            <a:prstGeom prst="rect">
              <a:avLst/>
            </a:prstGeom>
            <a:noFill/>
          </p:spPr>
          <p:txBody>
            <a:bodyPr wrap="none" rtlCol="0">
              <a:spAutoFit/>
            </a:bodyPr>
            <a:lstStyle/>
            <a:p>
              <a:r>
                <a:rPr lang="en-US" sz="1050" b="1" dirty="0"/>
                <a:t>Cold flange</a:t>
              </a:r>
            </a:p>
          </p:txBody>
        </p:sp>
        <p:sp>
          <p:nvSpPr>
            <p:cNvPr id="40" name="TextBox 39"/>
            <p:cNvSpPr txBox="1"/>
            <p:nvPr/>
          </p:nvSpPr>
          <p:spPr>
            <a:xfrm>
              <a:off x="1371601" y="2816423"/>
              <a:ext cx="1635792" cy="362713"/>
            </a:xfrm>
            <a:prstGeom prst="rect">
              <a:avLst/>
            </a:prstGeom>
            <a:noFill/>
          </p:spPr>
          <p:txBody>
            <a:bodyPr wrap="none" rtlCol="0">
              <a:spAutoFit/>
            </a:bodyPr>
            <a:lstStyle/>
            <a:p>
              <a:r>
                <a:rPr lang="en-US" sz="1050" b="1" dirty="0"/>
                <a:t>Matching bump</a:t>
              </a:r>
            </a:p>
          </p:txBody>
        </p:sp>
        <p:sp>
          <p:nvSpPr>
            <p:cNvPr id="41" name="TextBox 40"/>
            <p:cNvSpPr txBox="1"/>
            <p:nvPr/>
          </p:nvSpPr>
          <p:spPr>
            <a:xfrm>
              <a:off x="6477000" y="4340423"/>
              <a:ext cx="282962" cy="362713"/>
            </a:xfrm>
            <a:prstGeom prst="rect">
              <a:avLst/>
            </a:prstGeom>
            <a:noFill/>
          </p:spPr>
          <p:txBody>
            <a:bodyPr wrap="none" rtlCol="0">
              <a:spAutoFit/>
            </a:bodyPr>
            <a:lstStyle/>
            <a:p>
              <a:endParaRPr lang="en-US" sz="1050" b="1" dirty="0"/>
            </a:p>
          </p:txBody>
        </p:sp>
        <p:cxnSp>
          <p:nvCxnSpPr>
            <p:cNvPr id="42" name="Straight Connector 41"/>
            <p:cNvCxnSpPr/>
            <p:nvPr/>
          </p:nvCxnSpPr>
          <p:spPr>
            <a:xfrm>
              <a:off x="7848600" y="3426023"/>
              <a:ext cx="609600" cy="3048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27542" y="152401"/>
              <a:ext cx="282962" cy="593529"/>
            </a:xfrm>
            <a:prstGeom prst="rect">
              <a:avLst/>
            </a:prstGeom>
            <a:noFill/>
          </p:spPr>
          <p:txBody>
            <a:bodyPr wrap="none" rtlCol="0">
              <a:spAutoFit/>
            </a:bodyPr>
            <a:lstStyle/>
            <a:p>
              <a:endParaRPr lang="en-US" sz="2100" b="1" dirty="0">
                <a:solidFill>
                  <a:srgbClr val="7030A0"/>
                </a:solidFill>
              </a:endParaRPr>
            </a:p>
          </p:txBody>
        </p:sp>
      </p:grpSp>
      <p:sp>
        <p:nvSpPr>
          <p:cNvPr id="44" name="TextBox 43"/>
          <p:cNvSpPr txBox="1"/>
          <p:nvPr/>
        </p:nvSpPr>
        <p:spPr>
          <a:xfrm>
            <a:off x="5668154" y="1420991"/>
            <a:ext cx="4126349" cy="923330"/>
          </a:xfrm>
          <a:prstGeom prst="rect">
            <a:avLst/>
          </a:prstGeom>
          <a:noFill/>
        </p:spPr>
        <p:txBody>
          <a:bodyPr wrap="square" rtlCol="0">
            <a:spAutoFit/>
          </a:bodyPr>
          <a:lstStyle/>
          <a:p>
            <a:r>
              <a:rPr lang="en-US" b="1" dirty="0">
                <a:solidFill>
                  <a:srgbClr val="7030A0"/>
                </a:solidFill>
              </a:rPr>
              <a:t>Outer conductor: </a:t>
            </a:r>
          </a:p>
          <a:p>
            <a:r>
              <a:rPr lang="en-US" b="1" dirty="0">
                <a:solidFill>
                  <a:srgbClr val="0070C0"/>
                </a:solidFill>
              </a:rPr>
              <a:t>SS, ID 73mm (2.78’’),  0.4mm wall thickness,</a:t>
            </a:r>
            <a:r>
              <a:rPr lang="en-US" b="1" dirty="0">
                <a:solidFill>
                  <a:srgbClr val="FF0000"/>
                </a:solidFill>
              </a:rPr>
              <a:t> </a:t>
            </a:r>
            <a:r>
              <a:rPr lang="en-US" b="1" dirty="0">
                <a:solidFill>
                  <a:srgbClr val="0070C0"/>
                </a:solidFill>
              </a:rPr>
              <a:t>not Cu coated.</a:t>
            </a:r>
          </a:p>
        </p:txBody>
      </p:sp>
      <p:graphicFrame>
        <p:nvGraphicFramePr>
          <p:cNvPr id="45" name="Table 44"/>
          <p:cNvGraphicFramePr>
            <a:graphicFrameLocks noGrp="1"/>
          </p:cNvGraphicFramePr>
          <p:nvPr>
            <p:extLst>
              <p:ext uri="{D42A27DB-BD31-4B8C-83A1-F6EECF244321}">
                <p14:modId xmlns:p14="http://schemas.microsoft.com/office/powerpoint/2010/main" val="1119922933"/>
              </p:ext>
            </p:extLst>
          </p:nvPr>
        </p:nvGraphicFramePr>
        <p:xfrm>
          <a:off x="5790077" y="3614365"/>
          <a:ext cx="3246552" cy="1985279"/>
        </p:xfrm>
        <a:graphic>
          <a:graphicData uri="http://schemas.openxmlformats.org/drawingml/2006/table">
            <a:tbl>
              <a:tblPr firstRow="1" bandRow="1">
                <a:tableStyleId>{35758FB7-9AC5-4552-8A53-C91805E547FA}</a:tableStyleId>
              </a:tblPr>
              <a:tblGrid>
                <a:gridCol w="535986">
                  <a:extLst>
                    <a:ext uri="{9D8B030D-6E8A-4147-A177-3AD203B41FA5}">
                      <a16:colId xmlns:a16="http://schemas.microsoft.com/office/drawing/2014/main" val="20000"/>
                    </a:ext>
                  </a:extLst>
                </a:gridCol>
                <a:gridCol w="835281">
                  <a:extLst>
                    <a:ext uri="{9D8B030D-6E8A-4147-A177-3AD203B41FA5}">
                      <a16:colId xmlns:a16="http://schemas.microsoft.com/office/drawing/2014/main" val="20001"/>
                    </a:ext>
                  </a:extLst>
                </a:gridCol>
                <a:gridCol w="900793">
                  <a:extLst>
                    <a:ext uri="{9D8B030D-6E8A-4147-A177-3AD203B41FA5}">
                      <a16:colId xmlns:a16="http://schemas.microsoft.com/office/drawing/2014/main" val="20002"/>
                    </a:ext>
                  </a:extLst>
                </a:gridCol>
                <a:gridCol w="974492">
                  <a:extLst>
                    <a:ext uri="{9D8B030D-6E8A-4147-A177-3AD203B41FA5}">
                      <a16:colId xmlns:a16="http://schemas.microsoft.com/office/drawing/2014/main" val="20003"/>
                    </a:ext>
                  </a:extLst>
                </a:gridCol>
              </a:tblGrid>
              <a:tr h="377434">
                <a:tc>
                  <a:txBody>
                    <a:bodyPr/>
                    <a:lstStyle/>
                    <a:p>
                      <a:pPr algn="ctr"/>
                      <a:r>
                        <a:rPr lang="en-US" sz="1200" dirty="0"/>
                        <a:t>P, kW</a:t>
                      </a:r>
                    </a:p>
                  </a:txBody>
                  <a:tcPr marL="68580" marR="68580" marT="34290" marB="34290"/>
                </a:tc>
                <a:tc>
                  <a:txBody>
                    <a:bodyPr/>
                    <a:lstStyle/>
                    <a:p>
                      <a:pPr algn="ctr"/>
                      <a:r>
                        <a:rPr lang="en-US" sz="1200" dirty="0"/>
                        <a:t>“2K “,  W</a:t>
                      </a:r>
                    </a:p>
                  </a:txBody>
                  <a:tcPr marL="68580" marR="68580" marT="34290" marB="34290"/>
                </a:tc>
                <a:tc>
                  <a:txBody>
                    <a:bodyPr/>
                    <a:lstStyle/>
                    <a:p>
                      <a:pPr algn="ctr"/>
                      <a:r>
                        <a:rPr lang="en-US" sz="1200" dirty="0"/>
                        <a:t>“5K”, W</a:t>
                      </a:r>
                    </a:p>
                  </a:txBody>
                  <a:tcPr marL="68580" marR="68580" marT="34290" marB="34290"/>
                </a:tc>
                <a:tc>
                  <a:txBody>
                    <a:bodyPr/>
                    <a:lstStyle/>
                    <a:p>
                      <a:pPr algn="ctr"/>
                      <a:r>
                        <a:rPr lang="en-US" sz="1200" dirty="0"/>
                        <a:t>“70K”, W </a:t>
                      </a:r>
                    </a:p>
                  </a:txBody>
                  <a:tcPr marL="68580" marR="68580" marT="34290" marB="34290"/>
                </a:tc>
                <a:extLst>
                  <a:ext uri="{0D108BD9-81ED-4DB2-BD59-A6C34878D82A}">
                    <a16:rowId xmlns:a16="http://schemas.microsoft.com/office/drawing/2014/main" val="10000"/>
                  </a:ext>
                </a:extLst>
              </a:tr>
              <a:tr h="309057">
                <a:tc>
                  <a:txBody>
                    <a:bodyPr/>
                    <a:lstStyle/>
                    <a:p>
                      <a:pPr algn="ctr"/>
                      <a:r>
                        <a:rPr lang="en-US" sz="1200" b="1" dirty="0"/>
                        <a:t> 0</a:t>
                      </a:r>
                    </a:p>
                  </a:txBody>
                  <a:tcPr marL="68580" marR="68580" marT="34290" marB="34290"/>
                </a:tc>
                <a:tc>
                  <a:txBody>
                    <a:bodyPr/>
                    <a:lstStyle/>
                    <a:p>
                      <a:pPr algn="ctr"/>
                      <a:r>
                        <a:rPr lang="en-US" sz="1200" b="1" dirty="0"/>
                        <a:t>0.06</a:t>
                      </a:r>
                      <a:r>
                        <a:rPr lang="en-US" sz="1200" b="1" baseline="0" dirty="0"/>
                        <a:t> </a:t>
                      </a:r>
                      <a:endParaRPr lang="en-US" sz="1200" b="1" dirty="0"/>
                    </a:p>
                  </a:txBody>
                  <a:tcPr marL="68580" marR="68580" marT="34290" marB="34290"/>
                </a:tc>
                <a:tc>
                  <a:txBody>
                    <a:bodyPr/>
                    <a:lstStyle/>
                    <a:p>
                      <a:pPr algn="ctr"/>
                      <a:r>
                        <a:rPr lang="en-US" sz="1200" b="1" dirty="0"/>
                        <a:t>0.58 </a:t>
                      </a:r>
                    </a:p>
                  </a:txBody>
                  <a:tcPr marL="68580" marR="68580" marT="34290" marB="34290"/>
                </a:tc>
                <a:tc>
                  <a:txBody>
                    <a:bodyPr/>
                    <a:lstStyle/>
                    <a:p>
                      <a:pPr algn="ctr"/>
                      <a:r>
                        <a:rPr lang="en-US" sz="1200" b="1" dirty="0"/>
                        <a:t>2.02</a:t>
                      </a:r>
                    </a:p>
                  </a:txBody>
                  <a:tcPr marL="68580" marR="68580" marT="34290" marB="34290"/>
                </a:tc>
                <a:extLst>
                  <a:ext uri="{0D108BD9-81ED-4DB2-BD59-A6C34878D82A}">
                    <a16:rowId xmlns:a16="http://schemas.microsoft.com/office/drawing/2014/main" val="10001"/>
                  </a:ext>
                </a:extLst>
              </a:tr>
              <a:tr h="359458">
                <a:tc>
                  <a:txBody>
                    <a:bodyPr/>
                    <a:lstStyle/>
                    <a:p>
                      <a:pPr algn="ctr"/>
                      <a:r>
                        <a:rPr lang="en-US" sz="1200" b="1" dirty="0"/>
                        <a:t> 3</a:t>
                      </a:r>
                    </a:p>
                  </a:txBody>
                  <a:tcPr marL="68580" marR="68580" marT="34290" marB="34290"/>
                </a:tc>
                <a:tc>
                  <a:txBody>
                    <a:bodyPr/>
                    <a:lstStyle/>
                    <a:p>
                      <a:pPr algn="ctr"/>
                      <a:r>
                        <a:rPr lang="en-US" sz="1200" b="1" dirty="0"/>
                        <a:t>0.10</a:t>
                      </a:r>
                      <a:r>
                        <a:rPr lang="en-US" sz="1200" b="1" baseline="0" dirty="0"/>
                        <a:t> </a:t>
                      </a:r>
                      <a:endParaRPr lang="en-US" sz="1200" b="1" dirty="0"/>
                    </a:p>
                  </a:txBody>
                  <a:tcPr marL="68580" marR="68580" marT="34290" marB="34290"/>
                </a:tc>
                <a:tc>
                  <a:txBody>
                    <a:bodyPr/>
                    <a:lstStyle/>
                    <a:p>
                      <a:pPr algn="ctr"/>
                      <a:r>
                        <a:rPr lang="en-US" sz="1200" b="1" dirty="0"/>
                        <a:t>0.81</a:t>
                      </a:r>
                      <a:r>
                        <a:rPr lang="en-US" sz="1200" b="1" baseline="0" dirty="0"/>
                        <a:t>  </a:t>
                      </a:r>
                      <a:endParaRPr lang="en-US" sz="1200" b="1" dirty="0"/>
                    </a:p>
                  </a:txBody>
                  <a:tcPr marL="68580" marR="68580" marT="34290" marB="34290"/>
                </a:tc>
                <a:tc>
                  <a:txBody>
                    <a:bodyPr/>
                    <a:lstStyle/>
                    <a:p>
                      <a:pPr algn="ctr"/>
                      <a:r>
                        <a:rPr lang="en-US" sz="1200" b="1" dirty="0"/>
                        <a:t>2.35 </a:t>
                      </a:r>
                    </a:p>
                  </a:txBody>
                  <a:tcPr marL="68580" marR="68580" marT="34290" marB="34290"/>
                </a:tc>
                <a:extLst>
                  <a:ext uri="{0D108BD9-81ED-4DB2-BD59-A6C34878D82A}">
                    <a16:rowId xmlns:a16="http://schemas.microsoft.com/office/drawing/2014/main" val="10002"/>
                  </a:ext>
                </a:extLst>
              </a:tr>
              <a:tr h="313709">
                <a:tc>
                  <a:txBody>
                    <a:bodyPr/>
                    <a:lstStyle/>
                    <a:p>
                      <a:pPr algn="ctr"/>
                      <a:r>
                        <a:rPr lang="en-US" sz="1200" b="1" dirty="0"/>
                        <a:t>6</a:t>
                      </a:r>
                    </a:p>
                  </a:txBody>
                  <a:tcPr marL="68580" marR="68580" marT="34290" marB="34290"/>
                </a:tc>
                <a:tc>
                  <a:txBody>
                    <a:bodyPr/>
                    <a:lstStyle/>
                    <a:p>
                      <a:pPr algn="ctr"/>
                      <a:r>
                        <a:rPr lang="en-US" sz="1200" b="1" dirty="0"/>
                        <a:t>0.15 </a:t>
                      </a:r>
                    </a:p>
                  </a:txBody>
                  <a:tcPr marL="68580" marR="68580" marT="34290" marB="34290"/>
                </a:tc>
                <a:tc>
                  <a:txBody>
                    <a:bodyPr/>
                    <a:lstStyle/>
                    <a:p>
                      <a:pPr algn="ctr"/>
                      <a:r>
                        <a:rPr lang="en-US" sz="1200" b="1" dirty="0"/>
                        <a:t>1.03 </a:t>
                      </a:r>
                    </a:p>
                  </a:txBody>
                  <a:tcPr marL="68580" marR="68580" marT="34290" marB="34290"/>
                </a:tc>
                <a:tc>
                  <a:txBody>
                    <a:bodyPr/>
                    <a:lstStyle/>
                    <a:p>
                      <a:pPr algn="ctr"/>
                      <a:r>
                        <a:rPr lang="en-US" sz="1200" b="1" dirty="0"/>
                        <a:t>2.68 </a:t>
                      </a:r>
                    </a:p>
                  </a:txBody>
                  <a:tcPr marL="68580" marR="68580" marT="34290" marB="34290"/>
                </a:tc>
                <a:extLst>
                  <a:ext uri="{0D108BD9-81ED-4DB2-BD59-A6C34878D82A}">
                    <a16:rowId xmlns:a16="http://schemas.microsoft.com/office/drawing/2014/main" val="10003"/>
                  </a:ext>
                </a:extLst>
              </a:tr>
              <a:tr h="309057">
                <a:tc>
                  <a:txBody>
                    <a:bodyPr/>
                    <a:lstStyle/>
                    <a:p>
                      <a:pPr algn="ctr"/>
                      <a:r>
                        <a:rPr lang="en-US" sz="1200" b="1" dirty="0"/>
                        <a:t> 20 </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t>0.35 </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t>2.07</a:t>
                      </a:r>
                    </a:p>
                  </a:txBody>
                  <a:tcPr marL="68580" marR="68580" marT="34290" marB="34290"/>
                </a:tc>
                <a:tc>
                  <a:txBody>
                    <a:bodyPr/>
                    <a:lstStyle/>
                    <a:p>
                      <a:pPr algn="ctr"/>
                      <a:r>
                        <a:rPr lang="en-US" sz="1200" b="1" dirty="0"/>
                        <a:t>4.25 </a:t>
                      </a:r>
                    </a:p>
                  </a:txBody>
                  <a:tcPr marL="68580" marR="68580" marT="34290" marB="34290"/>
                </a:tc>
                <a:extLst>
                  <a:ext uri="{0D108BD9-81ED-4DB2-BD59-A6C34878D82A}">
                    <a16:rowId xmlns:a16="http://schemas.microsoft.com/office/drawing/2014/main" val="10004"/>
                  </a:ext>
                </a:extLst>
              </a:tr>
              <a:tr h="316564">
                <a:tc>
                  <a:txBody>
                    <a:bodyPr/>
                    <a:lstStyle/>
                    <a:p>
                      <a:pPr algn="ctr"/>
                      <a:r>
                        <a:rPr lang="en-US" sz="1200" b="1" dirty="0"/>
                        <a:t>30</a:t>
                      </a:r>
                    </a:p>
                  </a:txBody>
                  <a:tcPr marL="68580" marR="68580" marT="34290" marB="34290"/>
                </a:tc>
                <a:tc>
                  <a:txBody>
                    <a:bodyPr/>
                    <a:lstStyle/>
                    <a:p>
                      <a:pPr algn="ctr"/>
                      <a:r>
                        <a:rPr lang="en-US" sz="1200" b="1" dirty="0"/>
                        <a:t>0.50 </a:t>
                      </a:r>
                    </a:p>
                  </a:txBody>
                  <a:tcPr marL="68580" marR="68580" marT="34290" marB="34290"/>
                </a:tc>
                <a:tc>
                  <a:txBody>
                    <a:bodyPr/>
                    <a:lstStyle/>
                    <a:p>
                      <a:pPr algn="ctr"/>
                      <a:r>
                        <a:rPr lang="en-US" sz="1200" b="1" dirty="0"/>
                        <a:t>2.82 </a:t>
                      </a:r>
                      <a:r>
                        <a:rPr lang="en-US" sz="1200" b="1" baseline="0" dirty="0"/>
                        <a:t> </a:t>
                      </a:r>
                      <a:endParaRPr lang="en-US" sz="1200" b="1" dirty="0"/>
                    </a:p>
                  </a:txBody>
                  <a:tcPr marL="68580" marR="68580" marT="34290" marB="34290"/>
                </a:tc>
                <a:tc>
                  <a:txBody>
                    <a:bodyPr/>
                    <a:lstStyle/>
                    <a:p>
                      <a:pPr algn="ctr"/>
                      <a:r>
                        <a:rPr lang="en-US" sz="1200" b="1" dirty="0"/>
                        <a:t>5.36 </a:t>
                      </a:r>
                    </a:p>
                  </a:txBody>
                  <a:tcPr marL="68580" marR="68580" marT="34290" marB="34290"/>
                </a:tc>
                <a:extLst>
                  <a:ext uri="{0D108BD9-81ED-4DB2-BD59-A6C34878D82A}">
                    <a16:rowId xmlns:a16="http://schemas.microsoft.com/office/drawing/2014/main" val="10005"/>
                  </a:ext>
                </a:extLst>
              </a:tr>
            </a:tbl>
          </a:graphicData>
        </a:graphic>
      </p:graphicFrame>
      <p:sp>
        <p:nvSpPr>
          <p:cNvPr id="46" name="TextBox 45"/>
          <p:cNvSpPr txBox="1"/>
          <p:nvPr/>
        </p:nvSpPr>
        <p:spPr>
          <a:xfrm>
            <a:off x="5824796" y="3072021"/>
            <a:ext cx="3104568" cy="369332"/>
          </a:xfrm>
          <a:prstGeom prst="rect">
            <a:avLst/>
          </a:prstGeom>
          <a:noFill/>
        </p:spPr>
        <p:txBody>
          <a:bodyPr wrap="none" rtlCol="0">
            <a:spAutoFit/>
          </a:bodyPr>
          <a:lstStyle/>
          <a:p>
            <a:r>
              <a:rPr lang="en-US" b="1" dirty="0">
                <a:solidFill>
                  <a:srgbClr val="7030A0"/>
                </a:solidFill>
              </a:rPr>
              <a:t>Thermal properties of coupler:</a:t>
            </a:r>
          </a:p>
        </p:txBody>
      </p:sp>
      <p:sp>
        <p:nvSpPr>
          <p:cNvPr id="47" name="Rectangle 46"/>
          <p:cNvSpPr/>
          <p:nvPr/>
        </p:nvSpPr>
        <p:spPr>
          <a:xfrm>
            <a:off x="92330" y="732443"/>
            <a:ext cx="2589235" cy="646331"/>
          </a:xfrm>
          <a:prstGeom prst="rect">
            <a:avLst/>
          </a:prstGeom>
        </p:spPr>
        <p:txBody>
          <a:bodyPr wrap="none">
            <a:spAutoFit/>
          </a:bodyPr>
          <a:lstStyle/>
          <a:p>
            <a:r>
              <a:rPr lang="en-US" b="1" dirty="0">
                <a:solidFill>
                  <a:srgbClr val="7030A0"/>
                </a:solidFill>
              </a:rPr>
              <a:t>Design power</a:t>
            </a:r>
            <a:r>
              <a:rPr lang="en-US" b="1" dirty="0">
                <a:solidFill>
                  <a:srgbClr val="0070C0"/>
                </a:solidFill>
              </a:rPr>
              <a:t>: </a:t>
            </a:r>
          </a:p>
          <a:p>
            <a:r>
              <a:rPr lang="en-US" b="1" dirty="0">
                <a:solidFill>
                  <a:srgbClr val="0070C0"/>
                </a:solidFill>
              </a:rPr>
              <a:t>30 kW, CW, full reflection</a:t>
            </a:r>
          </a:p>
        </p:txBody>
      </p:sp>
      <p:sp>
        <p:nvSpPr>
          <p:cNvPr id="48" name="Rectangle 47"/>
          <p:cNvSpPr/>
          <p:nvPr/>
        </p:nvSpPr>
        <p:spPr>
          <a:xfrm>
            <a:off x="92330" y="1420991"/>
            <a:ext cx="5486206" cy="923330"/>
          </a:xfrm>
          <a:prstGeom prst="rect">
            <a:avLst/>
          </a:prstGeom>
        </p:spPr>
        <p:txBody>
          <a:bodyPr wrap="square">
            <a:spAutoFit/>
          </a:bodyPr>
          <a:lstStyle/>
          <a:p>
            <a:r>
              <a:rPr lang="en-US" b="1" dirty="0">
                <a:solidFill>
                  <a:srgbClr val="7030A0"/>
                </a:solidFill>
              </a:rPr>
              <a:t>RF Window:</a:t>
            </a:r>
          </a:p>
          <a:p>
            <a:r>
              <a:rPr lang="en-US" b="1" dirty="0">
                <a:solidFill>
                  <a:srgbClr val="0070C0"/>
                </a:solidFill>
              </a:rPr>
              <a:t>Single, room temperature, alumina, OD 73mm (2.87’’), </a:t>
            </a:r>
          </a:p>
          <a:p>
            <a:r>
              <a:rPr lang="en-US" b="1" dirty="0">
                <a:solidFill>
                  <a:srgbClr val="0070C0"/>
                </a:solidFill>
              </a:rPr>
              <a:t>ID 12.7mm (0.5’’), thick. 6mm (.236’’)</a:t>
            </a:r>
          </a:p>
        </p:txBody>
      </p:sp>
      <p:sp>
        <p:nvSpPr>
          <p:cNvPr id="49" name="Rectangle 48"/>
          <p:cNvSpPr/>
          <p:nvPr/>
        </p:nvSpPr>
        <p:spPr>
          <a:xfrm>
            <a:off x="5646687" y="732442"/>
            <a:ext cx="4572000" cy="646331"/>
          </a:xfrm>
          <a:prstGeom prst="rect">
            <a:avLst/>
          </a:prstGeom>
        </p:spPr>
        <p:txBody>
          <a:bodyPr>
            <a:spAutoFit/>
          </a:bodyPr>
          <a:lstStyle/>
          <a:p>
            <a:r>
              <a:rPr lang="en-US" b="1" dirty="0">
                <a:solidFill>
                  <a:srgbClr val="7030A0"/>
                </a:solidFill>
              </a:rPr>
              <a:t>Antenna: </a:t>
            </a:r>
          </a:p>
          <a:p>
            <a:r>
              <a:rPr lang="en-US" b="1" dirty="0">
                <a:solidFill>
                  <a:srgbClr val="0070C0"/>
                </a:solidFill>
              </a:rPr>
              <a:t>Copper 0.5’’, air cooled, HV bias.</a:t>
            </a:r>
          </a:p>
        </p:txBody>
      </p:sp>
    </p:spTree>
    <p:extLst>
      <p:ext uri="{BB962C8B-B14F-4D97-AF65-F5344CB8AC3E}">
        <p14:creationId xmlns:p14="http://schemas.microsoft.com/office/powerpoint/2010/main" val="1568702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6882" y="139691"/>
            <a:ext cx="8686800" cy="320908"/>
          </a:xfrm>
        </p:spPr>
        <p:txBody>
          <a:bodyPr/>
          <a:lstStyle/>
          <a:p>
            <a:r>
              <a:rPr lang="en-US" sz="2800" dirty="0">
                <a:solidFill>
                  <a:srgbClr val="7030A0"/>
                </a:solidFill>
              </a:rPr>
              <a:t>Results of testing, 325 MHz couplers:</a:t>
            </a:r>
          </a:p>
        </p:txBody>
      </p:sp>
      <p:sp>
        <p:nvSpPr>
          <p:cNvPr id="3" name="Date Placeholder 2"/>
          <p:cNvSpPr>
            <a:spLocks noGrp="1"/>
          </p:cNvSpPr>
          <p:nvPr>
            <p:ph type="dt" sz="half" idx="2"/>
          </p:nvPr>
        </p:nvSpPr>
        <p:spPr/>
        <p:txBody>
          <a:bodyPr/>
          <a:lstStyle/>
          <a:p>
            <a:pPr>
              <a:defRPr/>
            </a:pPr>
            <a:r>
              <a:rPr lang="en-US" sz="1200" kern="0" dirty="0">
                <a:solidFill>
                  <a:srgbClr val="002060"/>
                </a:solidFill>
              </a:rPr>
              <a:t>04/11/17</a:t>
            </a:r>
          </a:p>
        </p:txBody>
      </p:sp>
      <p:sp>
        <p:nvSpPr>
          <p:cNvPr id="4" name="Footer Placeholder 3"/>
          <p:cNvSpPr>
            <a:spLocks noGrp="1"/>
          </p:cNvSpPr>
          <p:nvPr>
            <p:ph type="ftr" sz="quarter" idx="3"/>
          </p:nvPr>
        </p:nvSpPr>
        <p:spPr/>
        <p:txBody>
          <a:bodyPr/>
          <a:lstStyle/>
          <a:p>
            <a:pPr>
              <a:defRPr/>
            </a:pPr>
            <a:r>
              <a:rPr lang="en-US" sz="1200" kern="0" dirty="0">
                <a:solidFill>
                  <a:srgbClr val="002060"/>
                </a:solidFill>
              </a:rPr>
              <a:t>S. Kazakov | P2MAC</a:t>
            </a:r>
            <a:endParaRPr lang="en-US" sz="1200" b="1" kern="0" dirty="0">
              <a:solidFill>
                <a:srgbClr val="002060"/>
              </a:solidFill>
            </a:endParaRPr>
          </a:p>
        </p:txBody>
      </p:sp>
      <p:sp>
        <p:nvSpPr>
          <p:cNvPr id="5" name="Slide Number Placeholder 4"/>
          <p:cNvSpPr>
            <a:spLocks noGrp="1"/>
          </p:cNvSpPr>
          <p:nvPr>
            <p:ph type="sldNum" sz="quarter" idx="4"/>
          </p:nvPr>
        </p:nvSpPr>
        <p:spPr/>
        <p:txBody>
          <a:bodyPr/>
          <a:lstStyle/>
          <a:p>
            <a:pPr>
              <a:defRPr/>
            </a:pPr>
            <a:fld id="{148C009B-CB69-E04A-B9B3-34B26D69E9CF}" type="slidenum">
              <a:rPr lang="en-US" sz="1200" kern="0">
                <a:solidFill>
                  <a:srgbClr val="002060"/>
                </a:solidFill>
              </a:rPr>
              <a:pPr>
                <a:defRPr/>
              </a:pPr>
              <a:t>11</a:t>
            </a:fld>
            <a:endParaRPr lang="en-US" sz="1200" kern="0" dirty="0">
              <a:solidFill>
                <a:srgbClr val="002060"/>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881" y="706562"/>
            <a:ext cx="4518295" cy="196492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881" y="3404073"/>
            <a:ext cx="4518295" cy="2639722"/>
          </a:xfrm>
          <a:prstGeom prst="rect">
            <a:avLst/>
          </a:prstGeom>
        </p:spPr>
      </p:pic>
      <p:sp>
        <p:nvSpPr>
          <p:cNvPr id="10" name="TextBox 9"/>
          <p:cNvSpPr txBox="1"/>
          <p:nvPr/>
        </p:nvSpPr>
        <p:spPr>
          <a:xfrm>
            <a:off x="4948518" y="657704"/>
            <a:ext cx="3895164" cy="5386090"/>
          </a:xfrm>
          <a:prstGeom prst="rect">
            <a:avLst/>
          </a:prstGeom>
          <a:noFill/>
        </p:spPr>
        <p:txBody>
          <a:bodyPr wrap="square" rtlCol="0">
            <a:spAutoFit/>
          </a:bodyPr>
          <a:lstStyle/>
          <a:p>
            <a:pPr marL="257175" indent="-257175">
              <a:buFont typeface="Wingdings" panose="05000000000000000000" pitchFamily="2" charset="2"/>
              <a:buChar char="§"/>
            </a:pPr>
            <a:r>
              <a:rPr lang="en-US" b="1" dirty="0">
                <a:solidFill>
                  <a:srgbClr val="0070C0"/>
                </a:solidFill>
              </a:rPr>
              <a:t>Three prototypes were produced and  tested in test stand at room temperature.</a:t>
            </a:r>
          </a:p>
          <a:p>
            <a:endParaRPr lang="en-US" sz="1400" b="1" dirty="0">
              <a:solidFill>
                <a:srgbClr val="0070C0"/>
              </a:solidFill>
            </a:endParaRPr>
          </a:p>
          <a:p>
            <a:pPr marL="257175" indent="-257175">
              <a:buFont typeface="Wingdings" panose="05000000000000000000" pitchFamily="2" charset="2"/>
              <a:buChar char="§"/>
            </a:pPr>
            <a:r>
              <a:rPr lang="en-US" b="1" dirty="0">
                <a:solidFill>
                  <a:srgbClr val="0070C0"/>
                </a:solidFill>
              </a:rPr>
              <a:t>Pair of couplers were successfully tested up to 30 kW, CW, full reflection, 90 </a:t>
            </a:r>
            <a:r>
              <a:rPr lang="en-US" b="1" dirty="0" err="1">
                <a:solidFill>
                  <a:srgbClr val="0070C0"/>
                </a:solidFill>
              </a:rPr>
              <a:t>dgr</a:t>
            </a:r>
            <a:r>
              <a:rPr lang="en-US" b="1" dirty="0">
                <a:solidFill>
                  <a:srgbClr val="0070C0"/>
                </a:solidFill>
              </a:rPr>
              <a:t>. step reflection phase. </a:t>
            </a:r>
          </a:p>
          <a:p>
            <a:endParaRPr lang="en-US" sz="1400" b="1" dirty="0">
              <a:solidFill>
                <a:srgbClr val="0070C0"/>
              </a:solidFill>
            </a:endParaRPr>
          </a:p>
          <a:p>
            <a:pPr marL="257175" indent="-257175">
              <a:buFont typeface="Wingdings" panose="05000000000000000000" pitchFamily="2" charset="2"/>
              <a:buChar char="§"/>
            </a:pPr>
            <a:r>
              <a:rPr lang="en-US" b="1" dirty="0">
                <a:solidFill>
                  <a:srgbClr val="0070C0"/>
                </a:solidFill>
              </a:rPr>
              <a:t>Then couplers were tested up to failure. Window was destroyed at 47 KW, CW, full reflection.</a:t>
            </a:r>
          </a:p>
          <a:p>
            <a:endParaRPr lang="en-US" sz="1400" b="1" dirty="0">
              <a:solidFill>
                <a:srgbClr val="0070C0"/>
              </a:solidFill>
            </a:endParaRPr>
          </a:p>
          <a:p>
            <a:pPr marL="257175" indent="-257175">
              <a:buFont typeface="Wingdings" panose="05000000000000000000" pitchFamily="2" charset="2"/>
              <a:buChar char="§"/>
            </a:pPr>
            <a:r>
              <a:rPr lang="en-US" b="1" dirty="0">
                <a:solidFill>
                  <a:srgbClr val="0070C0"/>
                </a:solidFill>
              </a:rPr>
              <a:t>One prototype was successfully tested with SSR1 SC cavity in cryomodule up to 10 kW, CW. Coupler demonstrated designed thermal parameters.</a:t>
            </a:r>
          </a:p>
          <a:p>
            <a:endParaRPr lang="en-US" sz="1400" b="1" dirty="0">
              <a:solidFill>
                <a:srgbClr val="0070C0"/>
              </a:solidFill>
            </a:endParaRPr>
          </a:p>
          <a:p>
            <a:pPr marL="257175" indent="-257175">
              <a:buFont typeface="Wingdings" panose="05000000000000000000" pitchFamily="2" charset="2"/>
              <a:buChar char="§"/>
            </a:pPr>
            <a:r>
              <a:rPr lang="en-US" b="1" dirty="0">
                <a:solidFill>
                  <a:srgbClr val="0070C0"/>
                </a:solidFill>
              </a:rPr>
              <a:t>10 couplers are under production.</a:t>
            </a:r>
          </a:p>
        </p:txBody>
      </p:sp>
      <p:sp>
        <p:nvSpPr>
          <p:cNvPr id="11" name="TextBox 10"/>
          <p:cNvSpPr txBox="1"/>
          <p:nvPr/>
        </p:nvSpPr>
        <p:spPr>
          <a:xfrm>
            <a:off x="429419" y="2789908"/>
            <a:ext cx="4140749" cy="461665"/>
          </a:xfrm>
          <a:prstGeom prst="rect">
            <a:avLst/>
          </a:prstGeom>
          <a:noFill/>
        </p:spPr>
        <p:txBody>
          <a:bodyPr wrap="none" rtlCol="0">
            <a:spAutoFit/>
          </a:bodyPr>
          <a:lstStyle/>
          <a:p>
            <a:r>
              <a:rPr lang="en-US" sz="2400" b="1" dirty="0">
                <a:solidFill>
                  <a:srgbClr val="0070C0"/>
                </a:solidFill>
              </a:rPr>
              <a:t>Test stand of 325 MHz couplers</a:t>
            </a:r>
          </a:p>
        </p:txBody>
      </p:sp>
    </p:spTree>
    <p:extLst>
      <p:ext uri="{BB962C8B-B14F-4D97-AF65-F5344CB8AC3E}">
        <p14:creationId xmlns:p14="http://schemas.microsoft.com/office/powerpoint/2010/main" val="2273378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251752"/>
            <a:ext cx="6916271" cy="427877"/>
          </a:xfrm>
        </p:spPr>
        <p:txBody>
          <a:bodyPr/>
          <a:lstStyle/>
          <a:p>
            <a:r>
              <a:rPr lang="en-US" dirty="0">
                <a:solidFill>
                  <a:srgbClr val="7030A0"/>
                </a:solidFill>
              </a:rPr>
              <a:t>LB &amp; HB, 650 MHz coupler, new design</a:t>
            </a:r>
          </a:p>
        </p:txBody>
      </p:sp>
      <p:sp>
        <p:nvSpPr>
          <p:cNvPr id="3" name="Date Placeholder 2"/>
          <p:cNvSpPr>
            <a:spLocks noGrp="1"/>
          </p:cNvSpPr>
          <p:nvPr>
            <p:ph type="dt" sz="half"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002060"/>
                </a:solidFill>
                <a:effectLst/>
                <a:uLnTx/>
                <a:uFillTx/>
              </a:rPr>
              <a:t>04/11/17</a:t>
            </a:r>
          </a:p>
        </p:txBody>
      </p:sp>
      <p:sp>
        <p:nvSpPr>
          <p:cNvPr id="4" name="Footer Placeholder 3"/>
          <p:cNvSpPr>
            <a:spLocks noGrp="1"/>
          </p:cNvSpPr>
          <p:nvPr>
            <p:ph type="ftr" sz="quarter" idx="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a:solidFill>
                  <a:srgbClr val="002060"/>
                </a:solidFill>
              </a:rPr>
              <a:t>S. Kazakov</a:t>
            </a:r>
            <a:r>
              <a:rPr kumimoji="0" lang="en-US" b="0" i="0" u="none" strike="noStrike" kern="0" cap="none" spc="0" normalizeH="0" baseline="0" noProof="0" dirty="0">
                <a:ln>
                  <a:noFill/>
                </a:ln>
                <a:solidFill>
                  <a:srgbClr val="002060"/>
                </a:solidFill>
                <a:effectLst/>
                <a:uLnTx/>
                <a:uFillTx/>
              </a:rPr>
              <a:t> | P2MAC</a:t>
            </a:r>
            <a:endParaRPr kumimoji="0" lang="en-US" b="1" i="0" u="none" strike="noStrike" kern="0" cap="none" spc="0" normalizeH="0" baseline="0" noProof="0" dirty="0">
              <a:ln>
                <a:noFill/>
              </a:ln>
              <a:solidFill>
                <a:srgbClr val="002060"/>
              </a:solidFill>
              <a:effectLst/>
              <a:uLnTx/>
              <a:uFillTx/>
            </a:endParaRPr>
          </a:p>
        </p:txBody>
      </p:sp>
      <p:sp>
        <p:nvSpPr>
          <p:cNvPr id="5" name="Slide Number Placeholder 4"/>
          <p:cNvSpPr>
            <a:spLocks noGrp="1"/>
          </p:cNvSpPr>
          <p:nvPr>
            <p:ph type="sldNum" sz="quarter" idx="4"/>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48C009B-CB69-E04A-B9B3-34B26D69E9CF}" type="slidenum">
              <a:rPr kumimoji="0" lang="en-US" b="0" i="0" u="none" strike="noStrike" kern="0" cap="none" spc="0" normalizeH="0" baseline="0" noProof="0" smtClean="0">
                <a:ln>
                  <a:noFill/>
                </a:ln>
                <a:solidFill>
                  <a:srgbClr val="00206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b="0" i="0" u="none" strike="noStrike" kern="0" cap="none" spc="0" normalizeH="0" baseline="0" noProof="0" dirty="0">
              <a:ln>
                <a:noFill/>
              </a:ln>
              <a:solidFill>
                <a:srgbClr val="002060"/>
              </a:solidFill>
              <a:effectLst/>
              <a:uLnTx/>
              <a:uFillTx/>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250" y="1019818"/>
            <a:ext cx="8634879" cy="4980418"/>
          </a:xfrm>
          <a:prstGeom prst="rect">
            <a:avLst/>
          </a:prstGeom>
        </p:spPr>
      </p:pic>
    </p:spTree>
    <p:extLst>
      <p:ext uri="{BB962C8B-B14F-4D97-AF65-F5344CB8AC3E}">
        <p14:creationId xmlns:p14="http://schemas.microsoft.com/office/powerpoint/2010/main" val="93753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38425" y="219656"/>
            <a:ext cx="8686800" cy="427877"/>
          </a:xfrm>
        </p:spPr>
        <p:txBody>
          <a:bodyPr/>
          <a:lstStyle/>
          <a:p>
            <a:r>
              <a:rPr lang="en-US" dirty="0">
                <a:solidFill>
                  <a:srgbClr val="7030A0"/>
                </a:solidFill>
              </a:rPr>
              <a:t>LB &amp; HB, 650 MHz coupler, backup design</a:t>
            </a:r>
            <a:endParaRPr lang="en-US" dirty="0"/>
          </a:p>
        </p:txBody>
      </p:sp>
      <p:sp>
        <p:nvSpPr>
          <p:cNvPr id="3" name="Date Placeholder 2"/>
          <p:cNvSpPr>
            <a:spLocks noGrp="1"/>
          </p:cNvSpPr>
          <p:nvPr>
            <p:ph type="dt" sz="half"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002060"/>
                </a:solidFill>
                <a:effectLst/>
                <a:uLnTx/>
                <a:uFillTx/>
              </a:rPr>
              <a:t>04/11/17</a:t>
            </a:r>
          </a:p>
        </p:txBody>
      </p:sp>
      <p:sp>
        <p:nvSpPr>
          <p:cNvPr id="4" name="Footer Placeholder 3"/>
          <p:cNvSpPr>
            <a:spLocks noGrp="1"/>
          </p:cNvSpPr>
          <p:nvPr>
            <p:ph type="ftr" sz="quarter" idx="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a:solidFill>
                  <a:srgbClr val="002060"/>
                </a:solidFill>
              </a:rPr>
              <a:t>S. Kazakov</a:t>
            </a:r>
            <a:r>
              <a:rPr kumimoji="0" lang="en-US" b="0" i="0" u="none" strike="noStrike" kern="0" cap="none" spc="0" normalizeH="0" baseline="0" noProof="0" dirty="0">
                <a:ln>
                  <a:noFill/>
                </a:ln>
                <a:solidFill>
                  <a:srgbClr val="002060"/>
                </a:solidFill>
                <a:effectLst/>
                <a:uLnTx/>
                <a:uFillTx/>
              </a:rPr>
              <a:t> | P2MAC</a:t>
            </a:r>
            <a:endParaRPr kumimoji="0" lang="en-US" b="1" i="0" u="none" strike="noStrike" kern="0" cap="none" spc="0" normalizeH="0" baseline="0" noProof="0" dirty="0">
              <a:ln>
                <a:noFill/>
              </a:ln>
              <a:solidFill>
                <a:srgbClr val="002060"/>
              </a:solidFill>
              <a:effectLst/>
              <a:uLnTx/>
              <a:uFillTx/>
            </a:endParaRPr>
          </a:p>
        </p:txBody>
      </p:sp>
      <p:sp>
        <p:nvSpPr>
          <p:cNvPr id="5" name="Slide Number Placeholder 4"/>
          <p:cNvSpPr>
            <a:spLocks noGrp="1"/>
          </p:cNvSpPr>
          <p:nvPr>
            <p:ph type="sldNum" sz="quarter" idx="4"/>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48C009B-CB69-E04A-B9B3-34B26D69E9CF}" type="slidenum">
              <a:rPr kumimoji="0" lang="en-US" b="0" i="0" u="none" strike="noStrike" kern="0" cap="none" spc="0" normalizeH="0" baseline="0" noProof="0" smtClean="0">
                <a:ln>
                  <a:noFill/>
                </a:ln>
                <a:solidFill>
                  <a:srgbClr val="00206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b="0" i="0" u="none" strike="noStrike" kern="0" cap="none" spc="0" normalizeH="0" baseline="0" noProof="0" dirty="0">
              <a:ln>
                <a:noFill/>
              </a:ln>
              <a:solidFill>
                <a:srgbClr val="002060"/>
              </a:solidFill>
              <a:effectLst/>
              <a:uLnTx/>
              <a:uFillTx/>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827" y="840184"/>
            <a:ext cx="7689997" cy="5278727"/>
          </a:xfrm>
          <a:prstGeom prst="rect">
            <a:avLst/>
          </a:prstGeom>
        </p:spPr>
      </p:pic>
    </p:spTree>
    <p:extLst>
      <p:ext uri="{BB962C8B-B14F-4D97-AF65-F5344CB8AC3E}">
        <p14:creationId xmlns:p14="http://schemas.microsoft.com/office/powerpoint/2010/main" val="3783876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38425" y="219656"/>
            <a:ext cx="8686800" cy="427877"/>
          </a:xfrm>
        </p:spPr>
        <p:txBody>
          <a:bodyPr/>
          <a:lstStyle/>
          <a:p>
            <a:r>
              <a:rPr lang="en-US" dirty="0">
                <a:solidFill>
                  <a:srgbClr val="7030A0"/>
                </a:solidFill>
              </a:rPr>
              <a:t>Vacuum part of  650 MHz coupler, new design</a:t>
            </a:r>
            <a:endParaRPr lang="en-US" dirty="0"/>
          </a:p>
        </p:txBody>
      </p:sp>
      <p:sp>
        <p:nvSpPr>
          <p:cNvPr id="3" name="Date Placeholder 2"/>
          <p:cNvSpPr>
            <a:spLocks noGrp="1"/>
          </p:cNvSpPr>
          <p:nvPr>
            <p:ph type="dt" sz="half"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002060"/>
                </a:solidFill>
                <a:effectLst/>
                <a:uLnTx/>
                <a:uFillTx/>
              </a:rPr>
              <a:t>04/11/17</a:t>
            </a:r>
          </a:p>
        </p:txBody>
      </p:sp>
      <p:sp>
        <p:nvSpPr>
          <p:cNvPr id="4" name="Footer Placeholder 3"/>
          <p:cNvSpPr>
            <a:spLocks noGrp="1"/>
          </p:cNvSpPr>
          <p:nvPr>
            <p:ph type="ftr" sz="quarter" idx="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002060"/>
                </a:solidFill>
                <a:effectLst/>
                <a:uLnTx/>
                <a:uFillTx/>
              </a:rPr>
              <a:t>S. Kazakov | P2MAC</a:t>
            </a:r>
            <a:endParaRPr kumimoji="0" lang="en-US" b="1" i="0" u="none" strike="noStrike" kern="0" cap="none" spc="0" normalizeH="0" baseline="0" noProof="0" dirty="0">
              <a:ln>
                <a:noFill/>
              </a:ln>
              <a:solidFill>
                <a:srgbClr val="002060"/>
              </a:solidFill>
              <a:effectLst/>
              <a:uLnTx/>
              <a:uFillTx/>
            </a:endParaRPr>
          </a:p>
        </p:txBody>
      </p:sp>
      <p:sp>
        <p:nvSpPr>
          <p:cNvPr id="5" name="Slide Number Placeholder 4"/>
          <p:cNvSpPr>
            <a:spLocks noGrp="1"/>
          </p:cNvSpPr>
          <p:nvPr>
            <p:ph type="sldNum" sz="quarter" idx="4"/>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48C009B-CB69-E04A-B9B3-34B26D69E9CF}" type="slidenum">
              <a:rPr kumimoji="0" lang="en-US" b="0" i="0" u="none" strike="noStrike" kern="0" cap="none" spc="0" normalizeH="0" baseline="0" noProof="0" smtClean="0">
                <a:ln>
                  <a:noFill/>
                </a:ln>
                <a:solidFill>
                  <a:srgbClr val="00206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b="0" i="0" u="none" strike="noStrike" kern="0" cap="none" spc="0" normalizeH="0" baseline="0" noProof="0" dirty="0">
              <a:ln>
                <a:noFill/>
              </a:ln>
              <a:solidFill>
                <a:srgbClr val="002060"/>
              </a:solidFill>
              <a:effectLst/>
              <a:uLnTx/>
              <a:uFillTx/>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587" y="1024355"/>
            <a:ext cx="7324071" cy="5070875"/>
          </a:xfrm>
          <a:prstGeom prst="rect">
            <a:avLst/>
          </a:prstGeom>
        </p:spPr>
      </p:pic>
    </p:spTree>
    <p:extLst>
      <p:ext uri="{BB962C8B-B14F-4D97-AF65-F5344CB8AC3E}">
        <p14:creationId xmlns:p14="http://schemas.microsoft.com/office/powerpoint/2010/main" val="592620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38425" y="219656"/>
            <a:ext cx="8529057" cy="427877"/>
          </a:xfrm>
        </p:spPr>
        <p:txBody>
          <a:bodyPr/>
          <a:lstStyle/>
          <a:p>
            <a:r>
              <a:rPr lang="en-US" dirty="0">
                <a:solidFill>
                  <a:srgbClr val="7030A0"/>
                </a:solidFill>
              </a:rPr>
              <a:t>Thermal properties of  650 MHz couplers</a:t>
            </a:r>
            <a:endParaRPr lang="en-US" dirty="0"/>
          </a:p>
        </p:txBody>
      </p:sp>
      <p:sp>
        <p:nvSpPr>
          <p:cNvPr id="3" name="Date Placeholder 2"/>
          <p:cNvSpPr>
            <a:spLocks noGrp="1"/>
          </p:cNvSpPr>
          <p:nvPr>
            <p:ph type="dt" sz="half"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rPr>
              <a:t>04/11/17</a:t>
            </a:r>
          </a:p>
        </p:txBody>
      </p:sp>
      <p:sp>
        <p:nvSpPr>
          <p:cNvPr id="4" name="Footer Placeholder 3"/>
          <p:cNvSpPr>
            <a:spLocks noGrp="1"/>
          </p:cNvSpPr>
          <p:nvPr>
            <p:ph type="ftr" sz="quarter" idx="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002060"/>
                </a:solidFill>
                <a:effectLst/>
                <a:uLnTx/>
                <a:uFillTx/>
              </a:rPr>
              <a:t>S. Kazakov | P2MAC</a:t>
            </a:r>
            <a:endParaRPr kumimoji="0" lang="en-US" b="1" i="0" u="none" strike="noStrike" kern="0" cap="none" spc="0" normalizeH="0" baseline="0" noProof="0" dirty="0">
              <a:ln>
                <a:noFill/>
              </a:ln>
              <a:solidFill>
                <a:srgbClr val="002060"/>
              </a:solidFill>
              <a:effectLst/>
              <a:uLnTx/>
              <a:uFillTx/>
            </a:endParaRPr>
          </a:p>
        </p:txBody>
      </p:sp>
      <p:sp>
        <p:nvSpPr>
          <p:cNvPr id="5" name="Slide Number Placeholder 4"/>
          <p:cNvSpPr>
            <a:spLocks noGrp="1"/>
          </p:cNvSpPr>
          <p:nvPr>
            <p:ph type="sldNum" sz="quarter" idx="4"/>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48C009B-CB69-E04A-B9B3-34B26D69E9CF}" type="slidenum">
              <a:rPr kumimoji="0" lang="en-US" b="0" i="0" u="none" strike="noStrike" kern="0" cap="none" spc="0" normalizeH="0" baseline="0" noProof="0" smtClean="0">
                <a:ln>
                  <a:noFill/>
                </a:ln>
                <a:solidFill>
                  <a:srgbClr val="00206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b="0" i="0" u="none" strike="noStrike" kern="0" cap="none" spc="0" normalizeH="0" baseline="0" noProof="0" dirty="0">
              <a:ln>
                <a:noFill/>
              </a:ln>
              <a:solidFill>
                <a:srgbClr val="002060"/>
              </a:solidFill>
              <a:effectLst/>
              <a:uLnTx/>
              <a:uFillTx/>
            </a:endParaRPr>
          </a:p>
        </p:txBody>
      </p:sp>
      <p:graphicFrame>
        <p:nvGraphicFramePr>
          <p:cNvPr id="9" name="Table 8"/>
          <p:cNvGraphicFramePr>
            <a:graphicFrameLocks noGrp="1"/>
          </p:cNvGraphicFramePr>
          <p:nvPr>
            <p:extLst>
              <p:ext uri="{D42A27DB-BD31-4B8C-83A1-F6EECF244321}">
                <p14:modId xmlns:p14="http://schemas.microsoft.com/office/powerpoint/2010/main" val="725836280"/>
              </p:ext>
            </p:extLst>
          </p:nvPr>
        </p:nvGraphicFramePr>
        <p:xfrm>
          <a:off x="340660" y="1323533"/>
          <a:ext cx="8543364" cy="2085732"/>
        </p:xfrm>
        <a:graphic>
          <a:graphicData uri="http://schemas.openxmlformats.org/drawingml/2006/table">
            <a:tbl>
              <a:tblPr firstRow="1" bandRow="1">
                <a:tableStyleId>{5C22544A-7EE6-4342-B048-85BDC9FD1C3A}</a:tableStyleId>
              </a:tblPr>
              <a:tblGrid>
                <a:gridCol w="1290022">
                  <a:extLst>
                    <a:ext uri="{9D8B030D-6E8A-4147-A177-3AD203B41FA5}">
                      <a16:colId xmlns:a16="http://schemas.microsoft.com/office/drawing/2014/main" val="20000"/>
                    </a:ext>
                  </a:extLst>
                </a:gridCol>
                <a:gridCol w="823279">
                  <a:extLst>
                    <a:ext uri="{9D8B030D-6E8A-4147-A177-3AD203B41FA5}">
                      <a16:colId xmlns:a16="http://schemas.microsoft.com/office/drawing/2014/main" val="20001"/>
                    </a:ext>
                  </a:extLst>
                </a:gridCol>
                <a:gridCol w="849210">
                  <a:extLst>
                    <a:ext uri="{9D8B030D-6E8A-4147-A177-3AD203B41FA5}">
                      <a16:colId xmlns:a16="http://schemas.microsoft.com/office/drawing/2014/main" val="20002"/>
                    </a:ext>
                  </a:extLst>
                </a:gridCol>
                <a:gridCol w="881623">
                  <a:extLst>
                    <a:ext uri="{9D8B030D-6E8A-4147-A177-3AD203B41FA5}">
                      <a16:colId xmlns:a16="http://schemas.microsoft.com/office/drawing/2014/main" val="20003"/>
                    </a:ext>
                  </a:extLst>
                </a:gridCol>
                <a:gridCol w="965896">
                  <a:extLst>
                    <a:ext uri="{9D8B030D-6E8A-4147-A177-3AD203B41FA5}">
                      <a16:colId xmlns:a16="http://schemas.microsoft.com/office/drawing/2014/main" val="20004"/>
                    </a:ext>
                  </a:extLst>
                </a:gridCol>
                <a:gridCol w="1030719">
                  <a:extLst>
                    <a:ext uri="{9D8B030D-6E8A-4147-A177-3AD203B41FA5}">
                      <a16:colId xmlns:a16="http://schemas.microsoft.com/office/drawing/2014/main" val="20005"/>
                    </a:ext>
                  </a:extLst>
                </a:gridCol>
                <a:gridCol w="1060918">
                  <a:extLst>
                    <a:ext uri="{9D8B030D-6E8A-4147-A177-3AD203B41FA5}">
                      <a16:colId xmlns:a16="http://schemas.microsoft.com/office/drawing/2014/main" val="20006"/>
                    </a:ext>
                  </a:extLst>
                </a:gridCol>
                <a:gridCol w="1641697">
                  <a:extLst>
                    <a:ext uri="{9D8B030D-6E8A-4147-A177-3AD203B41FA5}">
                      <a16:colId xmlns:a16="http://schemas.microsoft.com/office/drawing/2014/main" val="20007"/>
                    </a:ext>
                  </a:extLst>
                </a:gridCol>
              </a:tblGrid>
              <a:tr h="243566">
                <a:tc>
                  <a:txBody>
                    <a:bodyPr/>
                    <a:lstStyle/>
                    <a:p>
                      <a:pPr algn="ctr"/>
                      <a:endParaRPr lang="en-US" sz="1400" dirty="0"/>
                    </a:p>
                  </a:txBody>
                  <a:tcPr marL="68580" marR="68580" marT="34290" marB="34290"/>
                </a:tc>
                <a:tc>
                  <a:txBody>
                    <a:bodyPr/>
                    <a:lstStyle/>
                    <a:p>
                      <a:pPr algn="ctr"/>
                      <a:r>
                        <a:rPr lang="en-US" sz="1400" dirty="0"/>
                        <a:t>2K, W</a:t>
                      </a:r>
                    </a:p>
                  </a:txBody>
                  <a:tcPr marL="68580" marR="68580" marT="34290" marB="34290"/>
                </a:tc>
                <a:tc>
                  <a:txBody>
                    <a:bodyPr/>
                    <a:lstStyle/>
                    <a:p>
                      <a:pPr algn="ctr"/>
                      <a:r>
                        <a:rPr lang="en-US" sz="1400" dirty="0"/>
                        <a:t>5K, W</a:t>
                      </a:r>
                    </a:p>
                  </a:txBody>
                  <a:tcPr marL="68580" marR="68580" marT="34290" marB="34290"/>
                </a:tc>
                <a:tc>
                  <a:txBody>
                    <a:bodyPr/>
                    <a:lstStyle/>
                    <a:p>
                      <a:pPr algn="ctr"/>
                      <a:r>
                        <a:rPr lang="en-US" sz="1400" dirty="0"/>
                        <a:t>70K, W</a:t>
                      </a:r>
                    </a:p>
                  </a:txBody>
                  <a:tcPr marL="68580" marR="68580" marT="34290" marB="34290"/>
                </a:tc>
                <a:tc>
                  <a:txBody>
                    <a:bodyPr/>
                    <a:lstStyle/>
                    <a:p>
                      <a:pPr algn="ctr"/>
                      <a:r>
                        <a:rPr lang="en-US" sz="1400" dirty="0"/>
                        <a:t>293K, W</a:t>
                      </a:r>
                    </a:p>
                  </a:txBody>
                  <a:tcPr marL="68580" marR="68580" marT="34290" marB="34290"/>
                </a:tc>
                <a:tc>
                  <a:txBody>
                    <a:bodyPr/>
                    <a:lstStyle/>
                    <a:p>
                      <a:pPr algn="ctr"/>
                      <a:r>
                        <a:rPr lang="en-US" sz="1400" dirty="0"/>
                        <a:t>T</a:t>
                      </a:r>
                      <a:r>
                        <a:rPr lang="en-US" sz="1400" baseline="0" dirty="0"/>
                        <a:t>w, max, K</a:t>
                      </a:r>
                      <a:endParaRPr lang="en-US" sz="1400" dirty="0"/>
                    </a:p>
                  </a:txBody>
                  <a:tcPr marL="68580" marR="68580" marT="34290" marB="34290"/>
                </a:tc>
                <a:tc>
                  <a:txBody>
                    <a:bodyPr/>
                    <a:lstStyle/>
                    <a:p>
                      <a:pPr algn="ctr"/>
                      <a:r>
                        <a:rPr lang="en-US" sz="1400" dirty="0"/>
                        <a:t>Tw,</a:t>
                      </a:r>
                      <a:r>
                        <a:rPr lang="en-US" sz="1400" baseline="0" dirty="0"/>
                        <a:t> min, K</a:t>
                      </a:r>
                      <a:endParaRPr lang="en-US" sz="1400" dirty="0"/>
                    </a:p>
                  </a:txBody>
                  <a:tcPr marL="68580" marR="68580" marT="34290" marB="34290"/>
                </a:tc>
                <a:tc>
                  <a:txBody>
                    <a:bodyPr/>
                    <a:lstStyle/>
                    <a:p>
                      <a:pPr algn="ctr"/>
                      <a:r>
                        <a:rPr lang="en-US" sz="1400" dirty="0"/>
                        <a:t>Grad, max, K/mm</a:t>
                      </a:r>
                    </a:p>
                  </a:txBody>
                  <a:tcPr marL="68580" marR="68580" marT="34290" marB="34290"/>
                </a:tc>
                <a:extLst>
                  <a:ext uri="{0D108BD9-81ED-4DB2-BD59-A6C34878D82A}">
                    <a16:rowId xmlns:a16="http://schemas.microsoft.com/office/drawing/2014/main" val="10000"/>
                  </a:ext>
                </a:extLst>
              </a:tr>
              <a:tr h="300632">
                <a:tc>
                  <a:txBody>
                    <a:bodyPr/>
                    <a:lstStyle/>
                    <a:p>
                      <a:pPr algn="ctr"/>
                      <a:r>
                        <a:rPr lang="en-US" sz="1400" b="1" dirty="0"/>
                        <a:t>New, 0 kW</a:t>
                      </a:r>
                    </a:p>
                  </a:txBody>
                  <a:tcPr marL="68580" marR="68580" marT="34290" marB="34290"/>
                </a:tc>
                <a:tc>
                  <a:txBody>
                    <a:bodyPr/>
                    <a:lstStyle/>
                    <a:p>
                      <a:pPr algn="ctr"/>
                      <a:r>
                        <a:rPr lang="en-US" sz="1400" b="1" dirty="0"/>
                        <a:t>0.15</a:t>
                      </a:r>
                    </a:p>
                  </a:txBody>
                  <a:tcPr marL="68580" marR="68580" marT="34290" marB="34290"/>
                </a:tc>
                <a:tc>
                  <a:txBody>
                    <a:bodyPr/>
                    <a:lstStyle/>
                    <a:p>
                      <a:pPr algn="ctr"/>
                      <a:r>
                        <a:rPr lang="en-US" sz="1400" b="1" dirty="0"/>
                        <a:t>0.6</a:t>
                      </a:r>
                    </a:p>
                  </a:txBody>
                  <a:tcPr marL="68580" marR="68580" marT="34290" marB="34290"/>
                </a:tc>
                <a:tc>
                  <a:txBody>
                    <a:bodyPr/>
                    <a:lstStyle/>
                    <a:p>
                      <a:pPr algn="ctr"/>
                      <a:r>
                        <a:rPr lang="en-US" sz="1400" b="1" dirty="0"/>
                        <a:t>3.3</a:t>
                      </a:r>
                    </a:p>
                  </a:txBody>
                  <a:tcPr marL="68580" marR="68580" marT="34290" marB="34290"/>
                </a:tc>
                <a:tc>
                  <a:txBody>
                    <a:bodyPr/>
                    <a:lstStyle/>
                    <a:p>
                      <a:pPr algn="ctr"/>
                      <a:r>
                        <a:rPr lang="en-US" sz="1400" b="1" dirty="0"/>
                        <a:t>-2.7</a:t>
                      </a:r>
                    </a:p>
                  </a:txBody>
                  <a:tcPr marL="68580" marR="68580" marT="34290" marB="34290"/>
                </a:tc>
                <a:tc>
                  <a:txBody>
                    <a:bodyPr/>
                    <a:lstStyle/>
                    <a:p>
                      <a:pPr algn="ctr"/>
                      <a:r>
                        <a:rPr lang="en-US" sz="1400" b="1" dirty="0"/>
                        <a:t>288</a:t>
                      </a:r>
                    </a:p>
                  </a:txBody>
                  <a:tcPr marL="68580" marR="68580" marT="34290" marB="34290"/>
                </a:tc>
                <a:tc>
                  <a:txBody>
                    <a:bodyPr/>
                    <a:lstStyle/>
                    <a:p>
                      <a:pPr algn="ctr"/>
                      <a:r>
                        <a:rPr lang="en-US" sz="1400" b="1" dirty="0"/>
                        <a:t>288</a:t>
                      </a:r>
                    </a:p>
                  </a:txBody>
                  <a:tcPr marL="68580" marR="68580" marT="34290" marB="34290"/>
                </a:tc>
                <a:tc>
                  <a:txBody>
                    <a:bodyPr/>
                    <a:lstStyle/>
                    <a:p>
                      <a:pPr algn="ctr"/>
                      <a:r>
                        <a:rPr lang="en-US" sz="1400" b="1" dirty="0"/>
                        <a:t>0</a:t>
                      </a:r>
                    </a:p>
                  </a:txBody>
                  <a:tcPr marL="68580" marR="68580" marT="34290" marB="34290"/>
                </a:tc>
                <a:extLst>
                  <a:ext uri="{0D108BD9-81ED-4DB2-BD59-A6C34878D82A}">
                    <a16:rowId xmlns:a16="http://schemas.microsoft.com/office/drawing/2014/main" val="10001"/>
                  </a:ext>
                </a:extLst>
              </a:tr>
              <a:tr h="300632">
                <a:tc>
                  <a:txBody>
                    <a:bodyPr/>
                    <a:lstStyle/>
                    <a:p>
                      <a:pPr algn="ctr"/>
                      <a:r>
                        <a:rPr lang="en-US" sz="1400" b="1" baseline="0" dirty="0"/>
                        <a:t>New, 100 kW </a:t>
                      </a:r>
                      <a:endParaRPr lang="en-US" sz="1400" b="1" dirty="0"/>
                    </a:p>
                  </a:txBody>
                  <a:tcPr marL="68580" marR="68580" marT="34290" marB="34290"/>
                </a:tc>
                <a:tc>
                  <a:txBody>
                    <a:bodyPr/>
                    <a:lstStyle/>
                    <a:p>
                      <a:pPr algn="ctr"/>
                      <a:r>
                        <a:rPr lang="en-US" sz="1400" b="1" dirty="0"/>
                        <a:t>0.55</a:t>
                      </a:r>
                    </a:p>
                  </a:txBody>
                  <a:tcPr marL="68580" marR="68580" marT="34290" marB="34290"/>
                </a:tc>
                <a:tc>
                  <a:txBody>
                    <a:bodyPr/>
                    <a:lstStyle/>
                    <a:p>
                      <a:pPr algn="ctr"/>
                      <a:r>
                        <a:rPr lang="en-US" sz="1400" b="1" dirty="0"/>
                        <a:t>0.93</a:t>
                      </a:r>
                    </a:p>
                  </a:txBody>
                  <a:tcPr marL="68580" marR="68580" marT="34290" marB="34290"/>
                </a:tc>
                <a:tc>
                  <a:txBody>
                    <a:bodyPr/>
                    <a:lstStyle/>
                    <a:p>
                      <a:pPr algn="ctr"/>
                      <a:r>
                        <a:rPr lang="en-US" sz="1400" b="1" dirty="0"/>
                        <a:t>6.2</a:t>
                      </a:r>
                    </a:p>
                  </a:txBody>
                  <a:tcPr marL="68580" marR="68580" marT="34290" marB="34290"/>
                </a:tc>
                <a:tc>
                  <a:txBody>
                    <a:bodyPr/>
                    <a:lstStyle/>
                    <a:p>
                      <a:pPr algn="ctr"/>
                      <a:r>
                        <a:rPr lang="en-US" sz="1400" b="1" dirty="0"/>
                        <a:t>21</a:t>
                      </a:r>
                    </a:p>
                  </a:txBody>
                  <a:tcPr marL="68580" marR="68580" marT="34290" marB="34290"/>
                </a:tc>
                <a:tc>
                  <a:txBody>
                    <a:bodyPr/>
                    <a:lstStyle/>
                    <a:p>
                      <a:pPr algn="ctr"/>
                      <a:r>
                        <a:rPr lang="en-US" sz="1400" b="1" dirty="0"/>
                        <a:t>347</a:t>
                      </a:r>
                    </a:p>
                  </a:txBody>
                  <a:tcPr marL="68580" marR="68580" marT="34290" marB="34290"/>
                </a:tc>
                <a:tc>
                  <a:txBody>
                    <a:bodyPr/>
                    <a:lstStyle/>
                    <a:p>
                      <a:pPr algn="ctr"/>
                      <a:r>
                        <a:rPr lang="en-US" sz="1400" b="1" dirty="0"/>
                        <a:t>334</a:t>
                      </a:r>
                    </a:p>
                  </a:txBody>
                  <a:tcPr marL="68580" marR="68580" marT="34290" marB="34290"/>
                </a:tc>
                <a:tc>
                  <a:txBody>
                    <a:bodyPr/>
                    <a:lstStyle/>
                    <a:p>
                      <a:pPr algn="ctr"/>
                      <a:r>
                        <a:rPr lang="en-US" sz="1400" b="1" dirty="0"/>
                        <a:t>0.47</a:t>
                      </a:r>
                    </a:p>
                  </a:txBody>
                  <a:tcPr marL="68580" marR="68580" marT="34290" marB="34290"/>
                </a:tc>
                <a:extLst>
                  <a:ext uri="{0D108BD9-81ED-4DB2-BD59-A6C34878D82A}">
                    <a16:rowId xmlns:a16="http://schemas.microsoft.com/office/drawing/2014/main" val="10002"/>
                  </a:ext>
                </a:extLst>
              </a:tr>
              <a:tr h="300632">
                <a:tc>
                  <a:txBody>
                    <a:bodyPr/>
                    <a:lstStyle/>
                    <a:p>
                      <a:pPr algn="ctr"/>
                      <a:r>
                        <a:rPr lang="en-US" sz="1400" b="1" dirty="0"/>
                        <a:t>New, 300 kW</a:t>
                      </a:r>
                    </a:p>
                  </a:txBody>
                  <a:tcPr marL="68580" marR="68580" marT="34290" marB="34290"/>
                </a:tc>
                <a:tc>
                  <a:txBody>
                    <a:bodyPr/>
                    <a:lstStyle/>
                    <a:p>
                      <a:pPr algn="ctr"/>
                      <a:r>
                        <a:rPr lang="en-US" sz="1400" b="1" dirty="0"/>
                        <a:t>1.52</a:t>
                      </a:r>
                    </a:p>
                  </a:txBody>
                  <a:tcPr marL="68580" marR="68580" marT="34290" marB="34290"/>
                </a:tc>
                <a:tc>
                  <a:txBody>
                    <a:bodyPr/>
                    <a:lstStyle/>
                    <a:p>
                      <a:pPr algn="ctr"/>
                      <a:r>
                        <a:rPr lang="en-US" sz="1400" b="1" dirty="0"/>
                        <a:t>1.6</a:t>
                      </a:r>
                    </a:p>
                  </a:txBody>
                  <a:tcPr marL="68580" marR="68580" marT="34290" marB="34290"/>
                </a:tc>
                <a:tc>
                  <a:txBody>
                    <a:bodyPr/>
                    <a:lstStyle/>
                    <a:p>
                      <a:pPr algn="ctr"/>
                      <a:r>
                        <a:rPr lang="en-US" sz="1400" b="1" dirty="0"/>
                        <a:t>11.5</a:t>
                      </a:r>
                    </a:p>
                  </a:txBody>
                  <a:tcPr marL="68580" marR="68580" marT="34290" marB="34290"/>
                </a:tc>
                <a:tc>
                  <a:txBody>
                    <a:bodyPr/>
                    <a:lstStyle/>
                    <a:p>
                      <a:pPr algn="ctr"/>
                      <a:r>
                        <a:rPr lang="en-US" sz="1400" b="1" dirty="0"/>
                        <a:t>48</a:t>
                      </a:r>
                    </a:p>
                  </a:txBody>
                  <a:tcPr marL="68580" marR="68580" marT="34290" marB="34290"/>
                </a:tc>
                <a:tc>
                  <a:txBody>
                    <a:bodyPr/>
                    <a:lstStyle/>
                    <a:p>
                      <a:pPr algn="ctr"/>
                      <a:r>
                        <a:rPr lang="en-US" sz="1400" b="1" dirty="0"/>
                        <a:t>398</a:t>
                      </a:r>
                    </a:p>
                  </a:txBody>
                  <a:tcPr marL="68580" marR="68580" marT="34290" marB="34290"/>
                </a:tc>
                <a:tc>
                  <a:txBody>
                    <a:bodyPr/>
                    <a:lstStyle/>
                    <a:p>
                      <a:pPr algn="ctr"/>
                      <a:r>
                        <a:rPr lang="en-US" sz="1400" b="1" dirty="0"/>
                        <a:t>386</a:t>
                      </a:r>
                    </a:p>
                  </a:txBody>
                  <a:tcPr marL="68580" marR="68580" marT="34290" marB="34290"/>
                </a:tc>
                <a:tc>
                  <a:txBody>
                    <a:bodyPr/>
                    <a:lstStyle/>
                    <a:p>
                      <a:pPr algn="ctr"/>
                      <a:r>
                        <a:rPr lang="en-US" sz="1400" b="1" dirty="0"/>
                        <a:t>0.40</a:t>
                      </a:r>
                    </a:p>
                  </a:txBody>
                  <a:tcPr marL="68580" marR="68580" marT="34290" marB="34290"/>
                </a:tc>
                <a:extLst>
                  <a:ext uri="{0D108BD9-81ED-4DB2-BD59-A6C34878D82A}">
                    <a16:rowId xmlns:a16="http://schemas.microsoft.com/office/drawing/2014/main" val="10003"/>
                  </a:ext>
                </a:extLst>
              </a:tr>
              <a:tr h="300632">
                <a:tc>
                  <a:txBody>
                    <a:bodyPr/>
                    <a:lstStyle/>
                    <a:p>
                      <a:pPr algn="ctr"/>
                      <a:r>
                        <a:rPr lang="en-US" sz="1400" b="1" dirty="0" err="1"/>
                        <a:t>Bckp</a:t>
                      </a:r>
                      <a:r>
                        <a:rPr lang="en-US" sz="1400" b="1" dirty="0"/>
                        <a:t>,</a:t>
                      </a:r>
                      <a:r>
                        <a:rPr lang="en-US" sz="1400" b="1" baseline="0" dirty="0"/>
                        <a:t> 0 kW</a:t>
                      </a:r>
                      <a:endParaRPr lang="en-US" sz="1400" b="1" dirty="0"/>
                    </a:p>
                  </a:txBody>
                  <a:tcPr marL="68580" marR="68580" marT="34290" marB="34290"/>
                </a:tc>
                <a:tc>
                  <a:txBody>
                    <a:bodyPr/>
                    <a:lstStyle/>
                    <a:p>
                      <a:pPr algn="ctr"/>
                      <a:r>
                        <a:rPr lang="en-US" sz="1400" b="1" dirty="0"/>
                        <a:t>0.41</a:t>
                      </a:r>
                    </a:p>
                  </a:txBody>
                  <a:tcPr marL="68580" marR="68580" marT="34290" marB="34290"/>
                </a:tc>
                <a:tc>
                  <a:txBody>
                    <a:bodyPr/>
                    <a:lstStyle/>
                    <a:p>
                      <a:pPr algn="ctr"/>
                      <a:r>
                        <a:rPr lang="en-US" sz="1400" b="1" dirty="0"/>
                        <a:t>1.46</a:t>
                      </a:r>
                    </a:p>
                  </a:txBody>
                  <a:tcPr marL="68580" marR="68580" marT="34290" marB="34290"/>
                </a:tc>
                <a:tc>
                  <a:txBody>
                    <a:bodyPr/>
                    <a:lstStyle/>
                    <a:p>
                      <a:pPr algn="ctr"/>
                      <a:r>
                        <a:rPr lang="en-US" sz="1400" b="1" dirty="0"/>
                        <a:t>3.0</a:t>
                      </a:r>
                    </a:p>
                  </a:txBody>
                  <a:tcPr marL="68580" marR="68580" marT="34290" marB="34290"/>
                </a:tc>
                <a:tc>
                  <a:txBody>
                    <a:bodyPr/>
                    <a:lstStyle/>
                    <a:p>
                      <a:pPr algn="ctr"/>
                      <a:r>
                        <a:rPr lang="en-US" sz="1400" b="1" dirty="0"/>
                        <a:t>-3.1</a:t>
                      </a:r>
                    </a:p>
                  </a:txBody>
                  <a:tcPr marL="68580" marR="68580" marT="34290" marB="34290"/>
                </a:tc>
                <a:tc>
                  <a:txBody>
                    <a:bodyPr/>
                    <a:lstStyle/>
                    <a:p>
                      <a:pPr algn="ctr"/>
                      <a:r>
                        <a:rPr lang="en-US" sz="1400" b="1" dirty="0"/>
                        <a:t>288</a:t>
                      </a:r>
                    </a:p>
                  </a:txBody>
                  <a:tcPr marL="68580" marR="68580" marT="34290" marB="34290"/>
                </a:tc>
                <a:tc>
                  <a:txBody>
                    <a:bodyPr/>
                    <a:lstStyle/>
                    <a:p>
                      <a:pPr algn="ctr"/>
                      <a:r>
                        <a:rPr lang="en-US" sz="1400" b="1" dirty="0"/>
                        <a:t>288</a:t>
                      </a:r>
                    </a:p>
                  </a:txBody>
                  <a:tcPr marL="68580" marR="68580" marT="34290" marB="34290"/>
                </a:tc>
                <a:tc>
                  <a:txBody>
                    <a:bodyPr/>
                    <a:lstStyle/>
                    <a:p>
                      <a:pPr algn="ctr"/>
                      <a:r>
                        <a:rPr lang="en-US" sz="1400" b="1" dirty="0"/>
                        <a:t>0</a:t>
                      </a:r>
                    </a:p>
                  </a:txBody>
                  <a:tcPr marL="68580" marR="68580" marT="34290" marB="34290"/>
                </a:tc>
                <a:extLst>
                  <a:ext uri="{0D108BD9-81ED-4DB2-BD59-A6C34878D82A}">
                    <a16:rowId xmlns:a16="http://schemas.microsoft.com/office/drawing/2014/main" val="10004"/>
                  </a:ext>
                </a:extLst>
              </a:tr>
              <a:tr h="300632">
                <a:tc>
                  <a:txBody>
                    <a:bodyPr/>
                    <a:lstStyle/>
                    <a:p>
                      <a:pPr algn="ctr"/>
                      <a:r>
                        <a:rPr lang="en-US" sz="1400" b="1" dirty="0" err="1"/>
                        <a:t>Bckp</a:t>
                      </a:r>
                      <a:r>
                        <a:rPr lang="en-US" sz="1400" b="1" dirty="0"/>
                        <a:t>, 100 kW</a:t>
                      </a:r>
                    </a:p>
                  </a:txBody>
                  <a:tcPr marL="68580" marR="68580" marT="34290" marB="34290"/>
                </a:tc>
                <a:tc>
                  <a:txBody>
                    <a:bodyPr/>
                    <a:lstStyle/>
                    <a:p>
                      <a:pPr algn="ctr"/>
                      <a:r>
                        <a:rPr lang="en-US" sz="1400" b="1" dirty="0"/>
                        <a:t>0.97</a:t>
                      </a:r>
                    </a:p>
                  </a:txBody>
                  <a:tcPr marL="68580" marR="68580" marT="34290" marB="34290"/>
                </a:tc>
                <a:tc>
                  <a:txBody>
                    <a:bodyPr/>
                    <a:lstStyle/>
                    <a:p>
                      <a:pPr algn="ctr"/>
                      <a:r>
                        <a:rPr lang="en-US" sz="1400" b="1" dirty="0"/>
                        <a:t>4.1</a:t>
                      </a:r>
                    </a:p>
                  </a:txBody>
                  <a:tcPr marL="68580" marR="68580" marT="34290" marB="34290"/>
                </a:tc>
                <a:tc>
                  <a:txBody>
                    <a:bodyPr/>
                    <a:lstStyle/>
                    <a:p>
                      <a:pPr algn="ctr"/>
                      <a:r>
                        <a:rPr lang="en-US" sz="1400" b="1" dirty="0"/>
                        <a:t>11.4</a:t>
                      </a:r>
                    </a:p>
                  </a:txBody>
                  <a:tcPr marL="68580" marR="68580" marT="34290" marB="34290"/>
                </a:tc>
                <a:tc>
                  <a:txBody>
                    <a:bodyPr/>
                    <a:lstStyle/>
                    <a:p>
                      <a:pPr algn="ctr"/>
                      <a:r>
                        <a:rPr lang="en-US" sz="1400" b="1" dirty="0"/>
                        <a:t>20</a:t>
                      </a:r>
                    </a:p>
                  </a:txBody>
                  <a:tcPr marL="68580" marR="68580" marT="34290" marB="34290"/>
                </a:tc>
                <a:tc>
                  <a:txBody>
                    <a:bodyPr/>
                    <a:lstStyle/>
                    <a:p>
                      <a:pPr algn="ctr"/>
                      <a:r>
                        <a:rPr lang="en-US" sz="1400" b="1" dirty="0"/>
                        <a:t>344</a:t>
                      </a:r>
                    </a:p>
                  </a:txBody>
                  <a:tcPr marL="68580" marR="68580" marT="34290" marB="34290"/>
                </a:tc>
                <a:tc>
                  <a:txBody>
                    <a:bodyPr/>
                    <a:lstStyle/>
                    <a:p>
                      <a:pPr algn="ctr"/>
                      <a:r>
                        <a:rPr lang="en-US" sz="1400" b="1" dirty="0"/>
                        <a:t>331</a:t>
                      </a:r>
                    </a:p>
                  </a:txBody>
                  <a:tcPr marL="68580" marR="68580" marT="34290" marB="34290"/>
                </a:tc>
                <a:tc>
                  <a:txBody>
                    <a:bodyPr/>
                    <a:lstStyle/>
                    <a:p>
                      <a:pPr algn="ctr"/>
                      <a:r>
                        <a:rPr lang="en-US" sz="1400" b="1" dirty="0"/>
                        <a:t>0.47</a:t>
                      </a:r>
                    </a:p>
                  </a:txBody>
                  <a:tcPr marL="68580" marR="68580" marT="34290" marB="34290"/>
                </a:tc>
                <a:extLst>
                  <a:ext uri="{0D108BD9-81ED-4DB2-BD59-A6C34878D82A}">
                    <a16:rowId xmlns:a16="http://schemas.microsoft.com/office/drawing/2014/main" val="10005"/>
                  </a:ext>
                </a:extLst>
              </a:tr>
              <a:tr h="300632">
                <a:tc>
                  <a:txBody>
                    <a:bodyPr/>
                    <a:lstStyle/>
                    <a:p>
                      <a:pPr algn="ctr"/>
                      <a:r>
                        <a:rPr lang="en-US" sz="1400" b="1" dirty="0" err="1"/>
                        <a:t>Bckp</a:t>
                      </a:r>
                      <a:r>
                        <a:rPr lang="en-US" sz="1400" b="1" dirty="0"/>
                        <a:t>, 300 kW</a:t>
                      </a:r>
                    </a:p>
                  </a:txBody>
                  <a:tcPr marL="68580" marR="68580" marT="34290" marB="34290"/>
                </a:tc>
                <a:tc>
                  <a:txBody>
                    <a:bodyPr/>
                    <a:lstStyle/>
                    <a:p>
                      <a:pPr algn="ctr"/>
                      <a:r>
                        <a:rPr lang="en-US" sz="1400" b="1" dirty="0"/>
                        <a:t>2.19</a:t>
                      </a:r>
                    </a:p>
                  </a:txBody>
                  <a:tcPr marL="68580" marR="68580" marT="34290" marB="34290"/>
                </a:tc>
                <a:tc>
                  <a:txBody>
                    <a:bodyPr/>
                    <a:lstStyle/>
                    <a:p>
                      <a:pPr algn="ctr"/>
                      <a:r>
                        <a:rPr lang="en-US" sz="1400" b="1" dirty="0"/>
                        <a:t>9.4</a:t>
                      </a:r>
                    </a:p>
                  </a:txBody>
                  <a:tcPr marL="68580" marR="68580" marT="34290" marB="34290"/>
                </a:tc>
                <a:tc>
                  <a:txBody>
                    <a:bodyPr/>
                    <a:lstStyle/>
                    <a:p>
                      <a:pPr algn="ctr"/>
                      <a:r>
                        <a:rPr lang="en-US" sz="1400" b="1" dirty="0"/>
                        <a:t>27</a:t>
                      </a:r>
                    </a:p>
                  </a:txBody>
                  <a:tcPr marL="68580" marR="68580" marT="34290" marB="34290"/>
                </a:tc>
                <a:tc>
                  <a:txBody>
                    <a:bodyPr/>
                    <a:lstStyle/>
                    <a:p>
                      <a:pPr algn="ctr"/>
                      <a:r>
                        <a:rPr lang="en-US" sz="1400" b="1" dirty="0"/>
                        <a:t>50</a:t>
                      </a:r>
                    </a:p>
                  </a:txBody>
                  <a:tcPr marL="68580" marR="68580" marT="34290" marB="34290"/>
                </a:tc>
                <a:tc>
                  <a:txBody>
                    <a:bodyPr/>
                    <a:lstStyle/>
                    <a:p>
                      <a:pPr algn="ctr"/>
                      <a:r>
                        <a:rPr lang="en-US" sz="1400" b="1" dirty="0"/>
                        <a:t>408</a:t>
                      </a:r>
                    </a:p>
                  </a:txBody>
                  <a:tcPr marL="68580" marR="68580" marT="34290" marB="34290"/>
                </a:tc>
                <a:tc>
                  <a:txBody>
                    <a:bodyPr/>
                    <a:lstStyle/>
                    <a:p>
                      <a:pPr algn="ctr"/>
                      <a:r>
                        <a:rPr lang="en-US" sz="1400" b="1" dirty="0"/>
                        <a:t>389</a:t>
                      </a:r>
                    </a:p>
                  </a:txBody>
                  <a:tcPr marL="68580" marR="68580" marT="34290" marB="34290"/>
                </a:tc>
                <a:tc>
                  <a:txBody>
                    <a:bodyPr/>
                    <a:lstStyle/>
                    <a:p>
                      <a:pPr algn="ctr"/>
                      <a:r>
                        <a:rPr lang="en-US" sz="1400" b="1" dirty="0"/>
                        <a:t>0.58</a:t>
                      </a:r>
                    </a:p>
                  </a:txBody>
                  <a:tcPr marL="68580" marR="68580" marT="34290" marB="34290"/>
                </a:tc>
                <a:extLst>
                  <a:ext uri="{0D108BD9-81ED-4DB2-BD59-A6C34878D82A}">
                    <a16:rowId xmlns:a16="http://schemas.microsoft.com/office/drawing/2014/main" val="10006"/>
                  </a:ext>
                </a:extLst>
              </a:tr>
            </a:tbl>
          </a:graphicData>
        </a:graphic>
      </p:graphicFrame>
      <p:sp>
        <p:nvSpPr>
          <p:cNvPr id="13" name="TextBox 12"/>
          <p:cNvSpPr txBox="1"/>
          <p:nvPr/>
        </p:nvSpPr>
        <p:spPr>
          <a:xfrm>
            <a:off x="636588" y="4188312"/>
            <a:ext cx="7907934" cy="830997"/>
          </a:xfrm>
          <a:prstGeom prst="rect">
            <a:avLst/>
          </a:prstGeom>
          <a:noFill/>
        </p:spPr>
        <p:txBody>
          <a:bodyPr wrap="none" rtlCol="0">
            <a:spAutoFit/>
          </a:bodyPr>
          <a:lstStyle/>
          <a:p>
            <a:pPr defTabSz="342900" fontAlgn="base">
              <a:spcBef>
                <a:spcPct val="0"/>
              </a:spcBef>
              <a:spcAft>
                <a:spcPct val="0"/>
              </a:spcAft>
              <a:defRPr/>
            </a:pPr>
            <a:r>
              <a:rPr lang="en-US" sz="2400" b="1" kern="0" dirty="0">
                <a:solidFill>
                  <a:srgbClr val="003087"/>
                </a:solidFill>
              </a:rPr>
              <a:t>New = 0.55*960 + 0.93*220 + 6.2*20  = </a:t>
            </a:r>
            <a:r>
              <a:rPr lang="en-US" sz="2400" b="1" kern="0" dirty="0">
                <a:solidFill>
                  <a:srgbClr val="7030A0"/>
                </a:solidFill>
              </a:rPr>
              <a:t>857  W</a:t>
            </a:r>
            <a:r>
              <a:rPr lang="en-US" sz="2400" b="1" kern="0" dirty="0">
                <a:solidFill>
                  <a:srgbClr val="003087"/>
                </a:solidFill>
              </a:rPr>
              <a:t> of </a:t>
            </a:r>
            <a:r>
              <a:rPr lang="en-US" sz="2400" b="1" kern="0" dirty="0" err="1">
                <a:solidFill>
                  <a:srgbClr val="003087"/>
                </a:solidFill>
              </a:rPr>
              <a:t>cryo</a:t>
            </a:r>
            <a:r>
              <a:rPr lang="en-US" sz="2400" b="1" kern="0" dirty="0">
                <a:solidFill>
                  <a:srgbClr val="003087"/>
                </a:solidFill>
              </a:rPr>
              <a:t>-plant</a:t>
            </a:r>
          </a:p>
          <a:p>
            <a:pPr defTabSz="342900" fontAlgn="base">
              <a:spcBef>
                <a:spcPct val="0"/>
              </a:spcBef>
              <a:spcAft>
                <a:spcPct val="0"/>
              </a:spcAft>
              <a:defRPr/>
            </a:pPr>
            <a:r>
              <a:rPr lang="en-US" sz="2400" b="1" kern="0" dirty="0" err="1">
                <a:solidFill>
                  <a:srgbClr val="003087"/>
                </a:solidFill>
              </a:rPr>
              <a:t>Bckp</a:t>
            </a:r>
            <a:r>
              <a:rPr lang="en-US" sz="2400" b="1" kern="0" dirty="0">
                <a:solidFill>
                  <a:srgbClr val="003087"/>
                </a:solidFill>
              </a:rPr>
              <a:t> = 0.97*960 + 4.1*220 + 11.4*20 = </a:t>
            </a:r>
            <a:r>
              <a:rPr lang="en-US" sz="2400" b="1" kern="0" dirty="0">
                <a:solidFill>
                  <a:srgbClr val="7030A0"/>
                </a:solidFill>
              </a:rPr>
              <a:t>2061 W</a:t>
            </a:r>
            <a:r>
              <a:rPr lang="en-US" sz="2400" b="1" kern="0" dirty="0">
                <a:solidFill>
                  <a:srgbClr val="003087"/>
                </a:solidFill>
              </a:rPr>
              <a:t> of cryo-plant </a:t>
            </a:r>
          </a:p>
        </p:txBody>
      </p:sp>
      <p:sp>
        <p:nvSpPr>
          <p:cNvPr id="14" name="TextBox 13"/>
          <p:cNvSpPr txBox="1"/>
          <p:nvPr/>
        </p:nvSpPr>
        <p:spPr>
          <a:xfrm>
            <a:off x="636603" y="5036678"/>
            <a:ext cx="7561685" cy="461665"/>
          </a:xfrm>
          <a:prstGeom prst="rect">
            <a:avLst/>
          </a:prstGeom>
          <a:noFill/>
        </p:spPr>
        <p:txBody>
          <a:bodyPr wrap="none" rtlCol="0">
            <a:spAutoFit/>
          </a:bodyPr>
          <a:lstStyle/>
          <a:p>
            <a:pPr defTabSz="342900" fontAlgn="base">
              <a:spcBef>
                <a:spcPct val="0"/>
              </a:spcBef>
              <a:spcAft>
                <a:spcPct val="0"/>
              </a:spcAft>
              <a:defRPr/>
            </a:pPr>
            <a:r>
              <a:rPr lang="en-US" sz="2400" b="1" kern="0" dirty="0">
                <a:solidFill>
                  <a:srgbClr val="7030A0"/>
                </a:solidFill>
              </a:rPr>
              <a:t>New design requires ~ 2.4 times less power of </a:t>
            </a:r>
            <a:r>
              <a:rPr lang="en-US" sz="2400" b="1" kern="0" dirty="0" err="1">
                <a:solidFill>
                  <a:srgbClr val="7030A0"/>
                </a:solidFill>
              </a:rPr>
              <a:t>cryo</a:t>
            </a:r>
            <a:r>
              <a:rPr lang="en-US" sz="2400" b="1" kern="0" dirty="0">
                <a:solidFill>
                  <a:srgbClr val="7030A0"/>
                </a:solidFill>
              </a:rPr>
              <a:t>-plant. </a:t>
            </a:r>
          </a:p>
        </p:txBody>
      </p:sp>
      <p:sp>
        <p:nvSpPr>
          <p:cNvPr id="15" name="TextBox 14"/>
          <p:cNvSpPr txBox="1"/>
          <p:nvPr/>
        </p:nvSpPr>
        <p:spPr>
          <a:xfrm>
            <a:off x="685819" y="3743273"/>
            <a:ext cx="1231427" cy="461665"/>
          </a:xfrm>
          <a:prstGeom prst="rect">
            <a:avLst/>
          </a:prstGeom>
          <a:noFill/>
        </p:spPr>
        <p:txBody>
          <a:bodyPr wrap="none" rtlCol="0">
            <a:spAutoFit/>
          </a:bodyPr>
          <a:lstStyle/>
          <a:p>
            <a:r>
              <a:rPr lang="en-US" sz="2400" b="1" dirty="0">
                <a:solidFill>
                  <a:srgbClr val="7030A0"/>
                </a:solidFill>
              </a:rPr>
              <a:t>100 kW:</a:t>
            </a:r>
          </a:p>
        </p:txBody>
      </p:sp>
      <p:sp>
        <p:nvSpPr>
          <p:cNvPr id="16" name="TextBox 15"/>
          <p:cNvSpPr txBox="1"/>
          <p:nvPr/>
        </p:nvSpPr>
        <p:spPr>
          <a:xfrm>
            <a:off x="796457" y="5643675"/>
            <a:ext cx="7631769" cy="461665"/>
          </a:xfrm>
          <a:prstGeom prst="rect">
            <a:avLst/>
          </a:prstGeom>
          <a:noFill/>
        </p:spPr>
        <p:txBody>
          <a:bodyPr wrap="none" rtlCol="0">
            <a:spAutoFit/>
          </a:bodyPr>
          <a:lstStyle/>
          <a:p>
            <a:r>
              <a:rPr lang="en-US" sz="2400" b="1" dirty="0">
                <a:solidFill>
                  <a:srgbClr val="0070C0"/>
                </a:solidFill>
              </a:rPr>
              <a:t>Two prototypes of 650 MHz couplers will be ordered soon.</a:t>
            </a:r>
          </a:p>
        </p:txBody>
      </p:sp>
    </p:spTree>
    <p:extLst>
      <p:ext uri="{BB962C8B-B14F-4D97-AF65-F5344CB8AC3E}">
        <p14:creationId xmlns:p14="http://schemas.microsoft.com/office/powerpoint/2010/main" val="2607898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rPr>
              <a:t>04/11/17</a:t>
            </a:r>
          </a:p>
        </p:txBody>
      </p:sp>
      <p:sp>
        <p:nvSpPr>
          <p:cNvPr id="4" name="Footer Placeholder 3"/>
          <p:cNvSpPr>
            <a:spLocks noGrp="1"/>
          </p:cNvSpPr>
          <p:nvPr>
            <p:ph type="ftr" sz="quarter" idx="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002060"/>
                </a:solidFill>
                <a:effectLst/>
                <a:uLnTx/>
                <a:uFillTx/>
              </a:rPr>
              <a:t>S. Kazakov | P2MAC</a:t>
            </a:r>
            <a:endParaRPr kumimoji="0" lang="en-US" b="1" i="0" u="none" strike="noStrike" kern="0" cap="none" spc="0" normalizeH="0" baseline="0" noProof="0" dirty="0">
              <a:ln>
                <a:noFill/>
              </a:ln>
              <a:solidFill>
                <a:srgbClr val="002060"/>
              </a:solidFill>
              <a:effectLst/>
              <a:uLnTx/>
              <a:uFillTx/>
            </a:endParaRPr>
          </a:p>
        </p:txBody>
      </p:sp>
      <p:sp>
        <p:nvSpPr>
          <p:cNvPr id="5" name="Slide Number Placeholder 4"/>
          <p:cNvSpPr>
            <a:spLocks noGrp="1"/>
          </p:cNvSpPr>
          <p:nvPr>
            <p:ph type="sldNum" sz="quarter" idx="4"/>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48C009B-CB69-E04A-B9B3-34B26D69E9CF}" type="slidenum">
              <a:rPr kumimoji="0" lang="en-US" b="0" i="0" u="none" strike="noStrike" kern="0" cap="none" spc="0" normalizeH="0" baseline="0" noProof="0" smtClean="0">
                <a:ln>
                  <a:noFill/>
                </a:ln>
                <a:solidFill>
                  <a:srgbClr val="00206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b="0" i="0" u="none" strike="noStrike" kern="0" cap="none" spc="0" normalizeH="0" baseline="0" noProof="0" dirty="0">
              <a:ln>
                <a:noFill/>
              </a:ln>
              <a:solidFill>
                <a:srgbClr val="002060"/>
              </a:solidFill>
              <a:effectLst/>
              <a:uLnTx/>
              <a:uFillTx/>
            </a:endParaRPr>
          </a:p>
        </p:txBody>
      </p:sp>
      <p:sp>
        <p:nvSpPr>
          <p:cNvPr id="12" name="TextBox 11"/>
          <p:cNvSpPr txBox="1"/>
          <p:nvPr/>
        </p:nvSpPr>
        <p:spPr>
          <a:xfrm>
            <a:off x="878541" y="94421"/>
            <a:ext cx="1707519" cy="523220"/>
          </a:xfrm>
          <a:prstGeom prst="rect">
            <a:avLst/>
          </a:prstGeom>
          <a:noFill/>
        </p:spPr>
        <p:txBody>
          <a:bodyPr wrap="none" rtlCol="0">
            <a:spAutoFit/>
          </a:bodyPr>
          <a:lstStyle/>
          <a:p>
            <a:r>
              <a:rPr lang="en-US" sz="2800" b="1" dirty="0">
                <a:solidFill>
                  <a:srgbClr val="7030A0"/>
                </a:solidFill>
              </a:rPr>
              <a:t>Summary:</a:t>
            </a:r>
          </a:p>
        </p:txBody>
      </p:sp>
      <p:sp>
        <p:nvSpPr>
          <p:cNvPr id="17" name="TextBox 16"/>
          <p:cNvSpPr txBox="1"/>
          <p:nvPr/>
        </p:nvSpPr>
        <p:spPr>
          <a:xfrm>
            <a:off x="878541" y="831797"/>
            <a:ext cx="5859104" cy="1200329"/>
          </a:xfrm>
          <a:prstGeom prst="rect">
            <a:avLst/>
          </a:prstGeom>
          <a:noFill/>
        </p:spPr>
        <p:txBody>
          <a:bodyPr wrap="none" rtlCol="0">
            <a:spAutoFit/>
          </a:bodyPr>
          <a:lstStyle/>
          <a:p>
            <a:r>
              <a:rPr lang="en-US" sz="2400" b="1" u="sng" dirty="0"/>
              <a:t>RFQ coupler</a:t>
            </a:r>
          </a:p>
          <a:p>
            <a:pPr marL="342900" indent="-342900">
              <a:buFont typeface="Wingdings" panose="05000000000000000000" pitchFamily="2" charset="2"/>
              <a:buChar char="§"/>
            </a:pPr>
            <a:r>
              <a:rPr lang="en-US" sz="2400" dirty="0"/>
              <a:t>Two RF windows broken after 500 h of CW.</a:t>
            </a:r>
          </a:p>
          <a:p>
            <a:pPr marL="342900" indent="-342900">
              <a:buFont typeface="Wingdings" panose="05000000000000000000" pitchFamily="2" charset="2"/>
              <a:buChar char="§"/>
            </a:pPr>
            <a:r>
              <a:rPr lang="en-US" sz="2400" dirty="0"/>
              <a:t>New RF windows are under design.</a:t>
            </a:r>
          </a:p>
        </p:txBody>
      </p:sp>
      <p:sp>
        <p:nvSpPr>
          <p:cNvPr id="18" name="TextBox 17"/>
          <p:cNvSpPr txBox="1"/>
          <p:nvPr/>
        </p:nvSpPr>
        <p:spPr>
          <a:xfrm>
            <a:off x="736827" y="2360598"/>
            <a:ext cx="8363893" cy="1938992"/>
          </a:xfrm>
          <a:prstGeom prst="rect">
            <a:avLst/>
          </a:prstGeom>
          <a:noFill/>
        </p:spPr>
        <p:txBody>
          <a:bodyPr wrap="none" rtlCol="0">
            <a:spAutoFit/>
          </a:bodyPr>
          <a:lstStyle/>
          <a:p>
            <a:r>
              <a:rPr lang="en-US" sz="2400" b="1" u="sng" dirty="0"/>
              <a:t>SSR coupler</a:t>
            </a:r>
          </a:p>
          <a:p>
            <a:pPr marL="342900" indent="-342900">
              <a:buFont typeface="Wingdings" panose="05000000000000000000" pitchFamily="2" charset="2"/>
              <a:buChar char="§"/>
            </a:pPr>
            <a:r>
              <a:rPr lang="en-US" sz="2400" dirty="0"/>
              <a:t>Design – OK</a:t>
            </a:r>
          </a:p>
          <a:p>
            <a:pPr marL="342900" indent="-342900">
              <a:buFont typeface="Wingdings" panose="05000000000000000000" pitchFamily="2" charset="2"/>
              <a:buChar char="§"/>
            </a:pPr>
            <a:r>
              <a:rPr lang="en-US" sz="2400" dirty="0"/>
              <a:t>Five coupler were produced. Couplers satisfy the requirements.</a:t>
            </a:r>
          </a:p>
          <a:p>
            <a:pPr marL="342900" indent="-342900">
              <a:buFont typeface="Wingdings" panose="05000000000000000000" pitchFamily="2" charset="2"/>
              <a:buChar char="§"/>
            </a:pPr>
            <a:r>
              <a:rPr lang="en-US" sz="2400" dirty="0"/>
              <a:t>There are issues with production - not experienced vendor.</a:t>
            </a:r>
          </a:p>
          <a:p>
            <a:pPr marL="342900" indent="-342900">
              <a:buFont typeface="Wingdings" panose="05000000000000000000" pitchFamily="2" charset="2"/>
              <a:buChar char="§"/>
            </a:pPr>
            <a:r>
              <a:rPr lang="en-US" sz="2400" dirty="0"/>
              <a:t>10 couplers will be produced with more experienced vendor.  </a:t>
            </a:r>
          </a:p>
        </p:txBody>
      </p:sp>
      <p:sp>
        <p:nvSpPr>
          <p:cNvPr id="19" name="TextBox 18"/>
          <p:cNvSpPr txBox="1"/>
          <p:nvPr/>
        </p:nvSpPr>
        <p:spPr>
          <a:xfrm>
            <a:off x="736827" y="4751295"/>
            <a:ext cx="5883983" cy="1477328"/>
          </a:xfrm>
          <a:prstGeom prst="rect">
            <a:avLst/>
          </a:prstGeom>
          <a:noFill/>
        </p:spPr>
        <p:txBody>
          <a:bodyPr wrap="none" rtlCol="0">
            <a:spAutoFit/>
          </a:bodyPr>
          <a:lstStyle/>
          <a:p>
            <a:r>
              <a:rPr lang="en-US" sz="2400" b="1" u="sng" dirty="0"/>
              <a:t>650 MHz coupler.</a:t>
            </a:r>
          </a:p>
          <a:p>
            <a:pPr marL="342900" indent="-342900">
              <a:buFont typeface="Wingdings" panose="05000000000000000000" pitchFamily="2" charset="2"/>
              <a:buChar char="§"/>
            </a:pPr>
            <a:r>
              <a:rPr lang="en-US" sz="2400" dirty="0"/>
              <a:t>Design is completed.</a:t>
            </a:r>
          </a:p>
          <a:p>
            <a:pPr marL="342900" indent="-342900">
              <a:buFont typeface="Wingdings" panose="05000000000000000000" pitchFamily="2" charset="2"/>
              <a:buChar char="§"/>
            </a:pPr>
            <a:r>
              <a:rPr lang="en-US" sz="2400" dirty="0"/>
              <a:t>Two prototypes will be produced this year. </a:t>
            </a:r>
          </a:p>
          <a:p>
            <a:endParaRPr lang="en-US" dirty="0"/>
          </a:p>
        </p:txBody>
      </p:sp>
    </p:spTree>
    <p:extLst>
      <p:ext uri="{BB962C8B-B14F-4D97-AF65-F5344CB8AC3E}">
        <p14:creationId xmlns:p14="http://schemas.microsoft.com/office/powerpoint/2010/main" val="2912748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1" y="855011"/>
            <a:ext cx="8672513" cy="5059363"/>
          </a:xfrm>
        </p:spPr>
        <p:txBody>
          <a:bodyPr/>
          <a:lstStyle/>
          <a:p>
            <a:pPr marL="0" indent="0" defTabSz="685800" fontAlgn="auto">
              <a:spcBef>
                <a:spcPts val="0"/>
              </a:spcBef>
              <a:spcAft>
                <a:spcPts val="0"/>
              </a:spcAft>
              <a:buNone/>
            </a:pPr>
            <a:r>
              <a:rPr lang="en-US" sz="2400" b="1" dirty="0">
                <a:solidFill>
                  <a:srgbClr val="0070C0"/>
                </a:solidFill>
                <a:latin typeface="Calibri" panose="020F0502020204030204"/>
                <a:ea typeface="+mn-ea"/>
                <a:cs typeface="+mn-cs"/>
              </a:rPr>
              <a:t>Room temperature cavities:</a:t>
            </a:r>
          </a:p>
          <a:p>
            <a:pPr marL="0" indent="0" defTabSz="685800" fontAlgn="auto">
              <a:spcBef>
                <a:spcPts val="0"/>
              </a:spcBef>
              <a:spcAft>
                <a:spcPts val="0"/>
              </a:spcAft>
              <a:buNone/>
            </a:pPr>
            <a:endParaRPr lang="en-US" sz="1200" b="1" dirty="0">
              <a:solidFill>
                <a:srgbClr val="0070C0"/>
              </a:solidFill>
              <a:latin typeface="Calibri" panose="020F0502020204030204"/>
              <a:ea typeface="+mn-ea"/>
              <a:cs typeface="+mn-cs"/>
            </a:endParaRPr>
          </a:p>
          <a:p>
            <a:pPr defTabSz="685800" fontAlgn="auto">
              <a:spcBef>
                <a:spcPts val="0"/>
              </a:spcBef>
              <a:spcAft>
                <a:spcPts val="0"/>
              </a:spcAft>
              <a:buFont typeface="Wingdings" panose="05000000000000000000" pitchFamily="2" charset="2"/>
              <a:buChar char="§"/>
            </a:pPr>
            <a:r>
              <a:rPr lang="en-US" sz="2400" b="1" dirty="0">
                <a:solidFill>
                  <a:srgbClr val="0070C0"/>
                </a:solidFill>
                <a:latin typeface="Calibri" panose="020F0502020204030204"/>
                <a:ea typeface="+mn-ea"/>
                <a:cs typeface="+mn-cs"/>
              </a:rPr>
              <a:t>RFQ room temperature cavity. </a:t>
            </a:r>
          </a:p>
          <a:p>
            <a:pPr defTabSz="685800" fontAlgn="auto">
              <a:spcBef>
                <a:spcPts val="0"/>
              </a:spcBef>
              <a:spcAft>
                <a:spcPts val="0"/>
              </a:spcAft>
              <a:buFont typeface="Wingdings" panose="05000000000000000000" pitchFamily="2" charset="2"/>
              <a:buChar char="§"/>
            </a:pPr>
            <a:r>
              <a:rPr lang="en-US" sz="2400" b="1" dirty="0">
                <a:solidFill>
                  <a:srgbClr val="0070C0"/>
                </a:solidFill>
                <a:latin typeface="Calibri" panose="020F0502020204030204"/>
                <a:ea typeface="+mn-ea"/>
                <a:cs typeface="+mn-cs"/>
              </a:rPr>
              <a:t>Bunching cavity x 4.</a:t>
            </a:r>
          </a:p>
          <a:p>
            <a:pPr marL="0" indent="0" defTabSz="685800" fontAlgn="auto">
              <a:spcBef>
                <a:spcPts val="0"/>
              </a:spcBef>
              <a:spcAft>
                <a:spcPts val="0"/>
              </a:spcAft>
              <a:buNone/>
            </a:pPr>
            <a:endParaRPr lang="en-US" sz="2400" b="1" dirty="0">
              <a:solidFill>
                <a:srgbClr val="7030A0"/>
              </a:solidFill>
              <a:latin typeface="Calibri" panose="020F0502020204030204"/>
              <a:ea typeface="+mn-ea"/>
              <a:cs typeface="+mn-cs"/>
            </a:endParaRPr>
          </a:p>
          <a:p>
            <a:pPr marL="0" indent="0" defTabSz="685800" fontAlgn="auto">
              <a:spcBef>
                <a:spcPts val="0"/>
              </a:spcBef>
              <a:spcAft>
                <a:spcPts val="0"/>
              </a:spcAft>
              <a:buNone/>
            </a:pPr>
            <a:r>
              <a:rPr lang="en-US" sz="2400" b="1" dirty="0">
                <a:solidFill>
                  <a:srgbClr val="7030A0"/>
                </a:solidFill>
                <a:latin typeface="Calibri" panose="020F0502020204030204"/>
                <a:ea typeface="+mn-ea"/>
                <a:cs typeface="+mn-cs"/>
              </a:rPr>
              <a:t>5 types of SC cavities: </a:t>
            </a:r>
          </a:p>
          <a:p>
            <a:pPr marL="0" indent="0" defTabSz="685800" fontAlgn="auto">
              <a:spcBef>
                <a:spcPts val="0"/>
              </a:spcBef>
              <a:spcAft>
                <a:spcPts val="0"/>
              </a:spcAft>
              <a:buNone/>
            </a:pPr>
            <a:endParaRPr lang="en-US" sz="1200" b="1" dirty="0">
              <a:solidFill>
                <a:srgbClr val="0070C0"/>
              </a:solidFill>
              <a:latin typeface="Calibri" panose="020F0502020204030204"/>
              <a:ea typeface="+mn-ea"/>
              <a:cs typeface="+mn-cs"/>
            </a:endParaRPr>
          </a:p>
          <a:p>
            <a:pPr defTabSz="685800" fontAlgn="auto">
              <a:spcBef>
                <a:spcPts val="0"/>
              </a:spcBef>
              <a:spcAft>
                <a:spcPts val="0"/>
              </a:spcAft>
              <a:buFont typeface="Wingdings" panose="05000000000000000000" pitchFamily="2" charset="2"/>
              <a:buChar char="§"/>
            </a:pPr>
            <a:r>
              <a:rPr lang="en-US" sz="2400" b="1" dirty="0">
                <a:solidFill>
                  <a:srgbClr val="0070C0"/>
                </a:solidFill>
                <a:latin typeface="Calibri" panose="020F0502020204030204"/>
                <a:ea typeface="+mn-ea"/>
                <a:cs typeface="+mn-cs"/>
              </a:rPr>
              <a:t>HWR x 8,  </a:t>
            </a:r>
          </a:p>
          <a:p>
            <a:pPr defTabSz="685800" fontAlgn="auto">
              <a:spcBef>
                <a:spcPts val="0"/>
              </a:spcBef>
              <a:spcAft>
                <a:spcPts val="0"/>
              </a:spcAft>
              <a:buFont typeface="Wingdings" panose="05000000000000000000" pitchFamily="2" charset="2"/>
              <a:buChar char="§"/>
            </a:pPr>
            <a:r>
              <a:rPr lang="en-US" sz="2400" b="1" dirty="0">
                <a:solidFill>
                  <a:srgbClr val="0070C0"/>
                </a:solidFill>
                <a:latin typeface="Calibri" panose="020F0502020204030204"/>
                <a:ea typeface="+mn-ea"/>
                <a:cs typeface="+mn-cs"/>
              </a:rPr>
              <a:t>SSR1 x 16,  </a:t>
            </a:r>
          </a:p>
          <a:p>
            <a:pPr defTabSz="685800" fontAlgn="auto">
              <a:spcBef>
                <a:spcPts val="0"/>
              </a:spcBef>
              <a:spcAft>
                <a:spcPts val="0"/>
              </a:spcAft>
              <a:buFont typeface="Wingdings" panose="05000000000000000000" pitchFamily="2" charset="2"/>
              <a:buChar char="§"/>
            </a:pPr>
            <a:r>
              <a:rPr lang="en-US" sz="2400" b="1" dirty="0">
                <a:solidFill>
                  <a:srgbClr val="0070C0"/>
                </a:solidFill>
                <a:latin typeface="Calibri" panose="020F0502020204030204"/>
                <a:ea typeface="+mn-ea"/>
                <a:cs typeface="+mn-cs"/>
              </a:rPr>
              <a:t>SSR2 x  35,  </a:t>
            </a:r>
          </a:p>
          <a:p>
            <a:pPr defTabSz="685800" fontAlgn="auto">
              <a:spcBef>
                <a:spcPts val="0"/>
              </a:spcBef>
              <a:spcAft>
                <a:spcPts val="0"/>
              </a:spcAft>
              <a:buFont typeface="Wingdings" panose="05000000000000000000" pitchFamily="2" charset="2"/>
              <a:buChar char="§"/>
            </a:pPr>
            <a:r>
              <a:rPr lang="en-US" sz="2400" b="1" dirty="0">
                <a:solidFill>
                  <a:srgbClr val="0070C0"/>
                </a:solidFill>
                <a:latin typeface="Calibri" panose="020F0502020204030204"/>
                <a:ea typeface="+mn-ea"/>
                <a:cs typeface="+mn-cs"/>
              </a:rPr>
              <a:t>LB 650 x 33,</a:t>
            </a:r>
          </a:p>
          <a:p>
            <a:pPr defTabSz="685800" fontAlgn="auto">
              <a:spcBef>
                <a:spcPts val="0"/>
              </a:spcBef>
              <a:spcAft>
                <a:spcPts val="0"/>
              </a:spcAft>
              <a:buFont typeface="Wingdings" panose="05000000000000000000" pitchFamily="2" charset="2"/>
              <a:buChar char="§"/>
            </a:pPr>
            <a:r>
              <a:rPr lang="en-US" sz="2400" b="1" dirty="0">
                <a:solidFill>
                  <a:srgbClr val="0070C0"/>
                </a:solidFill>
                <a:latin typeface="Calibri" panose="020F0502020204030204"/>
                <a:ea typeface="+mn-ea"/>
                <a:cs typeface="+mn-cs"/>
              </a:rPr>
              <a:t>HB 650 x 24 elliptical cavities.</a:t>
            </a:r>
          </a:p>
          <a:p>
            <a:pPr marL="0" indent="0" defTabSz="685800" fontAlgn="auto">
              <a:spcBef>
                <a:spcPts val="0"/>
              </a:spcBef>
              <a:spcAft>
                <a:spcPts val="0"/>
              </a:spcAft>
              <a:buNone/>
            </a:pPr>
            <a:endParaRPr lang="en-US" sz="2400" b="1" dirty="0">
              <a:solidFill>
                <a:srgbClr val="0070C0"/>
              </a:solidFill>
              <a:latin typeface="Calibri" panose="020F0502020204030204"/>
              <a:ea typeface="+mn-ea"/>
              <a:cs typeface="+mn-cs"/>
            </a:endParaRPr>
          </a:p>
          <a:p>
            <a:pPr marL="0" indent="0" defTabSz="685800" fontAlgn="auto">
              <a:spcBef>
                <a:spcPts val="0"/>
              </a:spcBef>
              <a:spcAft>
                <a:spcPts val="0"/>
              </a:spcAft>
              <a:buNone/>
            </a:pPr>
            <a:r>
              <a:rPr lang="en-US" sz="2400" b="1" dirty="0">
                <a:solidFill>
                  <a:srgbClr val="0070C0"/>
                </a:solidFill>
                <a:latin typeface="Calibri" panose="020F0502020204030204"/>
                <a:ea typeface="+mn-ea"/>
                <a:cs typeface="+mn-cs"/>
              </a:rPr>
              <a:t>Each cavity requires a coupler. </a:t>
            </a:r>
          </a:p>
          <a:p>
            <a:pPr marL="0" indent="0" defTabSz="685800" fontAlgn="auto">
              <a:spcBef>
                <a:spcPts val="0"/>
              </a:spcBef>
              <a:spcAft>
                <a:spcPts val="0"/>
              </a:spcAft>
              <a:buNone/>
            </a:pPr>
            <a:r>
              <a:rPr lang="en-US" sz="2400" b="1" dirty="0">
                <a:solidFill>
                  <a:srgbClr val="7030A0"/>
                </a:solidFill>
                <a:latin typeface="Calibri" panose="020F0502020204030204"/>
                <a:ea typeface="+mn-ea"/>
                <a:cs typeface="+mn-cs"/>
              </a:rPr>
              <a:t>Total number of couplers: 122 (RFQ uses 2 couplers).  </a:t>
            </a:r>
          </a:p>
          <a:p>
            <a:pPr marL="1371600" lvl="4" indent="0">
              <a:buNone/>
            </a:pPr>
            <a:endParaRPr lang="en-US" dirty="0"/>
          </a:p>
        </p:txBody>
      </p:sp>
      <p:sp>
        <p:nvSpPr>
          <p:cNvPr id="7" name="Title 6"/>
          <p:cNvSpPr>
            <a:spLocks noGrp="1"/>
          </p:cNvSpPr>
          <p:nvPr>
            <p:ph type="title"/>
          </p:nvPr>
        </p:nvSpPr>
        <p:spPr>
          <a:xfrm>
            <a:off x="228601" y="284313"/>
            <a:ext cx="8686800" cy="427877"/>
          </a:xfrm>
        </p:spPr>
        <p:txBody>
          <a:bodyPr/>
          <a:lstStyle/>
          <a:p>
            <a:r>
              <a:rPr lang="en-US" dirty="0"/>
              <a:t>  </a:t>
            </a:r>
            <a:r>
              <a:rPr lang="en-US" sz="2800" dirty="0">
                <a:solidFill>
                  <a:srgbClr val="7030A0"/>
                </a:solidFill>
              </a:rPr>
              <a:t>PIP-II includes:</a:t>
            </a:r>
          </a:p>
        </p:txBody>
      </p:sp>
      <p:sp>
        <p:nvSpPr>
          <p:cNvPr id="3" name="Date Placeholder 2"/>
          <p:cNvSpPr>
            <a:spLocks noGrp="1"/>
          </p:cNvSpPr>
          <p:nvPr>
            <p:ph type="dt" sz="half" idx="2"/>
          </p:nvPr>
        </p:nvSpPr>
        <p:spPr/>
        <p:txBody>
          <a:bodyPr/>
          <a:lstStyle/>
          <a:p>
            <a:pPr>
              <a:defRPr/>
            </a:pPr>
            <a:r>
              <a:rPr lang="en-US" sz="1200" kern="0" dirty="0">
                <a:solidFill>
                  <a:srgbClr val="002060"/>
                </a:solidFill>
              </a:rPr>
              <a:t>04/11/17</a:t>
            </a:r>
          </a:p>
        </p:txBody>
      </p:sp>
      <p:sp>
        <p:nvSpPr>
          <p:cNvPr id="4" name="Footer Placeholder 3"/>
          <p:cNvSpPr>
            <a:spLocks noGrp="1"/>
          </p:cNvSpPr>
          <p:nvPr>
            <p:ph type="ftr" sz="quarter" idx="3"/>
          </p:nvPr>
        </p:nvSpPr>
        <p:spPr/>
        <p:txBody>
          <a:bodyPr/>
          <a:lstStyle/>
          <a:p>
            <a:pPr>
              <a:defRPr/>
            </a:pPr>
            <a:r>
              <a:rPr lang="en-US" sz="1200" kern="0" dirty="0">
                <a:solidFill>
                  <a:srgbClr val="002060"/>
                </a:solidFill>
              </a:rPr>
              <a:t>S. Kazakov | 2017 P2MAC</a:t>
            </a:r>
            <a:endParaRPr lang="en-US" sz="1200" b="1" kern="0" dirty="0">
              <a:solidFill>
                <a:srgbClr val="002060"/>
              </a:solidFill>
            </a:endParaRPr>
          </a:p>
        </p:txBody>
      </p:sp>
      <p:sp>
        <p:nvSpPr>
          <p:cNvPr id="5" name="Slide Number Placeholder 4"/>
          <p:cNvSpPr>
            <a:spLocks noGrp="1"/>
          </p:cNvSpPr>
          <p:nvPr>
            <p:ph type="sldNum" sz="quarter" idx="4"/>
          </p:nvPr>
        </p:nvSpPr>
        <p:spPr/>
        <p:txBody>
          <a:bodyPr/>
          <a:lstStyle/>
          <a:p>
            <a:pPr>
              <a:defRPr/>
            </a:pPr>
            <a:fld id="{148C009B-CB69-E04A-B9B3-34B26D69E9CF}" type="slidenum">
              <a:rPr lang="en-US" sz="1200" kern="0">
                <a:solidFill>
                  <a:srgbClr val="002060"/>
                </a:solidFill>
              </a:rPr>
              <a:pPr>
                <a:defRPr/>
              </a:pPr>
              <a:t>2</a:t>
            </a:fld>
            <a:endParaRPr lang="en-US" sz="1200" kern="0" dirty="0">
              <a:solidFill>
                <a:srgbClr val="002060"/>
              </a:solidFill>
            </a:endParaRPr>
          </a:p>
        </p:txBody>
      </p:sp>
    </p:spTree>
    <p:extLst>
      <p:ext uri="{BB962C8B-B14F-4D97-AF65-F5344CB8AC3E}">
        <p14:creationId xmlns:p14="http://schemas.microsoft.com/office/powerpoint/2010/main" val="1542245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2250" y="172379"/>
            <a:ext cx="8686800" cy="847911"/>
          </a:xfrm>
        </p:spPr>
        <p:txBody>
          <a:bodyPr/>
          <a:lstStyle/>
          <a:p>
            <a:r>
              <a:rPr lang="en-US" sz="2800" dirty="0">
                <a:solidFill>
                  <a:srgbClr val="7030A0"/>
                </a:solidFill>
              </a:rPr>
              <a:t>Operating parameters of cavities determine the requirements to couplers: </a:t>
            </a:r>
          </a:p>
        </p:txBody>
      </p:sp>
      <p:sp>
        <p:nvSpPr>
          <p:cNvPr id="3" name="Date Placeholder 2"/>
          <p:cNvSpPr>
            <a:spLocks noGrp="1"/>
          </p:cNvSpPr>
          <p:nvPr>
            <p:ph type="dt" sz="half" idx="2"/>
          </p:nvPr>
        </p:nvSpPr>
        <p:spPr>
          <a:xfrm>
            <a:off x="736828" y="6504213"/>
            <a:ext cx="715454" cy="241300"/>
          </a:xfrm>
        </p:spPr>
        <p:txBody>
          <a:bodyPr/>
          <a:lstStyle/>
          <a:p>
            <a:pPr>
              <a:defRPr/>
            </a:pPr>
            <a:r>
              <a:rPr lang="en-US" sz="1200" kern="0" dirty="0">
                <a:solidFill>
                  <a:srgbClr val="002060"/>
                </a:solidFill>
              </a:rPr>
              <a:t>04/11/17</a:t>
            </a:r>
          </a:p>
        </p:txBody>
      </p:sp>
      <p:sp>
        <p:nvSpPr>
          <p:cNvPr id="4" name="Footer Placeholder 3"/>
          <p:cNvSpPr>
            <a:spLocks noGrp="1"/>
          </p:cNvSpPr>
          <p:nvPr>
            <p:ph type="ftr" sz="quarter" idx="3"/>
          </p:nvPr>
        </p:nvSpPr>
        <p:spPr>
          <a:xfrm>
            <a:off x="1588276" y="6517979"/>
            <a:ext cx="3007779" cy="182155"/>
          </a:xfrm>
        </p:spPr>
        <p:txBody>
          <a:bodyPr/>
          <a:lstStyle/>
          <a:p>
            <a:pPr>
              <a:defRPr/>
            </a:pPr>
            <a:r>
              <a:rPr lang="en-US" sz="1200" kern="0" dirty="0">
                <a:solidFill>
                  <a:srgbClr val="002060"/>
                </a:solidFill>
              </a:rPr>
              <a:t>S. Kazakov | 2017 P2MAC</a:t>
            </a:r>
            <a:endParaRPr lang="en-US" sz="1200" b="1" kern="0" dirty="0">
              <a:solidFill>
                <a:srgbClr val="002060"/>
              </a:solidFill>
            </a:endParaRPr>
          </a:p>
        </p:txBody>
      </p:sp>
      <p:sp>
        <p:nvSpPr>
          <p:cNvPr id="5" name="Slide Number Placeholder 4"/>
          <p:cNvSpPr>
            <a:spLocks noGrp="1"/>
          </p:cNvSpPr>
          <p:nvPr>
            <p:ph type="sldNum" sz="quarter" idx="4"/>
          </p:nvPr>
        </p:nvSpPr>
        <p:spPr/>
        <p:txBody>
          <a:bodyPr/>
          <a:lstStyle/>
          <a:p>
            <a:pPr>
              <a:defRPr/>
            </a:pPr>
            <a:fld id="{148C009B-CB69-E04A-B9B3-34B26D69E9CF}" type="slidenum">
              <a:rPr lang="en-US" sz="1200" kern="0">
                <a:solidFill>
                  <a:srgbClr val="002060"/>
                </a:solidFill>
              </a:rPr>
              <a:pPr>
                <a:defRPr/>
              </a:pPr>
              <a:t>3</a:t>
            </a:fld>
            <a:endParaRPr lang="en-US" sz="1200" kern="0" dirty="0">
              <a:solidFill>
                <a:srgbClr val="002060"/>
              </a:solidFill>
            </a:endParaRPr>
          </a:p>
        </p:txBody>
      </p:sp>
      <p:sp>
        <p:nvSpPr>
          <p:cNvPr id="8" name="TextBox 7"/>
          <p:cNvSpPr txBox="1"/>
          <p:nvPr/>
        </p:nvSpPr>
        <p:spPr>
          <a:xfrm>
            <a:off x="429419" y="1896704"/>
            <a:ext cx="3175036" cy="1015663"/>
          </a:xfrm>
          <a:prstGeom prst="rect">
            <a:avLst/>
          </a:prstGeom>
          <a:noFill/>
        </p:spPr>
        <p:txBody>
          <a:bodyPr wrap="none" rtlCol="0">
            <a:spAutoFit/>
          </a:bodyPr>
          <a:lstStyle/>
          <a:p>
            <a:r>
              <a:rPr lang="en-US" sz="2000" b="1" u="sng" dirty="0">
                <a:solidFill>
                  <a:srgbClr val="7030A0"/>
                </a:solidFill>
              </a:rPr>
              <a:t>RFQ coupler:</a:t>
            </a:r>
          </a:p>
          <a:p>
            <a:r>
              <a:rPr lang="en-US" sz="2000" b="1" dirty="0">
                <a:solidFill>
                  <a:srgbClr val="0070C0"/>
                </a:solidFill>
              </a:rPr>
              <a:t>Frequency	162.5 MHz</a:t>
            </a:r>
          </a:p>
          <a:p>
            <a:r>
              <a:rPr lang="en-US" sz="2000" b="1" dirty="0">
                <a:solidFill>
                  <a:srgbClr val="0070C0"/>
                </a:solidFill>
              </a:rPr>
              <a:t>Power		75 kW, CW</a:t>
            </a:r>
          </a:p>
        </p:txBody>
      </p:sp>
      <p:sp>
        <p:nvSpPr>
          <p:cNvPr id="9" name="TextBox 8"/>
          <p:cNvSpPr txBox="1"/>
          <p:nvPr/>
        </p:nvSpPr>
        <p:spPr>
          <a:xfrm>
            <a:off x="2864312" y="3135243"/>
            <a:ext cx="3221523" cy="1015663"/>
          </a:xfrm>
          <a:prstGeom prst="rect">
            <a:avLst/>
          </a:prstGeom>
          <a:noFill/>
        </p:spPr>
        <p:txBody>
          <a:bodyPr wrap="none" rtlCol="0">
            <a:spAutoFit/>
          </a:bodyPr>
          <a:lstStyle/>
          <a:p>
            <a:r>
              <a:rPr lang="en-US" sz="2000" b="1" u="sng" dirty="0">
                <a:solidFill>
                  <a:srgbClr val="7030A0"/>
                </a:solidFill>
              </a:rPr>
              <a:t>HWR coupler:</a:t>
            </a:r>
          </a:p>
          <a:p>
            <a:r>
              <a:rPr lang="en-US" sz="2000" b="1" dirty="0">
                <a:solidFill>
                  <a:srgbClr val="0070C0"/>
                </a:solidFill>
              </a:rPr>
              <a:t>Frequency	162.5 MHz</a:t>
            </a:r>
          </a:p>
          <a:p>
            <a:r>
              <a:rPr lang="en-US" sz="2000" b="1" dirty="0">
                <a:solidFill>
                  <a:srgbClr val="0070C0"/>
                </a:solidFill>
              </a:rPr>
              <a:t>Power 		10 kW, CW</a:t>
            </a:r>
          </a:p>
        </p:txBody>
      </p:sp>
      <p:sp>
        <p:nvSpPr>
          <p:cNvPr id="10" name="TextBox 9"/>
          <p:cNvSpPr txBox="1"/>
          <p:nvPr/>
        </p:nvSpPr>
        <p:spPr>
          <a:xfrm>
            <a:off x="499406" y="4464098"/>
            <a:ext cx="3877985" cy="1015663"/>
          </a:xfrm>
          <a:prstGeom prst="rect">
            <a:avLst/>
          </a:prstGeom>
          <a:noFill/>
        </p:spPr>
        <p:txBody>
          <a:bodyPr wrap="none" rtlCol="0">
            <a:spAutoFit/>
          </a:bodyPr>
          <a:lstStyle/>
          <a:p>
            <a:r>
              <a:rPr lang="en-US" sz="2000" b="1" u="sng" dirty="0">
                <a:solidFill>
                  <a:srgbClr val="7030A0"/>
                </a:solidFill>
              </a:rPr>
              <a:t>SSR1 &amp; SSR2 coupler:</a:t>
            </a:r>
          </a:p>
          <a:p>
            <a:r>
              <a:rPr lang="en-US" sz="2000" b="1" dirty="0">
                <a:solidFill>
                  <a:srgbClr val="0070C0"/>
                </a:solidFill>
              </a:rPr>
              <a:t>Frequency	325 MHz</a:t>
            </a:r>
          </a:p>
          <a:p>
            <a:r>
              <a:rPr lang="en-US" sz="2000" b="1" dirty="0">
                <a:solidFill>
                  <a:srgbClr val="0070C0"/>
                </a:solidFill>
              </a:rPr>
              <a:t>Power		30 kW, CW	</a:t>
            </a:r>
          </a:p>
        </p:txBody>
      </p:sp>
      <p:sp>
        <p:nvSpPr>
          <p:cNvPr id="11" name="TextBox 10"/>
          <p:cNvSpPr txBox="1"/>
          <p:nvPr/>
        </p:nvSpPr>
        <p:spPr>
          <a:xfrm>
            <a:off x="5543953" y="4458684"/>
            <a:ext cx="3304879" cy="1015663"/>
          </a:xfrm>
          <a:prstGeom prst="rect">
            <a:avLst/>
          </a:prstGeom>
          <a:noFill/>
        </p:spPr>
        <p:txBody>
          <a:bodyPr wrap="none" rtlCol="0">
            <a:spAutoFit/>
          </a:bodyPr>
          <a:lstStyle/>
          <a:p>
            <a:r>
              <a:rPr lang="en-US" sz="2000" b="1" u="sng" dirty="0">
                <a:solidFill>
                  <a:srgbClr val="7030A0"/>
                </a:solidFill>
              </a:rPr>
              <a:t>LB &amp; HB 650 coupler:</a:t>
            </a:r>
          </a:p>
          <a:p>
            <a:r>
              <a:rPr lang="en-US" sz="2000" b="1" dirty="0">
                <a:solidFill>
                  <a:srgbClr val="0070C0"/>
                </a:solidFill>
              </a:rPr>
              <a:t>Frequency	650 MHz</a:t>
            </a:r>
          </a:p>
          <a:p>
            <a:r>
              <a:rPr lang="en-US" sz="2000" b="1" dirty="0">
                <a:solidFill>
                  <a:srgbClr val="0070C0"/>
                </a:solidFill>
              </a:rPr>
              <a:t>Power 		110 kW, CW</a:t>
            </a:r>
          </a:p>
        </p:txBody>
      </p:sp>
      <p:sp>
        <p:nvSpPr>
          <p:cNvPr id="12" name="TextBox 11"/>
          <p:cNvSpPr txBox="1"/>
          <p:nvPr/>
        </p:nvSpPr>
        <p:spPr>
          <a:xfrm>
            <a:off x="568460" y="5616937"/>
            <a:ext cx="7813229" cy="400110"/>
          </a:xfrm>
          <a:prstGeom prst="rect">
            <a:avLst/>
          </a:prstGeom>
          <a:noFill/>
        </p:spPr>
        <p:txBody>
          <a:bodyPr wrap="none" rtlCol="0">
            <a:spAutoFit/>
          </a:bodyPr>
          <a:lstStyle/>
          <a:p>
            <a:r>
              <a:rPr lang="en-US" sz="2000" b="1" dirty="0">
                <a:solidFill>
                  <a:srgbClr val="7030A0"/>
                </a:solidFill>
              </a:rPr>
              <a:t>All couplers were designed and some prototypes were built and tested. </a:t>
            </a:r>
          </a:p>
        </p:txBody>
      </p:sp>
      <p:sp>
        <p:nvSpPr>
          <p:cNvPr id="2" name="TextBox 1"/>
          <p:cNvSpPr txBox="1"/>
          <p:nvPr/>
        </p:nvSpPr>
        <p:spPr>
          <a:xfrm>
            <a:off x="5619678" y="1846898"/>
            <a:ext cx="3153427" cy="1015663"/>
          </a:xfrm>
          <a:prstGeom prst="rect">
            <a:avLst/>
          </a:prstGeom>
          <a:noFill/>
        </p:spPr>
        <p:txBody>
          <a:bodyPr wrap="none" rtlCol="0">
            <a:spAutoFit/>
          </a:bodyPr>
          <a:lstStyle/>
          <a:p>
            <a:r>
              <a:rPr lang="en-US" sz="2000" b="1" u="sng" dirty="0" err="1">
                <a:solidFill>
                  <a:srgbClr val="7030A0"/>
                </a:solidFill>
              </a:rPr>
              <a:t>Buncher</a:t>
            </a:r>
            <a:r>
              <a:rPr lang="en-US" sz="2000" b="1" u="sng" dirty="0">
                <a:solidFill>
                  <a:srgbClr val="7030A0"/>
                </a:solidFill>
              </a:rPr>
              <a:t> coupler:</a:t>
            </a:r>
          </a:p>
          <a:p>
            <a:r>
              <a:rPr lang="en-US" sz="2000" b="1" dirty="0">
                <a:solidFill>
                  <a:srgbClr val="0070C0"/>
                </a:solidFill>
              </a:rPr>
              <a:t>Frequency	162.5 MHz</a:t>
            </a:r>
          </a:p>
          <a:p>
            <a:r>
              <a:rPr lang="en-US" sz="2000" b="1" dirty="0">
                <a:solidFill>
                  <a:srgbClr val="0070C0"/>
                </a:solidFill>
              </a:rPr>
              <a:t>Power		3 kW, CW</a:t>
            </a:r>
          </a:p>
        </p:txBody>
      </p:sp>
      <p:sp>
        <p:nvSpPr>
          <p:cNvPr id="6" name="TextBox 5"/>
          <p:cNvSpPr txBox="1"/>
          <p:nvPr/>
        </p:nvSpPr>
        <p:spPr>
          <a:xfrm>
            <a:off x="109012" y="1157466"/>
            <a:ext cx="8800038" cy="400110"/>
          </a:xfrm>
          <a:prstGeom prst="rect">
            <a:avLst/>
          </a:prstGeom>
          <a:noFill/>
        </p:spPr>
        <p:txBody>
          <a:bodyPr wrap="none" rtlCol="0">
            <a:spAutoFit/>
          </a:bodyPr>
          <a:lstStyle/>
          <a:p>
            <a:r>
              <a:rPr lang="en-US" sz="2000" b="1" dirty="0">
                <a:solidFill>
                  <a:srgbClr val="7030A0"/>
                </a:solidFill>
              </a:rPr>
              <a:t>(Requirements meets parameters of upgrade version of PIP-II with 5 mA current</a:t>
            </a:r>
            <a:r>
              <a:rPr lang="en-US" dirty="0">
                <a:solidFill>
                  <a:srgbClr val="7030A0"/>
                </a:solidFill>
              </a:rPr>
              <a:t>.)</a:t>
            </a:r>
          </a:p>
        </p:txBody>
      </p:sp>
    </p:spTree>
    <p:extLst>
      <p:ext uri="{BB962C8B-B14F-4D97-AF65-F5344CB8AC3E}">
        <p14:creationId xmlns:p14="http://schemas.microsoft.com/office/powerpoint/2010/main" val="2994320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218112"/>
            <a:ext cx="8686800" cy="320908"/>
          </a:xfrm>
        </p:spPr>
        <p:txBody>
          <a:bodyPr/>
          <a:lstStyle/>
          <a:p>
            <a:r>
              <a:rPr lang="en-US" sz="2800" dirty="0">
                <a:solidFill>
                  <a:srgbClr val="7030A0"/>
                </a:solidFill>
              </a:rPr>
              <a:t>Principles of design:</a:t>
            </a:r>
          </a:p>
        </p:txBody>
      </p:sp>
      <p:sp>
        <p:nvSpPr>
          <p:cNvPr id="3" name="Date Placeholder 2"/>
          <p:cNvSpPr>
            <a:spLocks noGrp="1"/>
          </p:cNvSpPr>
          <p:nvPr>
            <p:ph type="dt" sz="half" idx="2"/>
          </p:nvPr>
        </p:nvSpPr>
        <p:spPr/>
        <p:txBody>
          <a:bodyPr/>
          <a:lstStyle/>
          <a:p>
            <a:pPr>
              <a:defRPr/>
            </a:pPr>
            <a:r>
              <a:rPr lang="en-US" sz="1200" kern="0" dirty="0">
                <a:solidFill>
                  <a:sysClr val="windowText" lastClr="000000"/>
                </a:solidFill>
              </a:rPr>
              <a:t>04/11/17</a:t>
            </a:r>
          </a:p>
        </p:txBody>
      </p:sp>
      <p:sp>
        <p:nvSpPr>
          <p:cNvPr id="4" name="Footer Placeholder 3"/>
          <p:cNvSpPr>
            <a:spLocks noGrp="1"/>
          </p:cNvSpPr>
          <p:nvPr>
            <p:ph type="ftr" sz="quarter" idx="3"/>
          </p:nvPr>
        </p:nvSpPr>
        <p:spPr/>
        <p:txBody>
          <a:bodyPr/>
          <a:lstStyle/>
          <a:p>
            <a:pPr>
              <a:defRPr/>
            </a:pPr>
            <a:r>
              <a:rPr lang="en-US" sz="1200" kern="0" dirty="0">
                <a:solidFill>
                  <a:srgbClr val="002060"/>
                </a:solidFill>
              </a:rPr>
              <a:t>S. Kazakov | P2MAC</a:t>
            </a:r>
            <a:endParaRPr lang="en-US" sz="1200" b="1" kern="0" dirty="0">
              <a:solidFill>
                <a:srgbClr val="002060"/>
              </a:solidFill>
            </a:endParaRPr>
          </a:p>
        </p:txBody>
      </p:sp>
      <p:sp>
        <p:nvSpPr>
          <p:cNvPr id="5" name="Slide Number Placeholder 4"/>
          <p:cNvSpPr>
            <a:spLocks noGrp="1"/>
          </p:cNvSpPr>
          <p:nvPr>
            <p:ph type="sldNum" sz="quarter" idx="4"/>
          </p:nvPr>
        </p:nvSpPr>
        <p:spPr/>
        <p:txBody>
          <a:bodyPr/>
          <a:lstStyle/>
          <a:p>
            <a:pPr>
              <a:defRPr/>
            </a:pPr>
            <a:fld id="{148C009B-CB69-E04A-B9B3-34B26D69E9CF}" type="slidenum">
              <a:rPr lang="en-US" sz="1200" kern="0">
                <a:solidFill>
                  <a:srgbClr val="002060"/>
                </a:solidFill>
              </a:rPr>
              <a:pPr>
                <a:defRPr/>
              </a:pPr>
              <a:t>4</a:t>
            </a:fld>
            <a:endParaRPr lang="en-US" sz="1200" kern="0" dirty="0">
              <a:solidFill>
                <a:srgbClr val="002060"/>
              </a:solidFill>
            </a:endParaRPr>
          </a:p>
        </p:txBody>
      </p:sp>
      <p:sp>
        <p:nvSpPr>
          <p:cNvPr id="8" name="TextBox 7"/>
          <p:cNvSpPr txBox="1"/>
          <p:nvPr/>
        </p:nvSpPr>
        <p:spPr>
          <a:xfrm>
            <a:off x="204052" y="1263482"/>
            <a:ext cx="8939948" cy="2862322"/>
          </a:xfrm>
          <a:prstGeom prst="rect">
            <a:avLst/>
          </a:prstGeom>
          <a:noFill/>
        </p:spPr>
        <p:txBody>
          <a:bodyPr wrap="none" rtlCol="0">
            <a:spAutoFit/>
          </a:bodyPr>
          <a:lstStyle/>
          <a:p>
            <a:pPr marL="257175" indent="-257175">
              <a:buFont typeface="Wingdings" panose="05000000000000000000" pitchFamily="2" charset="2"/>
              <a:buChar char="§"/>
            </a:pPr>
            <a:r>
              <a:rPr lang="en-US" sz="2000" b="1" dirty="0">
                <a:solidFill>
                  <a:srgbClr val="0070C0"/>
                </a:solidFill>
              </a:rPr>
              <a:t>Simplicity of vacuum part of coupler: </a:t>
            </a:r>
          </a:p>
          <a:p>
            <a:r>
              <a:rPr lang="en-US" sz="2000" b="1" dirty="0">
                <a:solidFill>
                  <a:srgbClr val="0070C0"/>
                </a:solidFill>
              </a:rPr>
              <a:t>	no moving parts, no bellows.</a:t>
            </a:r>
          </a:p>
          <a:p>
            <a:r>
              <a:rPr lang="en-US" sz="2000" b="1" dirty="0">
                <a:solidFill>
                  <a:srgbClr val="0070C0"/>
                </a:solidFill>
              </a:rPr>
              <a:t>	simple configuration – more reliable, easy to clean, less expansive.</a:t>
            </a:r>
          </a:p>
          <a:p>
            <a:endParaRPr lang="en-US" sz="2000" b="1" dirty="0">
              <a:solidFill>
                <a:srgbClr val="0070C0"/>
              </a:solidFill>
            </a:endParaRPr>
          </a:p>
          <a:p>
            <a:pPr marL="257175" indent="-257175">
              <a:buFont typeface="Wingdings" panose="05000000000000000000" pitchFamily="2" charset="2"/>
              <a:buChar char="§"/>
            </a:pPr>
            <a:r>
              <a:rPr lang="en-US" sz="2000" b="1" dirty="0">
                <a:solidFill>
                  <a:srgbClr val="0070C0"/>
                </a:solidFill>
              </a:rPr>
              <a:t>Air cooling of antennas (no water) – Not so severe consequences in case of leak.</a:t>
            </a:r>
          </a:p>
          <a:p>
            <a:endParaRPr lang="en-US" sz="2000" b="1" dirty="0">
              <a:solidFill>
                <a:srgbClr val="0070C0"/>
              </a:solidFill>
            </a:endParaRPr>
          </a:p>
          <a:p>
            <a:pPr marL="257175" indent="-257175">
              <a:buFont typeface="Wingdings" panose="05000000000000000000" pitchFamily="2" charset="2"/>
              <a:buChar char="§"/>
            </a:pPr>
            <a:r>
              <a:rPr lang="en-US" sz="2000" b="1" dirty="0">
                <a:solidFill>
                  <a:srgbClr val="0070C0"/>
                </a:solidFill>
              </a:rPr>
              <a:t>Ability to apply high voltage bias to suppress a </a:t>
            </a:r>
            <a:r>
              <a:rPr lang="en-US" sz="2000" b="1" dirty="0" err="1">
                <a:solidFill>
                  <a:srgbClr val="0070C0"/>
                </a:solidFill>
              </a:rPr>
              <a:t>multipactor</a:t>
            </a:r>
            <a:r>
              <a:rPr lang="en-US" sz="2000" b="1" dirty="0">
                <a:solidFill>
                  <a:srgbClr val="0070C0"/>
                </a:solidFill>
              </a:rPr>
              <a:t>.</a:t>
            </a:r>
          </a:p>
          <a:p>
            <a:endParaRPr lang="en-US" sz="2000" b="1" dirty="0">
              <a:solidFill>
                <a:srgbClr val="0070C0"/>
              </a:solidFill>
            </a:endParaRPr>
          </a:p>
          <a:p>
            <a:pPr marL="257175" indent="-257175">
              <a:buFont typeface="Wingdings" panose="05000000000000000000" pitchFamily="2" charset="2"/>
              <a:buChar char="§"/>
            </a:pPr>
            <a:r>
              <a:rPr lang="en-US" sz="2000" b="1" dirty="0">
                <a:solidFill>
                  <a:srgbClr val="0070C0"/>
                </a:solidFill>
              </a:rPr>
              <a:t>Avoid a copper coating of stainless steel.</a:t>
            </a:r>
          </a:p>
        </p:txBody>
      </p:sp>
      <p:sp>
        <p:nvSpPr>
          <p:cNvPr id="9" name="TextBox 8"/>
          <p:cNvSpPr txBox="1"/>
          <p:nvPr/>
        </p:nvSpPr>
        <p:spPr>
          <a:xfrm>
            <a:off x="228600" y="4807178"/>
            <a:ext cx="8873711" cy="1015663"/>
          </a:xfrm>
          <a:prstGeom prst="rect">
            <a:avLst/>
          </a:prstGeom>
          <a:noFill/>
        </p:spPr>
        <p:txBody>
          <a:bodyPr wrap="none" rtlCol="0">
            <a:spAutoFit/>
          </a:bodyPr>
          <a:lstStyle/>
          <a:p>
            <a:r>
              <a:rPr lang="en-US" sz="2000" b="1" dirty="0">
                <a:solidFill>
                  <a:srgbClr val="7030A0"/>
                </a:solidFill>
              </a:rPr>
              <a:t>Based on this principles the RFQ, SSR1 &amp; SSR2, LB &amp; HB 650 couplers were design.</a:t>
            </a:r>
          </a:p>
          <a:p>
            <a:endParaRPr lang="en-US" sz="2000" b="1" dirty="0">
              <a:solidFill>
                <a:srgbClr val="7030A0"/>
              </a:solidFill>
            </a:endParaRPr>
          </a:p>
          <a:p>
            <a:r>
              <a:rPr lang="en-US" sz="2000" b="1" dirty="0">
                <a:solidFill>
                  <a:srgbClr val="7030A0"/>
                </a:solidFill>
              </a:rPr>
              <a:t>RFQ and SSR1 &amp; SSR2 couplers were built and tested.</a:t>
            </a:r>
          </a:p>
        </p:txBody>
      </p:sp>
    </p:spTree>
    <p:extLst>
      <p:ext uri="{BB962C8B-B14F-4D97-AF65-F5344CB8AC3E}">
        <p14:creationId xmlns:p14="http://schemas.microsoft.com/office/powerpoint/2010/main" val="1813693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2250" y="266981"/>
            <a:ext cx="8686800" cy="320908"/>
          </a:xfrm>
        </p:spPr>
        <p:txBody>
          <a:bodyPr/>
          <a:lstStyle/>
          <a:p>
            <a:r>
              <a:rPr lang="en-US" sz="2800" dirty="0">
                <a:solidFill>
                  <a:srgbClr val="7030A0"/>
                </a:solidFill>
              </a:rPr>
              <a:t>RFQ coupler:</a:t>
            </a:r>
          </a:p>
        </p:txBody>
      </p:sp>
      <p:sp>
        <p:nvSpPr>
          <p:cNvPr id="3" name="Date Placeholder 2"/>
          <p:cNvSpPr>
            <a:spLocks noGrp="1"/>
          </p:cNvSpPr>
          <p:nvPr>
            <p:ph type="dt" sz="half" idx="2"/>
          </p:nvPr>
        </p:nvSpPr>
        <p:spPr/>
        <p:txBody>
          <a:bodyPr/>
          <a:lstStyle/>
          <a:p>
            <a:pPr>
              <a:defRPr/>
            </a:pPr>
            <a:r>
              <a:rPr lang="en-US" sz="1200" kern="0" dirty="0">
                <a:solidFill>
                  <a:srgbClr val="002060"/>
                </a:solidFill>
              </a:rPr>
              <a:t>04/11/17</a:t>
            </a:r>
          </a:p>
        </p:txBody>
      </p:sp>
      <p:sp>
        <p:nvSpPr>
          <p:cNvPr id="4" name="Footer Placeholder 3"/>
          <p:cNvSpPr>
            <a:spLocks noGrp="1"/>
          </p:cNvSpPr>
          <p:nvPr>
            <p:ph type="ftr" sz="quarter" idx="3"/>
          </p:nvPr>
        </p:nvSpPr>
        <p:spPr/>
        <p:txBody>
          <a:bodyPr/>
          <a:lstStyle/>
          <a:p>
            <a:pPr>
              <a:defRPr/>
            </a:pPr>
            <a:r>
              <a:rPr lang="en-US" sz="1200" kern="0" dirty="0">
                <a:solidFill>
                  <a:srgbClr val="002060"/>
                </a:solidFill>
              </a:rPr>
              <a:t>S. Kazakov | P2MAC</a:t>
            </a:r>
            <a:endParaRPr lang="en-US" sz="1200" b="1" kern="0" dirty="0">
              <a:solidFill>
                <a:srgbClr val="002060"/>
              </a:solidFill>
            </a:endParaRPr>
          </a:p>
        </p:txBody>
      </p:sp>
      <p:sp>
        <p:nvSpPr>
          <p:cNvPr id="5" name="Slide Number Placeholder 4"/>
          <p:cNvSpPr>
            <a:spLocks noGrp="1"/>
          </p:cNvSpPr>
          <p:nvPr>
            <p:ph type="sldNum" sz="quarter" idx="4"/>
          </p:nvPr>
        </p:nvSpPr>
        <p:spPr/>
        <p:txBody>
          <a:bodyPr/>
          <a:lstStyle/>
          <a:p>
            <a:pPr>
              <a:defRPr/>
            </a:pPr>
            <a:fld id="{148C009B-CB69-E04A-B9B3-34B26D69E9CF}" type="slidenum">
              <a:rPr lang="en-US" sz="1200" kern="0">
                <a:solidFill>
                  <a:sysClr val="windowText" lastClr="000000"/>
                </a:solidFill>
              </a:rPr>
              <a:pPr>
                <a:defRPr/>
              </a:pPr>
              <a:t>5</a:t>
            </a:fld>
            <a:endParaRPr lang="en-US" sz="1200" kern="0" dirty="0">
              <a:solidFill>
                <a:sysClr val="windowText" lastClr="000000"/>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250" y="1658348"/>
            <a:ext cx="2198358" cy="4428354"/>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3141" y="1602775"/>
            <a:ext cx="4111212" cy="4483927"/>
          </a:xfrm>
          <a:prstGeom prst="rect">
            <a:avLst/>
          </a:prstGeom>
          <a:effectLst>
            <a:glow>
              <a:schemeClr val="accent1"/>
            </a:glow>
            <a:softEdge rad="0"/>
          </a:effectLst>
        </p:spPr>
      </p:pic>
      <p:sp>
        <p:nvSpPr>
          <p:cNvPr id="10" name="TextBox 9"/>
          <p:cNvSpPr txBox="1"/>
          <p:nvPr/>
        </p:nvSpPr>
        <p:spPr>
          <a:xfrm>
            <a:off x="222250" y="890119"/>
            <a:ext cx="2578655" cy="400110"/>
          </a:xfrm>
          <a:prstGeom prst="rect">
            <a:avLst/>
          </a:prstGeom>
          <a:noFill/>
        </p:spPr>
        <p:txBody>
          <a:bodyPr wrap="none" rtlCol="0">
            <a:spAutoFit/>
          </a:bodyPr>
          <a:lstStyle/>
          <a:p>
            <a:r>
              <a:rPr lang="en-US" sz="2000" b="1" dirty="0">
                <a:solidFill>
                  <a:srgbClr val="0070C0"/>
                </a:solidFill>
              </a:rPr>
              <a:t>RFQ coupler structure:</a:t>
            </a:r>
          </a:p>
        </p:txBody>
      </p:sp>
      <p:sp>
        <p:nvSpPr>
          <p:cNvPr id="11" name="TextBox 10"/>
          <p:cNvSpPr txBox="1"/>
          <p:nvPr/>
        </p:nvSpPr>
        <p:spPr>
          <a:xfrm>
            <a:off x="5736029" y="918390"/>
            <a:ext cx="2525435" cy="400110"/>
          </a:xfrm>
          <a:prstGeom prst="rect">
            <a:avLst/>
          </a:prstGeom>
          <a:noFill/>
        </p:spPr>
        <p:txBody>
          <a:bodyPr wrap="none" rtlCol="0">
            <a:spAutoFit/>
          </a:bodyPr>
          <a:lstStyle/>
          <a:p>
            <a:r>
              <a:rPr lang="en-US" sz="2000" b="1" dirty="0">
                <a:solidFill>
                  <a:srgbClr val="0070C0"/>
                </a:solidFill>
              </a:rPr>
              <a:t>RFQ coupler cut-view:</a:t>
            </a:r>
          </a:p>
        </p:txBody>
      </p:sp>
      <p:sp>
        <p:nvSpPr>
          <p:cNvPr id="12" name="TextBox 11"/>
          <p:cNvSpPr txBox="1"/>
          <p:nvPr/>
        </p:nvSpPr>
        <p:spPr>
          <a:xfrm>
            <a:off x="2690217" y="2136654"/>
            <a:ext cx="2252924" cy="1715854"/>
          </a:xfrm>
          <a:prstGeom prst="rect">
            <a:avLst/>
          </a:prstGeom>
          <a:noFill/>
        </p:spPr>
        <p:txBody>
          <a:bodyPr wrap="none" rtlCol="0">
            <a:spAutoFit/>
          </a:bodyPr>
          <a:lstStyle/>
          <a:p>
            <a:r>
              <a:rPr lang="en-US" sz="2000" b="1" dirty="0">
                <a:solidFill>
                  <a:srgbClr val="7030A0"/>
                </a:solidFill>
              </a:rPr>
              <a:t>Main features:</a:t>
            </a:r>
          </a:p>
          <a:p>
            <a:endParaRPr lang="en-US" sz="1350" dirty="0"/>
          </a:p>
          <a:p>
            <a:pPr marL="257175" indent="-257175">
              <a:buFont typeface="Wingdings" panose="05000000000000000000" pitchFamily="2" charset="2"/>
              <a:buChar char="§"/>
            </a:pPr>
            <a:r>
              <a:rPr lang="en-US" b="1" dirty="0">
                <a:solidFill>
                  <a:srgbClr val="0070C0"/>
                </a:solidFill>
              </a:rPr>
              <a:t>Not grounded loop</a:t>
            </a:r>
          </a:p>
          <a:p>
            <a:pPr marL="257175" indent="-257175">
              <a:buFont typeface="Wingdings" panose="05000000000000000000" pitchFamily="2" charset="2"/>
              <a:buChar char="§"/>
            </a:pPr>
            <a:r>
              <a:rPr lang="en-US" b="1" dirty="0">
                <a:solidFill>
                  <a:srgbClr val="0070C0"/>
                </a:solidFill>
              </a:rPr>
              <a:t>Rotatable loop</a:t>
            </a:r>
          </a:p>
          <a:p>
            <a:pPr marL="257175" indent="-257175">
              <a:buFont typeface="Wingdings" panose="05000000000000000000" pitchFamily="2" charset="2"/>
              <a:buChar char="§"/>
            </a:pPr>
            <a:r>
              <a:rPr lang="en-US" b="1" dirty="0">
                <a:solidFill>
                  <a:srgbClr val="0070C0"/>
                </a:solidFill>
              </a:rPr>
              <a:t>Air cooling of loop</a:t>
            </a:r>
          </a:p>
          <a:p>
            <a:pPr marL="257175" indent="-257175">
              <a:buFont typeface="Wingdings" panose="05000000000000000000" pitchFamily="2" charset="2"/>
              <a:buChar char="§"/>
            </a:pPr>
            <a:r>
              <a:rPr lang="en-US" b="1" dirty="0">
                <a:solidFill>
                  <a:srgbClr val="0070C0"/>
                </a:solidFill>
              </a:rPr>
              <a:t>HV bias  </a:t>
            </a:r>
          </a:p>
        </p:txBody>
      </p:sp>
      <p:sp>
        <p:nvSpPr>
          <p:cNvPr id="13" name="TextBox 12"/>
          <p:cNvSpPr txBox="1"/>
          <p:nvPr/>
        </p:nvSpPr>
        <p:spPr>
          <a:xfrm>
            <a:off x="2510424" y="5090217"/>
            <a:ext cx="2432717" cy="600164"/>
          </a:xfrm>
          <a:prstGeom prst="rect">
            <a:avLst/>
          </a:prstGeom>
          <a:noFill/>
        </p:spPr>
        <p:txBody>
          <a:bodyPr wrap="none" rtlCol="0">
            <a:spAutoFit/>
          </a:bodyPr>
          <a:lstStyle/>
          <a:p>
            <a:r>
              <a:rPr lang="en-US" sz="1650" b="1" dirty="0">
                <a:solidFill>
                  <a:srgbClr val="7030A0"/>
                </a:solidFill>
              </a:rPr>
              <a:t>DC block </a:t>
            </a:r>
            <a:r>
              <a:rPr lang="en-US" sz="1650" b="1" dirty="0">
                <a:solidFill>
                  <a:srgbClr val="0070C0"/>
                </a:solidFill>
              </a:rPr>
              <a:t>protects RF </a:t>
            </a:r>
          </a:p>
          <a:p>
            <a:r>
              <a:rPr lang="en-US" sz="1650" b="1" dirty="0">
                <a:solidFill>
                  <a:srgbClr val="0070C0"/>
                </a:solidFill>
              </a:rPr>
              <a:t>source against HV of bias.</a:t>
            </a:r>
          </a:p>
        </p:txBody>
      </p:sp>
    </p:spTree>
    <p:extLst>
      <p:ext uri="{BB962C8B-B14F-4D97-AF65-F5344CB8AC3E}">
        <p14:creationId xmlns:p14="http://schemas.microsoft.com/office/powerpoint/2010/main" val="780745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2250" y="229647"/>
            <a:ext cx="8686800" cy="427877"/>
          </a:xfrm>
        </p:spPr>
        <p:txBody>
          <a:bodyPr/>
          <a:lstStyle/>
          <a:p>
            <a:r>
              <a:rPr lang="en-US" sz="2800" dirty="0">
                <a:solidFill>
                  <a:srgbClr val="7030A0"/>
                </a:solidFill>
              </a:rPr>
              <a:t>Ceramic window assembly:</a:t>
            </a:r>
          </a:p>
        </p:txBody>
      </p:sp>
      <p:sp>
        <p:nvSpPr>
          <p:cNvPr id="3" name="Date Placeholder 2"/>
          <p:cNvSpPr>
            <a:spLocks noGrp="1"/>
          </p:cNvSpPr>
          <p:nvPr>
            <p:ph type="dt" sz="half" idx="2"/>
          </p:nvPr>
        </p:nvSpPr>
        <p:spPr/>
        <p:txBody>
          <a:bodyPr/>
          <a:lstStyle/>
          <a:p>
            <a:pPr>
              <a:defRPr/>
            </a:pPr>
            <a:r>
              <a:rPr lang="en-US" sz="1200" kern="0" dirty="0">
                <a:solidFill>
                  <a:srgbClr val="002060"/>
                </a:solidFill>
              </a:rPr>
              <a:t>04/11/17</a:t>
            </a:r>
          </a:p>
        </p:txBody>
      </p:sp>
      <p:sp>
        <p:nvSpPr>
          <p:cNvPr id="4" name="Footer Placeholder 3"/>
          <p:cNvSpPr>
            <a:spLocks noGrp="1"/>
          </p:cNvSpPr>
          <p:nvPr>
            <p:ph type="ftr" sz="quarter" idx="3"/>
          </p:nvPr>
        </p:nvSpPr>
        <p:spPr/>
        <p:txBody>
          <a:bodyPr/>
          <a:lstStyle/>
          <a:p>
            <a:pPr>
              <a:defRPr/>
            </a:pPr>
            <a:r>
              <a:rPr lang="en-US" sz="1200" kern="0" dirty="0">
                <a:solidFill>
                  <a:srgbClr val="002060"/>
                </a:solidFill>
              </a:rPr>
              <a:t>S. Kazakov | P2MAC</a:t>
            </a:r>
            <a:endParaRPr lang="en-US" sz="1200" b="1" kern="0" dirty="0">
              <a:solidFill>
                <a:srgbClr val="002060"/>
              </a:solidFill>
            </a:endParaRPr>
          </a:p>
        </p:txBody>
      </p:sp>
      <p:sp>
        <p:nvSpPr>
          <p:cNvPr id="5" name="Slide Number Placeholder 4"/>
          <p:cNvSpPr>
            <a:spLocks noGrp="1"/>
          </p:cNvSpPr>
          <p:nvPr>
            <p:ph type="sldNum" sz="quarter" idx="4"/>
          </p:nvPr>
        </p:nvSpPr>
        <p:spPr/>
        <p:txBody>
          <a:bodyPr/>
          <a:lstStyle/>
          <a:p>
            <a:pPr>
              <a:defRPr/>
            </a:pPr>
            <a:fld id="{148C009B-CB69-E04A-B9B3-34B26D69E9CF}" type="slidenum">
              <a:rPr lang="en-US" sz="1200" kern="0">
                <a:solidFill>
                  <a:srgbClr val="002060"/>
                </a:solidFill>
              </a:rPr>
              <a:pPr>
                <a:defRPr/>
              </a:pPr>
              <a:t>6</a:t>
            </a:fld>
            <a:endParaRPr lang="en-US" sz="1200" kern="0" dirty="0">
              <a:solidFill>
                <a:srgbClr val="002060"/>
              </a:solidFill>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975" y="1639925"/>
            <a:ext cx="3433670" cy="3689023"/>
          </a:xfrm>
          <a:prstGeom prst="rect">
            <a:avLst/>
          </a:prstGeom>
        </p:spPr>
      </p:pic>
      <p:grpSp>
        <p:nvGrpSpPr>
          <p:cNvPr id="41" name="Group 40"/>
          <p:cNvGrpSpPr/>
          <p:nvPr/>
        </p:nvGrpSpPr>
        <p:grpSpPr>
          <a:xfrm>
            <a:off x="3648635" y="1252153"/>
            <a:ext cx="5420010" cy="4207610"/>
            <a:chOff x="3797478" y="1327489"/>
            <a:chExt cx="5235308" cy="4063462"/>
          </a:xfrm>
        </p:grpSpPr>
        <p:pic>
          <p:nvPicPr>
            <p:cNvPr id="8" name="Picture 7" descr="C:\Documents and Settings\olegp\Desktop\hpr\c.jpg"/>
            <p:cNvPicPr>
              <a:picLocks noChangeAspect="1" noChangeArrowheads="1"/>
            </p:cNvPicPr>
            <p:nvPr/>
          </p:nvPicPr>
          <p:blipFill>
            <a:blip r:embed="rId3"/>
            <a:srcRect l="26389" t="3821" r="22222" b="11915"/>
            <a:stretch>
              <a:fillRect/>
            </a:stretch>
          </p:blipFill>
          <p:spPr bwMode="auto">
            <a:xfrm>
              <a:off x="5097991" y="1701976"/>
              <a:ext cx="3486997" cy="3370764"/>
            </a:xfrm>
            <a:prstGeom prst="rect">
              <a:avLst/>
            </a:prstGeom>
            <a:noFill/>
            <a:effectLst>
              <a:softEdge rad="114300"/>
            </a:effectLst>
          </p:spPr>
        </p:pic>
        <p:sp>
          <p:nvSpPr>
            <p:cNvPr id="9" name="Rectangle 8"/>
            <p:cNvSpPr/>
            <p:nvPr/>
          </p:nvSpPr>
          <p:spPr>
            <a:xfrm>
              <a:off x="6146753" y="1327489"/>
              <a:ext cx="1502046" cy="516420"/>
            </a:xfrm>
            <a:prstGeom prst="rect">
              <a:avLst/>
            </a:prstGeom>
          </p:spPr>
          <p:txBody>
            <a:bodyPr wrap="square">
              <a:spAutoFit/>
            </a:bodyPr>
            <a:lstStyle/>
            <a:p>
              <a:r>
                <a:rPr lang="en-US" sz="1350" b="1" dirty="0">
                  <a:solidFill>
                    <a:prstClr val="black"/>
                  </a:solidFill>
                </a:rPr>
                <a:t>Custom Rotatable </a:t>
              </a:r>
            </a:p>
            <a:p>
              <a:r>
                <a:rPr lang="en-US" sz="1350" b="1" dirty="0">
                  <a:solidFill>
                    <a:prstClr val="black"/>
                  </a:solidFill>
                </a:rPr>
                <a:t>Flange SS316</a:t>
              </a:r>
            </a:p>
          </p:txBody>
        </p:sp>
        <p:sp>
          <p:nvSpPr>
            <p:cNvPr id="10" name="Rectangle 9"/>
            <p:cNvSpPr/>
            <p:nvPr/>
          </p:nvSpPr>
          <p:spPr>
            <a:xfrm>
              <a:off x="3797478" y="1939828"/>
              <a:ext cx="2001528" cy="305158"/>
            </a:xfrm>
            <a:prstGeom prst="rect">
              <a:avLst/>
            </a:prstGeom>
          </p:spPr>
          <p:txBody>
            <a:bodyPr wrap="square">
              <a:spAutoFit/>
            </a:bodyPr>
            <a:lstStyle/>
            <a:p>
              <a:r>
                <a:rPr lang="en-US" sz="1350" b="1" dirty="0">
                  <a:solidFill>
                    <a:prstClr val="black"/>
                  </a:solidFill>
                </a:rPr>
                <a:t>3 1/8 Fixed coaxial flange</a:t>
              </a:r>
            </a:p>
          </p:txBody>
        </p:sp>
        <p:sp>
          <p:nvSpPr>
            <p:cNvPr id="11" name="TextBox 10"/>
            <p:cNvSpPr txBox="1"/>
            <p:nvPr/>
          </p:nvSpPr>
          <p:spPr>
            <a:xfrm>
              <a:off x="7047035" y="2048092"/>
              <a:ext cx="1063737" cy="305158"/>
            </a:xfrm>
            <a:prstGeom prst="rect">
              <a:avLst/>
            </a:prstGeom>
            <a:noFill/>
          </p:spPr>
          <p:txBody>
            <a:bodyPr wrap="square" rtlCol="0">
              <a:spAutoFit/>
            </a:bodyPr>
            <a:lstStyle/>
            <a:p>
              <a:r>
                <a:rPr lang="en-US" sz="1350" b="1" dirty="0">
                  <a:solidFill>
                    <a:prstClr val="black"/>
                  </a:solidFill>
                </a:rPr>
                <a:t>Viton O-ring</a:t>
              </a:r>
            </a:p>
          </p:txBody>
        </p:sp>
        <p:sp>
          <p:nvSpPr>
            <p:cNvPr id="12" name="TextBox 11"/>
            <p:cNvSpPr txBox="1"/>
            <p:nvPr/>
          </p:nvSpPr>
          <p:spPr>
            <a:xfrm>
              <a:off x="7600949" y="2362537"/>
              <a:ext cx="1431837" cy="938947"/>
            </a:xfrm>
            <a:prstGeom prst="rect">
              <a:avLst/>
            </a:prstGeom>
            <a:noFill/>
          </p:spPr>
          <p:txBody>
            <a:bodyPr wrap="square" rtlCol="0">
              <a:spAutoFit/>
            </a:bodyPr>
            <a:lstStyle/>
            <a:p>
              <a:r>
                <a:rPr lang="en-US" sz="1350" b="1" dirty="0">
                  <a:solidFill>
                    <a:prstClr val="black"/>
                  </a:solidFill>
                </a:rPr>
                <a:t>RF seal</a:t>
              </a:r>
            </a:p>
            <a:p>
              <a:r>
                <a:rPr lang="en-US" sz="1350" b="1" dirty="0">
                  <a:solidFill>
                    <a:prstClr val="black"/>
                  </a:solidFill>
                </a:rPr>
                <a:t>Beryllium Copper C175 Alloy 10 </a:t>
              </a:r>
            </a:p>
            <a:p>
              <a:r>
                <a:rPr lang="en-US" sz="1350" b="1" dirty="0">
                  <a:solidFill>
                    <a:prstClr val="black"/>
                  </a:solidFill>
                </a:rPr>
                <a:t>(Bal Seal Spring )</a:t>
              </a:r>
            </a:p>
          </p:txBody>
        </p:sp>
        <p:sp>
          <p:nvSpPr>
            <p:cNvPr id="13" name="Rectangle 12"/>
            <p:cNvSpPr/>
            <p:nvPr/>
          </p:nvSpPr>
          <p:spPr>
            <a:xfrm>
              <a:off x="6844954" y="5085793"/>
              <a:ext cx="1999019" cy="305158"/>
            </a:xfrm>
            <a:prstGeom prst="rect">
              <a:avLst/>
            </a:prstGeom>
          </p:spPr>
          <p:txBody>
            <a:bodyPr wrap="square">
              <a:spAutoFit/>
            </a:bodyPr>
            <a:lstStyle/>
            <a:p>
              <a:r>
                <a:rPr lang="en-US" sz="1350" b="1" dirty="0">
                  <a:solidFill>
                    <a:prstClr val="black"/>
                  </a:solidFill>
                </a:rPr>
                <a:t>Copper 101 Tube OD .25”</a:t>
              </a:r>
            </a:p>
          </p:txBody>
        </p:sp>
        <p:sp>
          <p:nvSpPr>
            <p:cNvPr id="14" name="TextBox 13"/>
            <p:cNvSpPr txBox="1"/>
            <p:nvPr/>
          </p:nvSpPr>
          <p:spPr>
            <a:xfrm>
              <a:off x="3924307" y="3074773"/>
              <a:ext cx="1540345" cy="305158"/>
            </a:xfrm>
            <a:prstGeom prst="rect">
              <a:avLst/>
            </a:prstGeom>
            <a:noFill/>
          </p:spPr>
          <p:txBody>
            <a:bodyPr wrap="square" rtlCol="0">
              <a:spAutoFit/>
            </a:bodyPr>
            <a:lstStyle/>
            <a:p>
              <a:r>
                <a:rPr lang="en-US" sz="1350" b="1" dirty="0">
                  <a:solidFill>
                    <a:prstClr val="black"/>
                  </a:solidFill>
                </a:rPr>
                <a:t>Al2O3 ceramic disc</a:t>
              </a:r>
            </a:p>
          </p:txBody>
        </p:sp>
        <p:sp>
          <p:nvSpPr>
            <p:cNvPr id="15" name="TextBox 14"/>
            <p:cNvSpPr txBox="1"/>
            <p:nvPr/>
          </p:nvSpPr>
          <p:spPr>
            <a:xfrm>
              <a:off x="3866878" y="4071218"/>
              <a:ext cx="1263775" cy="305158"/>
            </a:xfrm>
            <a:prstGeom prst="rect">
              <a:avLst/>
            </a:prstGeom>
            <a:noFill/>
          </p:spPr>
          <p:txBody>
            <a:bodyPr wrap="square" rtlCol="0">
              <a:spAutoFit/>
            </a:bodyPr>
            <a:lstStyle/>
            <a:p>
              <a:r>
                <a:rPr lang="en-US" sz="1350" b="1" dirty="0">
                  <a:solidFill>
                    <a:prstClr val="black"/>
                  </a:solidFill>
                </a:rPr>
                <a:t>Copper sleeves</a:t>
              </a:r>
            </a:p>
          </p:txBody>
        </p:sp>
        <p:cxnSp>
          <p:nvCxnSpPr>
            <p:cNvPr id="17" name="Straight Connector 16"/>
            <p:cNvCxnSpPr/>
            <p:nvPr/>
          </p:nvCxnSpPr>
          <p:spPr>
            <a:xfrm>
              <a:off x="4473510" y="2224260"/>
              <a:ext cx="807575" cy="535723"/>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4772000" y="3331361"/>
              <a:ext cx="1265227" cy="84029"/>
            </a:xfrm>
            <a:prstGeom prst="line">
              <a:avLst/>
            </a:prstGeom>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flipV="1">
              <a:off x="5000699" y="4017752"/>
              <a:ext cx="1036527" cy="160878"/>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5000699" y="4196713"/>
              <a:ext cx="1094523" cy="156581"/>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H="1" flipV="1">
              <a:off x="7874001" y="4633384"/>
              <a:ext cx="33866" cy="584201"/>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V="1">
              <a:off x="7907867" y="3218349"/>
              <a:ext cx="527580" cy="458302"/>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flipH="1" flipV="1">
              <a:off x="7411509" y="2311983"/>
              <a:ext cx="17993" cy="1019379"/>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flipH="1" flipV="1">
              <a:off x="6607793" y="1839675"/>
              <a:ext cx="266058" cy="981996"/>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729745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2250" y="256224"/>
            <a:ext cx="8686800" cy="427877"/>
          </a:xfrm>
        </p:spPr>
        <p:txBody>
          <a:bodyPr/>
          <a:lstStyle/>
          <a:p>
            <a:r>
              <a:rPr lang="en-US" sz="2800" dirty="0">
                <a:solidFill>
                  <a:srgbClr val="7030A0"/>
                </a:solidFill>
              </a:rPr>
              <a:t>RFQ coupler connected to RFQ cavity:</a:t>
            </a:r>
          </a:p>
        </p:txBody>
      </p:sp>
      <p:sp>
        <p:nvSpPr>
          <p:cNvPr id="3" name="Date Placeholder 2"/>
          <p:cNvSpPr>
            <a:spLocks noGrp="1"/>
          </p:cNvSpPr>
          <p:nvPr>
            <p:ph type="dt" sz="half" idx="2"/>
          </p:nvPr>
        </p:nvSpPr>
        <p:spPr/>
        <p:txBody>
          <a:bodyPr/>
          <a:lstStyle/>
          <a:p>
            <a:pPr>
              <a:defRPr/>
            </a:pPr>
            <a:r>
              <a:rPr lang="en-US" sz="1200" kern="0" dirty="0">
                <a:solidFill>
                  <a:srgbClr val="002060"/>
                </a:solidFill>
              </a:rPr>
              <a:t>04/11/17</a:t>
            </a:r>
          </a:p>
        </p:txBody>
      </p:sp>
      <p:sp>
        <p:nvSpPr>
          <p:cNvPr id="4" name="Footer Placeholder 3"/>
          <p:cNvSpPr>
            <a:spLocks noGrp="1"/>
          </p:cNvSpPr>
          <p:nvPr>
            <p:ph type="ftr" sz="quarter" idx="3"/>
          </p:nvPr>
        </p:nvSpPr>
        <p:spPr/>
        <p:txBody>
          <a:bodyPr/>
          <a:lstStyle/>
          <a:p>
            <a:pPr>
              <a:defRPr/>
            </a:pPr>
            <a:r>
              <a:rPr lang="en-US" sz="1200" kern="0" dirty="0">
                <a:solidFill>
                  <a:srgbClr val="002060"/>
                </a:solidFill>
              </a:rPr>
              <a:t>S. Kazakov | P2MAC</a:t>
            </a:r>
            <a:endParaRPr lang="en-US" sz="1200" b="1" kern="0" dirty="0">
              <a:solidFill>
                <a:srgbClr val="002060"/>
              </a:solidFill>
            </a:endParaRPr>
          </a:p>
        </p:txBody>
      </p:sp>
      <p:sp>
        <p:nvSpPr>
          <p:cNvPr id="5" name="Slide Number Placeholder 4"/>
          <p:cNvSpPr>
            <a:spLocks noGrp="1"/>
          </p:cNvSpPr>
          <p:nvPr>
            <p:ph type="sldNum" sz="quarter" idx="4"/>
          </p:nvPr>
        </p:nvSpPr>
        <p:spPr/>
        <p:txBody>
          <a:bodyPr/>
          <a:lstStyle/>
          <a:p>
            <a:pPr>
              <a:defRPr/>
            </a:pPr>
            <a:fld id="{148C009B-CB69-E04A-B9B3-34B26D69E9CF}" type="slidenum">
              <a:rPr lang="en-US" sz="1200" kern="0">
                <a:solidFill>
                  <a:srgbClr val="002060"/>
                </a:solidFill>
              </a:rPr>
              <a:pPr>
                <a:defRPr/>
              </a:pPr>
              <a:t>7</a:t>
            </a:fld>
            <a:endParaRPr lang="en-US" sz="1200" kern="0" dirty="0">
              <a:solidFill>
                <a:srgbClr val="002060"/>
              </a:solidFill>
            </a:endParaRPr>
          </a:p>
        </p:txBody>
      </p:sp>
      <p:grpSp>
        <p:nvGrpSpPr>
          <p:cNvPr id="8" name="Group 7"/>
          <p:cNvGrpSpPr/>
          <p:nvPr/>
        </p:nvGrpSpPr>
        <p:grpSpPr>
          <a:xfrm>
            <a:off x="348737" y="968188"/>
            <a:ext cx="8194628" cy="5015193"/>
            <a:chOff x="1399821" y="645610"/>
            <a:chExt cx="8387645" cy="5589346"/>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9821" y="645610"/>
              <a:ext cx="8387645" cy="5589346"/>
            </a:xfrm>
            <a:prstGeom prst="rect">
              <a:avLst/>
            </a:prstGeom>
          </p:spPr>
        </p:pic>
        <p:sp>
          <p:nvSpPr>
            <p:cNvPr id="10" name="TextBox 9"/>
            <p:cNvSpPr txBox="1"/>
            <p:nvPr/>
          </p:nvSpPr>
          <p:spPr>
            <a:xfrm>
              <a:off x="7924802" y="2327476"/>
              <a:ext cx="1514750" cy="583120"/>
            </a:xfrm>
            <a:prstGeom prst="rect">
              <a:avLst/>
            </a:prstGeom>
            <a:noFill/>
          </p:spPr>
          <p:txBody>
            <a:bodyPr wrap="none" rtlCol="0">
              <a:spAutoFit/>
            </a:bodyPr>
            <a:lstStyle/>
            <a:p>
              <a:r>
                <a:rPr lang="en-US" sz="2800" b="1" dirty="0">
                  <a:solidFill>
                    <a:srgbClr val="FFFF00"/>
                  </a:solidFill>
                </a:rPr>
                <a:t>DC block</a:t>
              </a:r>
            </a:p>
          </p:txBody>
        </p:sp>
        <p:cxnSp>
          <p:nvCxnSpPr>
            <p:cNvPr id="11" name="Straight Connector 10"/>
            <p:cNvCxnSpPr/>
            <p:nvPr/>
          </p:nvCxnSpPr>
          <p:spPr>
            <a:xfrm>
              <a:off x="7021691" y="1738489"/>
              <a:ext cx="903111" cy="850598"/>
            </a:xfrm>
            <a:prstGeom prst="line">
              <a:avLst/>
            </a:prstGeom>
            <a:ln w="412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10" idx="1"/>
            </p:cNvCxnSpPr>
            <p:nvPr/>
          </p:nvCxnSpPr>
          <p:spPr>
            <a:xfrm flipV="1">
              <a:off x="7021691" y="2619036"/>
              <a:ext cx="903111" cy="821251"/>
            </a:xfrm>
            <a:prstGeom prst="line">
              <a:avLst/>
            </a:prstGeom>
            <a:ln w="41275">
              <a:solidFill>
                <a:srgbClr val="FFFF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34216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8353" y="189758"/>
            <a:ext cx="8686800" cy="320908"/>
          </a:xfrm>
        </p:spPr>
        <p:txBody>
          <a:bodyPr/>
          <a:lstStyle/>
          <a:p>
            <a:r>
              <a:rPr lang="en-US" sz="2800" dirty="0">
                <a:solidFill>
                  <a:srgbClr val="7030A0"/>
                </a:solidFill>
              </a:rPr>
              <a:t>Results of testing:</a:t>
            </a:r>
          </a:p>
        </p:txBody>
      </p:sp>
      <p:sp>
        <p:nvSpPr>
          <p:cNvPr id="3" name="Date Placeholder 2"/>
          <p:cNvSpPr>
            <a:spLocks noGrp="1"/>
          </p:cNvSpPr>
          <p:nvPr>
            <p:ph type="dt" sz="half" idx="2"/>
          </p:nvPr>
        </p:nvSpPr>
        <p:spPr/>
        <p:txBody>
          <a:bodyPr/>
          <a:lstStyle/>
          <a:p>
            <a:pPr>
              <a:defRPr/>
            </a:pPr>
            <a:r>
              <a:rPr lang="en-US" sz="1200" kern="0" dirty="0">
                <a:solidFill>
                  <a:srgbClr val="002060"/>
                </a:solidFill>
              </a:rPr>
              <a:t>04/11/17</a:t>
            </a:r>
          </a:p>
        </p:txBody>
      </p:sp>
      <p:sp>
        <p:nvSpPr>
          <p:cNvPr id="4" name="Footer Placeholder 3"/>
          <p:cNvSpPr>
            <a:spLocks noGrp="1"/>
          </p:cNvSpPr>
          <p:nvPr>
            <p:ph type="ftr" sz="quarter" idx="3"/>
          </p:nvPr>
        </p:nvSpPr>
        <p:spPr/>
        <p:txBody>
          <a:bodyPr/>
          <a:lstStyle/>
          <a:p>
            <a:pPr>
              <a:defRPr/>
            </a:pPr>
            <a:r>
              <a:rPr lang="en-US" sz="1200" kern="0" dirty="0">
                <a:solidFill>
                  <a:srgbClr val="002060"/>
                </a:solidFill>
              </a:rPr>
              <a:t>S. Kazakov | P2MAC</a:t>
            </a:r>
            <a:endParaRPr lang="en-US" sz="1200" b="1" kern="0" dirty="0">
              <a:solidFill>
                <a:srgbClr val="002060"/>
              </a:solidFill>
            </a:endParaRPr>
          </a:p>
        </p:txBody>
      </p:sp>
      <p:sp>
        <p:nvSpPr>
          <p:cNvPr id="5" name="Slide Number Placeholder 4"/>
          <p:cNvSpPr>
            <a:spLocks noGrp="1"/>
          </p:cNvSpPr>
          <p:nvPr>
            <p:ph type="sldNum" sz="quarter" idx="4"/>
          </p:nvPr>
        </p:nvSpPr>
        <p:spPr/>
        <p:txBody>
          <a:bodyPr/>
          <a:lstStyle/>
          <a:p>
            <a:pPr>
              <a:defRPr/>
            </a:pPr>
            <a:fld id="{148C009B-CB69-E04A-B9B3-34B26D69E9CF}" type="slidenum">
              <a:rPr lang="en-US" sz="1200" kern="0">
                <a:solidFill>
                  <a:sysClr val="windowText" lastClr="000000"/>
                </a:solidFill>
              </a:rPr>
              <a:pPr>
                <a:defRPr/>
              </a:pPr>
              <a:t>8</a:t>
            </a:fld>
            <a:endParaRPr lang="en-US" sz="1200" kern="0" dirty="0">
              <a:solidFill>
                <a:sysClr val="windowText" lastClr="000000"/>
              </a:solidFill>
            </a:endParaRPr>
          </a:p>
        </p:txBody>
      </p:sp>
      <p:sp>
        <p:nvSpPr>
          <p:cNvPr id="8" name="TextBox 7"/>
          <p:cNvSpPr txBox="1"/>
          <p:nvPr/>
        </p:nvSpPr>
        <p:spPr>
          <a:xfrm>
            <a:off x="222250" y="984593"/>
            <a:ext cx="8559006" cy="4524315"/>
          </a:xfrm>
          <a:prstGeom prst="rect">
            <a:avLst/>
          </a:prstGeom>
          <a:noFill/>
        </p:spPr>
        <p:txBody>
          <a:bodyPr wrap="square" rtlCol="0">
            <a:spAutoFit/>
          </a:bodyPr>
          <a:lstStyle/>
          <a:p>
            <a:pPr marL="257175" indent="-257175">
              <a:buFont typeface="Wingdings" panose="05000000000000000000" pitchFamily="2" charset="2"/>
              <a:buChar char="§"/>
            </a:pPr>
            <a:r>
              <a:rPr lang="en-US" sz="2400" b="1" dirty="0">
                <a:solidFill>
                  <a:srgbClr val="0070C0"/>
                </a:solidFill>
              </a:rPr>
              <a:t>Two couplers with four ceramic window units were produced.</a:t>
            </a:r>
          </a:p>
          <a:p>
            <a:endParaRPr lang="en-US" sz="2400" b="1" dirty="0">
              <a:solidFill>
                <a:srgbClr val="0070C0"/>
              </a:solidFill>
            </a:endParaRPr>
          </a:p>
          <a:p>
            <a:pPr marL="257175" indent="-257175">
              <a:buFont typeface="Wingdings" panose="05000000000000000000" pitchFamily="2" charset="2"/>
              <a:buChar char="§"/>
            </a:pPr>
            <a:r>
              <a:rPr lang="en-US" sz="2400" b="1" dirty="0">
                <a:solidFill>
                  <a:srgbClr val="0070C0"/>
                </a:solidFill>
              </a:rPr>
              <a:t>Couplers were tested at RFQ cavity up to 65 kW in pulse and CW modes.</a:t>
            </a:r>
          </a:p>
          <a:p>
            <a:r>
              <a:rPr lang="en-US" sz="2400" b="1" dirty="0">
                <a:solidFill>
                  <a:srgbClr val="0070C0"/>
                </a:solidFill>
              </a:rPr>
              <a:t>      CW mode integrated time was ~ 500 hours.</a:t>
            </a:r>
          </a:p>
          <a:p>
            <a:endParaRPr lang="en-US" sz="2400" b="1" dirty="0">
              <a:solidFill>
                <a:srgbClr val="0070C0"/>
              </a:solidFill>
            </a:endParaRPr>
          </a:p>
          <a:p>
            <a:pPr marL="257175" indent="-257175">
              <a:buFont typeface="Arial" panose="020B0604020202020204" pitchFamily="34" charset="0"/>
              <a:buChar char="•"/>
            </a:pPr>
            <a:r>
              <a:rPr lang="en-US" sz="2400" b="1" dirty="0">
                <a:solidFill>
                  <a:srgbClr val="0070C0"/>
                </a:solidFill>
              </a:rPr>
              <a:t>Two windows were broken. The reason is not clear enough. </a:t>
            </a:r>
          </a:p>
          <a:p>
            <a:r>
              <a:rPr lang="en-US" sz="2400" b="1" dirty="0">
                <a:solidFill>
                  <a:srgbClr val="0070C0"/>
                </a:solidFill>
              </a:rPr>
              <a:t>     The most probable reasons are not enough air cooling or/and </a:t>
            </a:r>
          </a:p>
          <a:p>
            <a:r>
              <a:rPr lang="en-US" sz="2400" b="1" dirty="0">
                <a:solidFill>
                  <a:srgbClr val="0070C0"/>
                </a:solidFill>
              </a:rPr>
              <a:t>     low quality of window brazing.</a:t>
            </a:r>
          </a:p>
          <a:p>
            <a:endParaRPr lang="en-US" sz="2400" b="1" dirty="0">
              <a:solidFill>
                <a:srgbClr val="0070C0"/>
              </a:solidFill>
            </a:endParaRPr>
          </a:p>
          <a:p>
            <a:pPr marL="257175" indent="-257175">
              <a:buFont typeface="Wingdings" panose="05000000000000000000" pitchFamily="2" charset="2"/>
              <a:buChar char="§"/>
            </a:pPr>
            <a:r>
              <a:rPr lang="en-US" sz="2400" b="1" dirty="0">
                <a:solidFill>
                  <a:srgbClr val="0070C0"/>
                </a:solidFill>
              </a:rPr>
              <a:t>Remaining two windows are installed to RFQ cavity and operating in pulse mode now.</a:t>
            </a:r>
          </a:p>
        </p:txBody>
      </p:sp>
    </p:spTree>
    <p:extLst>
      <p:ext uri="{BB962C8B-B14F-4D97-AF65-F5344CB8AC3E}">
        <p14:creationId xmlns:p14="http://schemas.microsoft.com/office/powerpoint/2010/main" val="2016428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2250" y="243816"/>
            <a:ext cx="8686800" cy="427877"/>
          </a:xfrm>
        </p:spPr>
        <p:txBody>
          <a:bodyPr/>
          <a:lstStyle/>
          <a:p>
            <a:r>
              <a:rPr lang="en-US" sz="2800" dirty="0">
                <a:solidFill>
                  <a:srgbClr val="7030A0"/>
                </a:solidFill>
              </a:rPr>
              <a:t>Backup RF windows:</a:t>
            </a:r>
          </a:p>
        </p:txBody>
      </p:sp>
      <p:sp>
        <p:nvSpPr>
          <p:cNvPr id="3" name="Date Placeholder 2"/>
          <p:cNvSpPr>
            <a:spLocks noGrp="1"/>
          </p:cNvSpPr>
          <p:nvPr>
            <p:ph type="dt" sz="half" idx="2"/>
          </p:nvPr>
        </p:nvSpPr>
        <p:spPr/>
        <p:txBody>
          <a:bodyPr/>
          <a:lstStyle/>
          <a:p>
            <a:pPr>
              <a:defRPr/>
            </a:pPr>
            <a:r>
              <a:rPr lang="en-US" sz="1200" kern="0" dirty="0">
                <a:solidFill>
                  <a:srgbClr val="002060"/>
                </a:solidFill>
              </a:rPr>
              <a:t>04/11/17</a:t>
            </a:r>
          </a:p>
        </p:txBody>
      </p:sp>
      <p:sp>
        <p:nvSpPr>
          <p:cNvPr id="4" name="Footer Placeholder 3"/>
          <p:cNvSpPr>
            <a:spLocks noGrp="1"/>
          </p:cNvSpPr>
          <p:nvPr>
            <p:ph type="ftr" sz="quarter" idx="3"/>
          </p:nvPr>
        </p:nvSpPr>
        <p:spPr>
          <a:xfrm>
            <a:off x="1412196" y="6504213"/>
            <a:ext cx="6262118" cy="182155"/>
          </a:xfrm>
        </p:spPr>
        <p:txBody>
          <a:bodyPr/>
          <a:lstStyle/>
          <a:p>
            <a:pPr>
              <a:defRPr/>
            </a:pPr>
            <a:r>
              <a:rPr lang="en-US" sz="1200" kern="0" dirty="0">
                <a:solidFill>
                  <a:srgbClr val="002060"/>
                </a:solidFill>
              </a:rPr>
              <a:t>S. Kazakov | P2MAC</a:t>
            </a:r>
            <a:endParaRPr lang="en-US" sz="1200" b="1" kern="0" dirty="0">
              <a:solidFill>
                <a:srgbClr val="002060"/>
              </a:solidFill>
            </a:endParaRPr>
          </a:p>
        </p:txBody>
      </p:sp>
      <p:sp>
        <p:nvSpPr>
          <p:cNvPr id="5" name="Slide Number Placeholder 4"/>
          <p:cNvSpPr>
            <a:spLocks noGrp="1"/>
          </p:cNvSpPr>
          <p:nvPr>
            <p:ph type="sldNum" sz="quarter" idx="4"/>
          </p:nvPr>
        </p:nvSpPr>
        <p:spPr/>
        <p:txBody>
          <a:bodyPr/>
          <a:lstStyle/>
          <a:p>
            <a:pPr>
              <a:defRPr/>
            </a:pPr>
            <a:fld id="{148C009B-CB69-E04A-B9B3-34B26D69E9CF}" type="slidenum">
              <a:rPr lang="en-US" sz="1200" kern="0">
                <a:solidFill>
                  <a:sysClr val="windowText" lastClr="000000"/>
                </a:solidFill>
              </a:rPr>
              <a:pPr>
                <a:defRPr/>
              </a:pPr>
              <a:t>9</a:t>
            </a:fld>
            <a:endParaRPr lang="en-US" sz="1200" kern="0" dirty="0">
              <a:solidFill>
                <a:sysClr val="windowText" lastClr="000000"/>
              </a:solidFill>
            </a:endParaRPr>
          </a:p>
        </p:txBody>
      </p:sp>
      <p:sp>
        <p:nvSpPr>
          <p:cNvPr id="8" name="TextBox 7"/>
          <p:cNvSpPr txBox="1"/>
          <p:nvPr/>
        </p:nvSpPr>
        <p:spPr>
          <a:xfrm>
            <a:off x="142051" y="727962"/>
            <a:ext cx="8653988" cy="1631216"/>
          </a:xfrm>
          <a:prstGeom prst="rect">
            <a:avLst/>
          </a:prstGeom>
          <a:noFill/>
        </p:spPr>
        <p:txBody>
          <a:bodyPr wrap="square" rtlCol="0">
            <a:spAutoFit/>
          </a:bodyPr>
          <a:lstStyle/>
          <a:p>
            <a:r>
              <a:rPr lang="en-US" sz="2000" b="1" dirty="0">
                <a:solidFill>
                  <a:srgbClr val="0070C0"/>
                </a:solidFill>
              </a:rPr>
              <a:t>We decided to design and build “backup” ceramic windows units with bigger and replaceable ceramics. Ceramic disk will be vacuum sealed by Viton rings or aluminum diamond seals. We expect that new window will be powerful enough. In case of broken window the ceramic disk can be change easily for new one.  </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051" y="2590800"/>
            <a:ext cx="5728682" cy="3585881"/>
          </a:xfrm>
          <a:prstGeom prst="rect">
            <a:avLst/>
          </a:prstGeom>
        </p:spPr>
      </p:pic>
      <p:sp>
        <p:nvSpPr>
          <p:cNvPr id="10" name="TextBox 9"/>
          <p:cNvSpPr txBox="1"/>
          <p:nvPr/>
        </p:nvSpPr>
        <p:spPr>
          <a:xfrm>
            <a:off x="5898919" y="2998441"/>
            <a:ext cx="3245081" cy="646331"/>
          </a:xfrm>
          <a:prstGeom prst="rect">
            <a:avLst/>
          </a:prstGeom>
          <a:noFill/>
        </p:spPr>
        <p:txBody>
          <a:bodyPr wrap="square" rtlCol="0">
            <a:spAutoFit/>
          </a:bodyPr>
          <a:lstStyle/>
          <a:p>
            <a:r>
              <a:rPr lang="en-US" b="1" dirty="0">
                <a:solidFill>
                  <a:srgbClr val="0070C0"/>
                </a:solidFill>
              </a:rPr>
              <a:t>Ceramic diameter  </a:t>
            </a:r>
            <a:r>
              <a:rPr lang="en-US" b="1" dirty="0">
                <a:solidFill>
                  <a:srgbClr val="7030A0"/>
                </a:solidFill>
              </a:rPr>
              <a:t>6’’ (was 3’’)</a:t>
            </a:r>
          </a:p>
          <a:p>
            <a:r>
              <a:rPr lang="en-US" b="1" dirty="0">
                <a:solidFill>
                  <a:srgbClr val="0070C0"/>
                </a:solidFill>
              </a:rPr>
              <a:t>Ceramic thickness </a:t>
            </a:r>
            <a:r>
              <a:rPr lang="en-US" b="1" dirty="0">
                <a:solidFill>
                  <a:srgbClr val="7030A0"/>
                </a:solidFill>
              </a:rPr>
              <a:t>4 mm (0.16’’)</a:t>
            </a:r>
          </a:p>
        </p:txBody>
      </p:sp>
    </p:spTree>
    <p:extLst>
      <p:ext uri="{BB962C8B-B14F-4D97-AF65-F5344CB8AC3E}">
        <p14:creationId xmlns:p14="http://schemas.microsoft.com/office/powerpoint/2010/main" val="632636019"/>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1006</TotalTime>
  <Words>1036</Words>
  <Application>Microsoft Office PowerPoint</Application>
  <PresentationFormat>On-screen Show (4:3)</PresentationFormat>
  <Paragraphs>274</Paragraphs>
  <Slides>16</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16</vt:i4>
      </vt:variant>
    </vt:vector>
  </HeadingPairs>
  <TitlesOfParts>
    <vt:vector size="26" baseType="lpstr">
      <vt:lpstr>ＭＳ Ｐゴシック</vt:lpstr>
      <vt:lpstr>Arial</vt:lpstr>
      <vt:lpstr>Calibri</vt:lpstr>
      <vt:lpstr>Calibri Light</vt:lpstr>
      <vt:lpstr>Geneva</vt:lpstr>
      <vt:lpstr>Helvetica</vt:lpstr>
      <vt:lpstr>Wingdings</vt:lpstr>
      <vt:lpstr>Fermilab_PPT_090815</vt:lpstr>
      <vt:lpstr>Office Theme</vt:lpstr>
      <vt:lpstr>1_Fermilab_PPT_090815</vt:lpstr>
      <vt:lpstr>PowerPoint Presentation</vt:lpstr>
      <vt:lpstr>  PIP-II includes:</vt:lpstr>
      <vt:lpstr>Operating parameters of cavities determine the requirements to couplers: </vt:lpstr>
      <vt:lpstr>Principles of design:</vt:lpstr>
      <vt:lpstr>RFQ coupler:</vt:lpstr>
      <vt:lpstr>Ceramic window assembly:</vt:lpstr>
      <vt:lpstr>RFQ coupler connected to RFQ cavity:</vt:lpstr>
      <vt:lpstr>Results of testing:</vt:lpstr>
      <vt:lpstr>Backup RF windows:</vt:lpstr>
      <vt:lpstr>SSR1 &amp; SSR2, 325 MHz coupler:</vt:lpstr>
      <vt:lpstr>Results of testing, 325 MHz couplers:</vt:lpstr>
      <vt:lpstr>LB &amp; HB, 650 MHz coupler, new design</vt:lpstr>
      <vt:lpstr>LB &amp; HB, 650 MHz coupler, backup design</vt:lpstr>
      <vt:lpstr>Vacuum part of  650 MHz coupler, new design</vt:lpstr>
      <vt:lpstr>Thermal properties of  650 MHz couplers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Sergey Kazakov</dc:creator>
  <cp:lastModifiedBy>Sergey Kazakov</cp:lastModifiedBy>
  <cp:revision>145</cp:revision>
  <dcterms:created xsi:type="dcterms:W3CDTF">2017-03-20T00:03:07Z</dcterms:created>
  <dcterms:modified xsi:type="dcterms:W3CDTF">2017-04-11T11:47:11Z</dcterms:modified>
</cp:coreProperties>
</file>