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</p:sldMasterIdLst>
  <p:notesMasterIdLst>
    <p:notesMasterId r:id="rId38"/>
  </p:notesMasterIdLst>
  <p:handoutMasterIdLst>
    <p:handoutMasterId r:id="rId39"/>
  </p:handoutMasterIdLst>
  <p:sldIdLst>
    <p:sldId id="265" r:id="rId3"/>
    <p:sldId id="307" r:id="rId4"/>
    <p:sldId id="308" r:id="rId5"/>
    <p:sldId id="365" r:id="rId6"/>
    <p:sldId id="266" r:id="rId7"/>
    <p:sldId id="356" r:id="rId8"/>
    <p:sldId id="268" r:id="rId9"/>
    <p:sldId id="327" r:id="rId10"/>
    <p:sldId id="359" r:id="rId11"/>
    <p:sldId id="357" r:id="rId12"/>
    <p:sldId id="326" r:id="rId13"/>
    <p:sldId id="325" r:id="rId14"/>
    <p:sldId id="362" r:id="rId15"/>
    <p:sldId id="329" r:id="rId16"/>
    <p:sldId id="358" r:id="rId17"/>
    <p:sldId id="324" r:id="rId18"/>
    <p:sldId id="328" r:id="rId19"/>
    <p:sldId id="363" r:id="rId20"/>
    <p:sldId id="310" r:id="rId21"/>
    <p:sldId id="313" r:id="rId22"/>
    <p:sldId id="361" r:id="rId23"/>
    <p:sldId id="337" r:id="rId24"/>
    <p:sldId id="342" r:id="rId25"/>
    <p:sldId id="343" r:id="rId26"/>
    <p:sldId id="355" r:id="rId27"/>
    <p:sldId id="364" r:id="rId28"/>
    <p:sldId id="341" r:id="rId29"/>
    <p:sldId id="353" r:id="rId30"/>
    <p:sldId id="330" r:id="rId31"/>
    <p:sldId id="349" r:id="rId32"/>
    <p:sldId id="351" r:id="rId33"/>
    <p:sldId id="345" r:id="rId34"/>
    <p:sldId id="314" r:id="rId35"/>
    <p:sldId id="321" r:id="rId36"/>
    <p:sldId id="315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 A. Lebedev x2558 13122N" initials="VALx1" lastIdx="1" clrIdx="0">
    <p:extLst>
      <p:ext uri="{19B8F6BF-5375-455C-9EA6-DF929625EA0E}">
        <p15:presenceInfo xmlns:p15="http://schemas.microsoft.com/office/powerpoint/2012/main" userId="S-1-5-21-1644491937-1202660629-839522115-7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3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9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10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3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/>
              <a:t>4/10/17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/>
              <a:t>4/10/17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Lebedev | P2MAC_2017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PIP-II Design Overview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Valeri Lebedev</a:t>
            </a:r>
          </a:p>
          <a:p>
            <a:r>
              <a:rPr lang="en-US" dirty="0">
                <a:latin typeface="Helvetica" pitchFamily="34" charset="0"/>
              </a:rPr>
              <a:t>PIP-II Machine Advisory Committee</a:t>
            </a:r>
          </a:p>
          <a:p>
            <a:r>
              <a:rPr lang="en-US" dirty="0">
                <a:latin typeface="Helvetica" pitchFamily="34" charset="0"/>
              </a:rPr>
              <a:t>10-12 April, 2017</a:t>
            </a:r>
          </a:p>
          <a:p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Frontend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50" y="5279010"/>
            <a:ext cx="8293281" cy="10282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Full MEBT test is planned this fall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Bunch-by-bunch chopper</a:t>
            </a:r>
          </a:p>
          <a:p>
            <a:pPr>
              <a:spcBef>
                <a:spcPts val="0"/>
              </a:spcBef>
            </a:pPr>
            <a:r>
              <a:rPr lang="en-US" dirty="0"/>
              <a:t>CW operation will follow later (lower priority for now)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3" y="1602557"/>
            <a:ext cx="6782837" cy="365504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0950" y="848069"/>
            <a:ext cx="8293281" cy="7544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Ion source, LEBT, RFQ and short version of MEBT were tested in the pulsed regime </a:t>
            </a:r>
          </a:p>
        </p:txBody>
      </p:sp>
    </p:spTree>
    <p:extLst>
      <p:ext uri="{BB962C8B-B14F-4D97-AF65-F5344CB8AC3E}">
        <p14:creationId xmlns:p14="http://schemas.microsoft.com/office/powerpoint/2010/main" val="132796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General Approach to the Design of Cryomodules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5404"/>
            <a:ext cx="8915400" cy="5565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the CMs are based on SSR1-type concept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They should contain as much identical parts as possible</a:t>
            </a:r>
          </a:p>
          <a:p>
            <a:pPr>
              <a:spcBef>
                <a:spcPts val="0"/>
              </a:spcBef>
            </a:pPr>
            <a:r>
              <a:rPr lang="en-US" dirty="0"/>
              <a:t>SSR1 and SSR2 should be as much similar as possible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same concept of the He vessel with small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dP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The same high power couplers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Similar tuners. The goal is to use identical tuners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Similar designs of solenoids</a:t>
            </a:r>
          </a:p>
          <a:p>
            <a:pPr>
              <a:spcBef>
                <a:spcPts val="0"/>
              </a:spcBef>
            </a:pPr>
            <a:r>
              <a:rPr lang="en-US" dirty="0"/>
              <a:t>LB650 and HB650 should be as much similar as possible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The same concept of He vessel with small </a:t>
            </a:r>
            <a:r>
              <a:rPr lang="en-US" dirty="0" err="1">
                <a:solidFill>
                  <a:srgbClr val="00B050"/>
                </a:solidFill>
              </a:rPr>
              <a:t>df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dP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The same high power couplers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Similar tuners. The goal is to use identical tuners</a:t>
            </a:r>
          </a:p>
          <a:p>
            <a:pPr lvl="1"/>
            <a:r>
              <a:rPr lang="en-US" dirty="0"/>
              <a:t>no magnets inside</a:t>
            </a:r>
          </a:p>
          <a:p>
            <a:pPr lvl="1"/>
            <a:r>
              <a:rPr lang="en-US" dirty="0"/>
              <a:t>Similar magnetic screens </a:t>
            </a:r>
          </a:p>
          <a:p>
            <a:pPr>
              <a:spcBef>
                <a:spcPts val="0"/>
              </a:spcBef>
            </a:pPr>
            <a:r>
              <a:rPr lang="en-US" dirty="0"/>
              <a:t>Requirement of pulsed operation results in better designs of cryomodules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(1) Suppression of LFD, (2) more reliable fast tuners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79008" y="3336866"/>
            <a:ext cx="7301392" cy="2873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SC Cryomodules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00"/>
            <a:ext cx="8915400" cy="25733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HWR design complete. CM is in production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Interface document is complete</a:t>
            </a:r>
          </a:p>
          <a:p>
            <a:pPr>
              <a:spcBef>
                <a:spcPts val="0"/>
              </a:spcBef>
            </a:pPr>
            <a:r>
              <a:rPr lang="en-US" dirty="0"/>
              <a:t>Designs of SSR1 &amp; HB650 are more advanced than SSR2 &amp; LB650</a:t>
            </a:r>
          </a:p>
          <a:p>
            <a:pPr lvl="1">
              <a:spcBef>
                <a:spcPts val="0"/>
              </a:spcBef>
            </a:pPr>
            <a:r>
              <a:rPr lang="en-US" dirty="0"/>
              <a:t>SSR1 design is almost complete, production started</a:t>
            </a:r>
          </a:p>
          <a:p>
            <a:pPr lvl="2"/>
            <a:r>
              <a:rPr lang="en-US" dirty="0"/>
              <a:t>Interface document is getting to be ready for review</a:t>
            </a:r>
          </a:p>
          <a:p>
            <a:pPr lvl="1">
              <a:spcBef>
                <a:spcPts val="0"/>
              </a:spcBef>
            </a:pPr>
            <a:r>
              <a:rPr lang="en-US" dirty="0"/>
              <a:t>HB650 design is advancing well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Loss and Linac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6992"/>
            <a:ext cx="8915400" cy="8104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Intrabeam stripping is expected to be the major mechanism of beam loss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0.1 W/m corresponds to 15 mrem/hour @30 cm residual radiation for E&gt;1 GeV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018407"/>
            <a:ext cx="8773886" cy="3624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1971" y="3200400"/>
            <a:ext cx="308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mA RFQ, 2 mA CW</a:t>
            </a:r>
          </a:p>
        </p:txBody>
      </p:sp>
    </p:spTree>
    <p:extLst>
      <p:ext uri="{BB962C8B-B14F-4D97-AF65-F5344CB8AC3E}">
        <p14:creationId xmlns:p14="http://schemas.microsoft.com/office/powerpoint/2010/main" val="2873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dirty="0"/>
              <a:t>Suppression of Microphonics and LFD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820101"/>
            <a:ext cx="5908111" cy="55335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The great challenge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Requirements to LFD is significantly increased in PIP-II: ~3 times compared to XFEL (LFD/</a:t>
            </a:r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i="1" dirty="0" err="1"/>
              <a:t>f</a:t>
            </a:r>
            <a:r>
              <a:rPr lang="en-US" sz="2000" i="1" dirty="0"/>
              <a:t> </a:t>
            </a:r>
            <a:r>
              <a:rPr lang="en-US" sz="2000" dirty="0"/>
              <a:t>: 4(XFEL) </a:t>
            </a:r>
            <a:r>
              <a:rPr lang="en-US" sz="2000" dirty="0">
                <a:sym typeface="Symbol" panose="05050102010706020507" pitchFamily="18" charset="2"/>
              </a:rPr>
              <a:t>11(HB))</a:t>
            </a:r>
          </a:p>
          <a:p>
            <a:pPr lvl="2"/>
            <a:r>
              <a:rPr lang="en-US" sz="1800" dirty="0">
                <a:sym typeface="Symbol" panose="05050102010706020507" pitchFamily="18" charset="2"/>
              </a:rPr>
              <a:t>Well above the state of the art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200" dirty="0"/>
              <a:t>Maximum detuning &lt; 20 Hz (</a:t>
            </a:r>
            <a:r>
              <a:rPr lang="en-US" sz="2200" dirty="0">
                <a:latin typeface="Symbol" panose="05050102010706020507" pitchFamily="18" charset="2"/>
              </a:rPr>
              <a:t>s</a:t>
            </a:r>
            <a:r>
              <a:rPr lang="en-US" sz="2200" dirty="0"/>
              <a:t>&lt;3 Hz)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Passive means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Minimize </a:t>
            </a:r>
            <a:r>
              <a:rPr lang="en-US" sz="2000" dirty="0" err="1"/>
              <a:t>df</a:t>
            </a:r>
            <a:r>
              <a:rPr lang="en-US" sz="2000" dirty="0"/>
              <a:t>/</a:t>
            </a:r>
            <a:r>
              <a:rPr lang="en-US" sz="2000" dirty="0" err="1"/>
              <a:t>dP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Minimize LFD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Minimize noise at 5-to-2 K conversion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Active means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Adaptive LFD Control Algorithm </a:t>
            </a:r>
            <a:br>
              <a:rPr lang="en-US" sz="2000" dirty="0"/>
            </a:br>
            <a:r>
              <a:rPr lang="en-US" sz="2000" dirty="0"/>
              <a:t>initially developed at NML /CM1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dressed SSR1 cavity has been</a:t>
            </a:r>
            <a:br>
              <a:rPr lang="en-US" sz="2000" dirty="0"/>
            </a:br>
            <a:r>
              <a:rPr lang="en-US" sz="2000" dirty="0"/>
              <a:t> used for R&amp;D: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=7.4 Hz - achieved </a:t>
            </a:r>
          </a:p>
          <a:p>
            <a:pPr lvl="2"/>
            <a:r>
              <a:rPr lang="en-US" sz="1800" dirty="0"/>
              <a:t>Will be better with volt. stabilization (LLRF)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Close attention to reliability of fast tuner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581" y="820101"/>
            <a:ext cx="2884603" cy="2727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806" y="3472289"/>
            <a:ext cx="3289686" cy="27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Cryogenics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7839"/>
            <a:ext cx="4173718" cy="5429839"/>
          </a:xfrm>
        </p:spPr>
        <p:txBody>
          <a:bodyPr/>
          <a:lstStyle/>
          <a:p>
            <a:r>
              <a:rPr lang="en-US" dirty="0"/>
              <a:t>Requirements to cryo-plant are set by operation in CW</a:t>
            </a:r>
          </a:p>
          <a:p>
            <a:pPr lvl="1"/>
            <a:r>
              <a:rPr lang="en-US" dirty="0"/>
              <a:t>Operation in pulsed regime reduces cryo-load at 2 K </a:t>
            </a:r>
            <a:br>
              <a:rPr lang="en-US" dirty="0"/>
            </a:br>
            <a:r>
              <a:rPr lang="en-US" dirty="0"/>
              <a:t>from 2000 W  to ~600 W</a:t>
            </a:r>
          </a:p>
          <a:p>
            <a:r>
              <a:rPr lang="en-US" dirty="0"/>
              <a:t>Cryo-plant power has sufficient operating margins at 70 and 5 K</a:t>
            </a:r>
          </a:p>
          <a:p>
            <a:pPr lvl="1"/>
            <a:r>
              <a:rPr lang="en-US" dirty="0"/>
              <a:t>No margin for 2 K in CW</a:t>
            </a:r>
          </a:p>
          <a:p>
            <a:r>
              <a:rPr lang="en-US" dirty="0"/>
              <a:t>RMS pressure fluctuations have to be &lt;0.1 mbar</a:t>
            </a:r>
          </a:p>
          <a:p>
            <a:pPr lvl="1"/>
            <a:r>
              <a:rPr lang="en-US" dirty="0"/>
              <a:t>Passive microphonics</a:t>
            </a:r>
            <a:br>
              <a:rPr lang="en-US" dirty="0"/>
            </a:br>
            <a:r>
              <a:rPr lang="en-US" dirty="0"/>
              <a:t>suppression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52" y="956280"/>
            <a:ext cx="4535667" cy="209014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59825"/>
              </p:ext>
            </p:extLst>
          </p:nvPr>
        </p:nvGraphicFramePr>
        <p:xfrm>
          <a:off x="4492167" y="4697893"/>
          <a:ext cx="4640148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900">
                  <a:extLst>
                    <a:ext uri="{9D8B030D-6E8A-4147-A177-3AD203B41FA5}">
                      <a16:colId xmlns:a16="http://schemas.microsoft.com/office/drawing/2014/main" val="1773457060"/>
                    </a:ext>
                  </a:extLst>
                </a:gridCol>
                <a:gridCol w="923826">
                  <a:extLst>
                    <a:ext uri="{9D8B030D-6E8A-4147-A177-3AD203B41FA5}">
                      <a16:colId xmlns:a16="http://schemas.microsoft.com/office/drawing/2014/main" val="3773803161"/>
                    </a:ext>
                  </a:extLst>
                </a:gridCol>
                <a:gridCol w="1046376">
                  <a:extLst>
                    <a:ext uri="{9D8B030D-6E8A-4147-A177-3AD203B41FA5}">
                      <a16:colId xmlns:a16="http://schemas.microsoft.com/office/drawing/2014/main" val="2442494926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312383350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70 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5 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 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6272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381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Maximum cooling power [W]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≥9,100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≥1,500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381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≥2,000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29090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2318" y="4225590"/>
            <a:ext cx="441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Projected parameters of cryo-plant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3852" y="3107241"/>
            <a:ext cx="422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Heat loads in the cry-distribution</a:t>
            </a:r>
          </a:p>
          <a:p>
            <a:r>
              <a:rPr lang="en-US" sz="2000" dirty="0"/>
              <a:t>   70 K           5 K              2 K </a:t>
            </a:r>
          </a:p>
          <a:p>
            <a:r>
              <a:rPr lang="en-US" sz="2000" dirty="0"/>
              <a:t> 680 W      140 W         250 W</a:t>
            </a:r>
          </a:p>
        </p:txBody>
      </p:sp>
    </p:spTree>
    <p:extLst>
      <p:ext uri="{BB962C8B-B14F-4D97-AF65-F5344CB8AC3E}">
        <p14:creationId xmlns:p14="http://schemas.microsoft.com/office/powerpoint/2010/main" val="269689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R&amp;D in SRF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43906"/>
            <a:ext cx="8533353" cy="5472054"/>
          </a:xfrm>
        </p:spPr>
        <p:txBody>
          <a:bodyPr/>
          <a:lstStyle/>
          <a:p>
            <a:r>
              <a:rPr lang="en-US" dirty="0"/>
              <a:t>High Q0:</a:t>
            </a:r>
          </a:p>
          <a:p>
            <a:pPr lvl="1"/>
            <a:r>
              <a:rPr lang="en-US" dirty="0"/>
              <a:t>N-doping evolved from discovery </a:t>
            </a:r>
            <a:br>
              <a:rPr lang="en-US" dirty="0"/>
            </a:br>
            <a:r>
              <a:rPr lang="en-US" dirty="0"/>
              <a:t>to proven technology for LCLS-II</a:t>
            </a:r>
          </a:p>
          <a:p>
            <a:pPr lvl="1"/>
            <a:r>
              <a:rPr lang="en-US" dirty="0"/>
              <a:t>Technology is transferred to PIP-II</a:t>
            </a:r>
          </a:p>
          <a:p>
            <a:pPr lvl="1"/>
            <a:r>
              <a:rPr lang="en-US" dirty="0"/>
              <a:t>Tests at 650 MHz show that an </a:t>
            </a:r>
            <a:br>
              <a:rPr lang="en-US" dirty="0"/>
            </a:br>
            <a:r>
              <a:rPr lang="en-US" dirty="0"/>
              <a:t>additional N-doping optimization is</a:t>
            </a:r>
            <a:br>
              <a:rPr lang="en-US" dirty="0"/>
            </a:br>
            <a:r>
              <a:rPr lang="en-US" dirty="0"/>
              <a:t>desirable (relative to doping </a:t>
            </a:r>
            <a:br>
              <a:rPr lang="en-US" dirty="0"/>
            </a:br>
            <a:r>
              <a:rPr lang="en-US" dirty="0"/>
              <a:t>developed for 1.3 GHz)</a:t>
            </a:r>
          </a:p>
          <a:p>
            <a:r>
              <a:rPr lang="en-US" dirty="0"/>
              <a:t>Fast cooling</a:t>
            </a:r>
          </a:p>
          <a:p>
            <a:pPr lvl="1"/>
            <a:r>
              <a:rPr lang="en-US" dirty="0"/>
              <a:t>Suppresses magnetic flux </a:t>
            </a:r>
            <a:br>
              <a:rPr lang="en-US" dirty="0"/>
            </a:br>
            <a:r>
              <a:rPr lang="en-US" dirty="0"/>
              <a:t>penetration to SC cavity</a:t>
            </a:r>
          </a:p>
          <a:p>
            <a:pPr marL="1200150" lvl="2" indent="-342900">
              <a:buFont typeface="Symbol" panose="05050102010706020507" pitchFamily="18" charset="2"/>
              <a:buChar char="Þ"/>
            </a:pPr>
            <a:r>
              <a:rPr lang="en-US" dirty="0"/>
              <a:t>Reduces requirements to the residual magnetic field</a:t>
            </a:r>
          </a:p>
          <a:p>
            <a:pPr marL="857250" lvl="2" indent="0">
              <a:buNone/>
            </a:pPr>
            <a:r>
              <a:rPr lang="en-US" dirty="0"/>
              <a:t>However</a:t>
            </a:r>
          </a:p>
          <a:p>
            <a:pPr marL="1314450" lvl="3" indent="0">
              <a:buNone/>
            </a:pPr>
            <a:r>
              <a:rPr lang="en-US" dirty="0"/>
              <a:t>2 layer magnetic screen</a:t>
            </a:r>
            <a:br>
              <a:rPr lang="en-US" dirty="0"/>
            </a:br>
            <a:r>
              <a:rPr lang="en-US" dirty="0"/>
              <a:t>+ Active suppression of longitudinal magnetic field.</a:t>
            </a:r>
          </a:p>
          <a:p>
            <a:pPr marL="857250" lvl="2" indent="0">
              <a:buNone/>
            </a:pPr>
            <a:r>
              <a:rPr lang="en-US" dirty="0"/>
              <a:t>     Similar to LCLS-II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5189" y="4095613"/>
            <a:ext cx="36289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test results for 5-cell HB cavity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4" y="944542"/>
            <a:ext cx="3927176" cy="31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596979"/>
            <a:ext cx="8672513" cy="3356021"/>
          </a:xfrm>
        </p:spPr>
        <p:txBody>
          <a:bodyPr/>
          <a:lstStyle/>
          <a:p>
            <a:pPr marL="0" indent="0" algn="ctr">
              <a:buNone/>
            </a:pPr>
            <a:endParaRPr lang="en-US" sz="60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004C97"/>
                </a:solidFill>
              </a:rPr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361959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Status and Main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820133"/>
            <a:ext cx="8672513" cy="5543892"/>
          </a:xfrm>
        </p:spPr>
        <p:txBody>
          <a:bodyPr/>
          <a:lstStyle/>
          <a:p>
            <a:r>
              <a:rPr lang="en-US" dirty="0"/>
              <a:t>Status: at present intensity</a:t>
            </a:r>
          </a:p>
          <a:p>
            <a:pPr lvl="1"/>
            <a:r>
              <a:rPr lang="en-US" dirty="0"/>
              <a:t>Beam loss at injection is acceptable. A reduction is desirable.</a:t>
            </a:r>
          </a:p>
          <a:p>
            <a:pPr lvl="1"/>
            <a:r>
              <a:rPr lang="en-US" dirty="0"/>
              <a:t>Longitudinal emittance growth due to transition crossing is above desirable value</a:t>
            </a:r>
          </a:p>
          <a:p>
            <a:pPr lvl="2"/>
            <a:r>
              <a:rPr lang="en-US" dirty="0"/>
              <a:t>results ~5% beam loss due to slip-stacking (Recycler / MI)</a:t>
            </a:r>
          </a:p>
          <a:p>
            <a:r>
              <a:rPr lang="en-US" dirty="0"/>
              <a:t>PIP-II will address the beam loss at injection for 1.5 higher intensity by an increase of injection energy </a:t>
            </a:r>
          </a:p>
          <a:p>
            <a:pPr lvl="1"/>
            <a:r>
              <a:rPr lang="en-US" dirty="0"/>
              <a:t>reduced space charge effects</a:t>
            </a:r>
          </a:p>
          <a:p>
            <a:r>
              <a:rPr lang="en-US" dirty="0"/>
              <a:t>PIP-II challenges</a:t>
            </a:r>
          </a:p>
          <a:p>
            <a:pPr lvl="1"/>
            <a:r>
              <a:rPr lang="en-US" dirty="0"/>
              <a:t>Transition crossing with 1.5 times larger beam current</a:t>
            </a:r>
          </a:p>
          <a:p>
            <a:pPr lvl="1"/>
            <a:r>
              <a:rPr lang="en-US" dirty="0"/>
              <a:t>Injection at 800 MeV </a:t>
            </a:r>
          </a:p>
          <a:p>
            <a:pPr lvl="2"/>
            <a:r>
              <a:rPr lang="en-US" dirty="0"/>
              <a:t>Radiation shielding of injection related beam loss is a challenge</a:t>
            </a:r>
          </a:p>
          <a:p>
            <a:pPr lvl="2"/>
            <a:r>
              <a:rPr lang="en-US" dirty="0"/>
              <a:t>Final choice of the scheme is not finalized:</a:t>
            </a:r>
          </a:p>
          <a:p>
            <a:pPr lvl="3"/>
            <a:r>
              <a:rPr lang="en-US" dirty="0"/>
              <a:t>Tightly located elements of the injection straight</a:t>
            </a:r>
          </a:p>
          <a:p>
            <a:pPr lvl="3"/>
            <a:r>
              <a:rPr lang="en-US" dirty="0"/>
              <a:t>Versus new short dipoles adjacent to injection straight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Injection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89000"/>
            <a:ext cx="4101860" cy="54455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300" dirty="0"/>
              <a:t>H</a:t>
            </a:r>
            <a:r>
              <a:rPr lang="en-US" sz="2300" baseline="30000" dirty="0"/>
              <a:t>-</a:t>
            </a:r>
            <a:r>
              <a:rPr lang="en-US" sz="2300" dirty="0"/>
              <a:t> strip injection occurs through vertical dogleg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Painting in X&amp;Y planes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Vertical painting is done by changing dogleg dipoles</a:t>
            </a:r>
          </a:p>
          <a:p>
            <a:pPr lvl="2"/>
            <a:r>
              <a:rPr lang="en-US" dirty="0"/>
              <a:t> fast correctors in the </a:t>
            </a:r>
            <a:br>
              <a:rPr lang="en-US" dirty="0"/>
            </a:br>
            <a:r>
              <a:rPr lang="en-US" dirty="0"/>
              <a:t>beam line correct V. angle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Horizontal painting is done with Booster correctors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linac beam stays at the same point of the foil</a:t>
            </a:r>
          </a:p>
          <a:p>
            <a:pPr>
              <a:spcBef>
                <a:spcPts val="0"/>
              </a:spcBef>
            </a:pPr>
            <a:r>
              <a:rPr lang="en-US" dirty="0"/>
              <a:t>Foil – 600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g/cm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Reduced beta-functions </a:t>
            </a:r>
            <a:br>
              <a:rPr lang="en-US" sz="2300" dirty="0"/>
            </a:br>
            <a:r>
              <a:rPr lang="en-US" sz="2300" dirty="0"/>
              <a:t>for linac beam to reduce secondary hits of the</a:t>
            </a:r>
            <a:br>
              <a:rPr lang="en-US" sz="2300" dirty="0"/>
            </a:br>
            <a:r>
              <a:rPr lang="en-US" sz="2300" dirty="0"/>
              <a:t>stripping foil (both planes)</a:t>
            </a:r>
          </a:p>
          <a:p>
            <a:pPr lvl="1"/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330461" y="878606"/>
            <a:ext cx="4813540" cy="28952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22" y="3800418"/>
            <a:ext cx="1424578" cy="23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349" y="3907051"/>
            <a:ext cx="3576689" cy="22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PIP-II Performance Goals </a:t>
            </a:r>
          </a:p>
          <a:p>
            <a:r>
              <a:rPr lang="en-US" dirty="0"/>
              <a:t>Design Concept and Design Choices</a:t>
            </a:r>
          </a:p>
          <a:p>
            <a:pPr lvl="1"/>
            <a:r>
              <a:rPr lang="en-US" dirty="0"/>
              <a:t>Linac</a:t>
            </a:r>
          </a:p>
          <a:p>
            <a:pPr lvl="1"/>
            <a:r>
              <a:rPr lang="en-US" dirty="0"/>
              <a:t>Transfer line</a:t>
            </a:r>
          </a:p>
          <a:p>
            <a:pPr lvl="1"/>
            <a:r>
              <a:rPr lang="en-US" dirty="0"/>
              <a:t>Booster</a:t>
            </a:r>
          </a:p>
          <a:p>
            <a:pPr lvl="1"/>
            <a:r>
              <a:rPr lang="en-US" dirty="0"/>
              <a:t>Recycler and MI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in 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869600"/>
            <a:ext cx="5542174" cy="53840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100" dirty="0"/>
              <a:t>Beam aperture in the Booster is formed by poles of laminated combined function dipoles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That greatly amplifies Booster impedance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Theoretical model yields results close to the wire measurements 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Parameters of the impedance model are adjusted to match beam based measurements 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Transition from 15 to 20 Hz rep. rate and 1.5 times intensity increase require quite large RF voltage (~1.2 MV)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Beam deceleration due to RW impedance </a:t>
            </a:r>
          </a:p>
          <a:p>
            <a:pPr lvl="2"/>
            <a:r>
              <a:rPr lang="en-US" sz="1800" dirty="0"/>
              <a:t>Peak voltage achieves ~250 kV shortly after transition for PIP-II parameters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Large acc. voltage helps to reduce the quadrupole oscillations after transition 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54" y="864392"/>
            <a:ext cx="2860768" cy="259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522259" y="3575587"/>
            <a:ext cx="3621741" cy="26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Emittance Growth due to Transition Crossing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7839"/>
            <a:ext cx="8672513" cy="876694"/>
          </a:xfrm>
        </p:spPr>
        <p:txBody>
          <a:bodyPr/>
          <a:lstStyle/>
          <a:p>
            <a:r>
              <a:rPr lang="en-US" dirty="0"/>
              <a:t>Simulation have been benchmarked by measurements of beam acceleration in Booster</a:t>
            </a:r>
          </a:p>
          <a:p>
            <a:r>
              <a:rPr lang="en-US" dirty="0"/>
              <a:t>Simulation show that required longitudinal emittance (97% of particles in 0.1 </a:t>
            </a:r>
            <a:r>
              <a:rPr lang="en-US" dirty="0" err="1"/>
              <a:t>eV∙s</a:t>
            </a:r>
            <a:r>
              <a:rPr lang="en-US" dirty="0"/>
              <a:t> can be achieved at PIP-II intensity </a:t>
            </a:r>
          </a:p>
          <a:p>
            <a:pPr lvl="1"/>
            <a:r>
              <a:rPr lang="en-US" dirty="0"/>
              <a:t>Trim quadrupoles are used for soft Q-jump</a:t>
            </a:r>
          </a:p>
          <a:p>
            <a:pPr lvl="1"/>
            <a:r>
              <a:rPr lang="en-US" dirty="0"/>
              <a:t>Sextupoles control second order slip-factor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2437" y="3226821"/>
            <a:ext cx="3638796" cy="2917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76" y="3292810"/>
            <a:ext cx="3563935" cy="28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10615"/>
            <a:ext cx="8672513" cy="3742386"/>
          </a:xfrm>
        </p:spPr>
        <p:txBody>
          <a:bodyPr/>
          <a:lstStyle/>
          <a:p>
            <a:pPr marL="0" indent="0" algn="ctr">
              <a:buNone/>
            </a:pPr>
            <a:endParaRPr lang="en-US" sz="60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004C97"/>
                </a:solidFill>
              </a:rPr>
              <a:t>Recycler and 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4C97"/>
                </a:solidFill>
              </a:rPr>
              <a:t>Main Injector </a:t>
            </a:r>
          </a:p>
        </p:txBody>
      </p:sp>
    </p:spTree>
    <p:extLst>
      <p:ext uri="{BB962C8B-B14F-4D97-AF65-F5344CB8AC3E}">
        <p14:creationId xmlns:p14="http://schemas.microsoft.com/office/powerpoint/2010/main" val="1636770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Stacking in the Recycler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5764"/>
            <a:ext cx="8915400" cy="54348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Slip stacking with 50% more beam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 requires an increase of slip stacking efficiency: 95%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 97%</a:t>
            </a:r>
          </a:p>
          <a:p>
            <a:pPr lvl="2"/>
            <a:r>
              <a:rPr lang="en-US" dirty="0"/>
              <a:t>Increased rep. rate (</a:t>
            </a:r>
            <a:r>
              <a:rPr lang="en-US" sz="1800" dirty="0"/>
              <a:t>15</a:t>
            </a:r>
            <a:r>
              <a:rPr lang="en-US" sz="1800" dirty="0">
                <a:sym typeface="Symbol" panose="05050102010706020507" pitchFamily="18" charset="2"/>
              </a:rPr>
              <a:t>20 Hz</a:t>
            </a:r>
            <a:r>
              <a:rPr lang="en-US" dirty="0">
                <a:sym typeface="Symbol" panose="05050102010706020507" pitchFamily="18" charset="2"/>
              </a:rPr>
              <a:t>) increases bucket separation  helps</a:t>
            </a:r>
            <a:endParaRPr lang="en-US" dirty="0"/>
          </a:p>
          <a:p>
            <a:pPr lvl="2"/>
            <a:r>
              <a:rPr lang="en-US" dirty="0"/>
              <a:t>But there are still severe limit on the tails of Booster beam L. distr.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For a while we considered an insertion of octupoles or electron lens for more effective damping of </a:t>
            </a:r>
            <a:r>
              <a:rPr lang="en-US" sz="2200" dirty="0">
                <a:sym typeface="Symbol" panose="05050102010706020507" pitchFamily="18" charset="2"/>
              </a:rPr>
              <a:t></a:t>
            </a:r>
            <a:r>
              <a:rPr lang="en-US" sz="2200" dirty="0"/>
              <a:t> oscillations at slip-stacking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Theoretical study of </a:t>
            </a:r>
            <a:r>
              <a:rPr lang="en-US" sz="2200" dirty="0">
                <a:sym typeface="Symbol" panose="05050102010706020507" pitchFamily="18" charset="2"/>
              </a:rPr>
              <a:t></a:t>
            </a:r>
            <a:r>
              <a:rPr lang="en-US" sz="2200" dirty="0"/>
              <a:t> instability at slip-stacking showed that the </a:t>
            </a:r>
            <a:r>
              <a:rPr lang="en-US" sz="2200" dirty="0">
                <a:latin typeface="Symbol" panose="05050102010706020507" pitchFamily="18" charset="2"/>
              </a:rPr>
              <a:t>S</a:t>
            </a:r>
            <a:r>
              <a:rPr lang="en-US" sz="2200" dirty="0"/>
              <a:t>-mode is much more dangerous than the </a:t>
            </a:r>
            <a:r>
              <a:rPr lang="en-US" sz="2200" dirty="0">
                <a:latin typeface="Symbol" panose="05050102010706020507" pitchFamily="18" charset="2"/>
              </a:rPr>
              <a:t>p</a:t>
            </a:r>
            <a:r>
              <a:rPr lang="en-US" sz="2200" dirty="0"/>
              <a:t>-mode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Damper electronics was modified to make the damper effective for the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-mode suppression </a:t>
            </a:r>
          </a:p>
          <a:p>
            <a:pPr lvl="2"/>
            <a:r>
              <a:rPr lang="en-US" dirty="0"/>
              <a:t>That allowed a reduction of Recycler chromaticity</a:t>
            </a:r>
          </a:p>
          <a:p>
            <a:pPr marL="914400" lvl="2" indent="0">
              <a:buNone/>
            </a:pPr>
            <a:r>
              <a:rPr lang="en-US" dirty="0"/>
              <a:t>    =&gt; reduced beam loss during slip-staking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Scrubbing is used to suppress ep-instability at present intensity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need better understanding of performance for PIP-II intensity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Operation at 60 GeV will increase the repetition rate in the RR and will require a replacement of 53 MHz RF cavities used for slip-stacking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in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86800" cy="49878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More powerful RF system in MI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Present system can accelerate up to 6.2•10</a:t>
            </a:r>
            <a:r>
              <a:rPr lang="en-US" baseline="30000" dirty="0"/>
              <a:t>13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PIP-II requires 7.5•10</a:t>
            </a:r>
            <a:r>
              <a:rPr lang="en-US" baseline="30000" dirty="0"/>
              <a:t>13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design of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jump system for the Main Injector was completed as part of the Project X Reference design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Transition crossing simulations for the PIP II intensities have confirmed that the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jump system is needed for loss-free transition crossing</a:t>
            </a:r>
          </a:p>
          <a:p>
            <a:pPr>
              <a:spcBef>
                <a:spcPts val="0"/>
              </a:spcBef>
            </a:pPr>
            <a:r>
              <a:rPr lang="en-US" dirty="0"/>
              <a:t>Electron cloud simulations indicate that SEY smaller than 1.4 is sufficient to suppress the e-cloud in both MI and Recycler.</a:t>
            </a:r>
          </a:p>
          <a:p>
            <a:pPr>
              <a:spcBef>
                <a:spcPts val="0"/>
              </a:spcBef>
            </a:pPr>
            <a:r>
              <a:rPr lang="en-US" dirty="0"/>
              <a:t>We have a capability to coat both the MI and the Recycler beam pipe.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MI beam coating has to be done in situ.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Recycler beam pipe can be replaced.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RDR to CDR (June 2015 – March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3364"/>
            <a:ext cx="8408773" cy="54121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sections were extended / corrected  </a:t>
            </a:r>
          </a:p>
          <a:p>
            <a:pPr>
              <a:spcBef>
                <a:spcPts val="0"/>
              </a:spcBef>
            </a:pPr>
            <a:r>
              <a:rPr lang="en-US" dirty="0"/>
              <a:t>Significant progress in the following sections (supported by actual design work)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Design of SC cryomodules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Fault scenarios (loss of elements in SC linac)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Transition crossing in Booster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Cryogenics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Instrumentation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Civil construction </a:t>
            </a:r>
          </a:p>
          <a:p>
            <a:pPr>
              <a:spcBef>
                <a:spcPts val="0"/>
              </a:spcBef>
            </a:pPr>
            <a:r>
              <a:rPr lang="en-US" dirty="0"/>
              <a:t>New chapters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Discussion of alternatives (choice is approved by DOE)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Vacuum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Magnets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Alignment and optics correction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Transport to Mu2e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</a:t>
            </a:r>
            <a:r>
              <a:rPr lang="en-US" sz="1000" dirty="0"/>
              <a:t>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6376916" cy="64173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3784"/>
            <a:ext cx="8831423" cy="54611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100" dirty="0"/>
              <a:t>The PIP-II design concept is mature and is likely to meet the specified technical performance requirements.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Areas of technical risk have been identified and provide R&amp;D focus.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The design concept is solid and has not changed in any significant way since June 2015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The CDR represents an expansion of the RDR developed for the June 2015 IPR, and a draft is now available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In the course of last year a considerable progress has been achieved in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Design of SRF cavities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Microphonics and LFD suppression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Understanding of transition crossing in Booster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Suppression of transverse instabilities during slip-stacking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Understanding of ep-instability in Recycler and ways of its suppression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This meeting is devoted to the review of the CDR draft with its subsequent completion before CD-1 review (November 2017).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8797" y="0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0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9713"/>
            <a:ext cx="8672513" cy="366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Backup Slides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60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Apertures in SC linac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779476" cy="11994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Simulations do not show loss in SC linac for chosen apertures</a:t>
            </a:r>
          </a:p>
          <a:p>
            <a:pPr>
              <a:spcBef>
                <a:spcPts val="0"/>
              </a:spcBef>
            </a:pPr>
            <a:r>
              <a:rPr lang="en-US" dirty="0"/>
              <a:t>Aperture in SSR1&amp;2 LB&amp;HB650 is limited by collimators/quads  installed between cryomodules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C:\Users\Arun\Desktop\RDR_Works\x_dens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420" y="2242457"/>
            <a:ext cx="5805170" cy="395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36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Linac-to-Booster Transfer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915400" cy="2843263"/>
          </a:xfrm>
        </p:spPr>
        <p:txBody>
          <a:bodyPr/>
          <a:lstStyle/>
          <a:p>
            <a:r>
              <a:rPr lang="en-US" sz="2200" dirty="0"/>
              <a:t>Major design features </a:t>
            </a:r>
          </a:p>
          <a:p>
            <a:pPr lvl="1"/>
            <a:r>
              <a:rPr lang="en-US" sz="2000" dirty="0"/>
              <a:t>Bending radius is chosen to prevent Lorentz stripping up to 1 GeV</a:t>
            </a:r>
          </a:p>
          <a:p>
            <a:pPr lvl="1"/>
            <a:r>
              <a:rPr lang="en-US" sz="2000" dirty="0"/>
              <a:t>Simple FODO optics, minimum number of power supplies </a:t>
            </a:r>
          </a:p>
          <a:p>
            <a:pPr lvl="1"/>
            <a:r>
              <a:rPr lang="en-US" sz="2000" dirty="0"/>
              <a:t>2 arcs, zero dispersion straight (between arcs) with beam switch</a:t>
            </a:r>
          </a:p>
          <a:p>
            <a:pPr lvl="1"/>
            <a:r>
              <a:rPr lang="en-US" sz="2000" dirty="0"/>
              <a:t>Beam based energy stabilization with energy measured by 1</a:t>
            </a:r>
            <a:r>
              <a:rPr lang="en-US" sz="2000" baseline="30000" dirty="0"/>
              <a:t>st</a:t>
            </a:r>
            <a:r>
              <a:rPr lang="en-US" sz="2000" dirty="0"/>
              <a:t> arc BPMs</a:t>
            </a:r>
          </a:p>
          <a:p>
            <a:pPr lvl="2"/>
            <a:r>
              <a:rPr lang="en-US" sz="1800" dirty="0"/>
              <a:t>Or by Time-Of-Flight in 46 m line after</a:t>
            </a:r>
          </a:p>
          <a:p>
            <a:pPr lvl="1"/>
            <a:r>
              <a:rPr lang="en-US" sz="2000" dirty="0"/>
              <a:t>Switching time from beam dump to Booster is determined by the voltage rate changes for SC cavities</a:t>
            </a:r>
          </a:p>
          <a:p>
            <a:pPr marL="1371600" lvl="3" indent="0">
              <a:buNone/>
            </a:pPr>
            <a:r>
              <a:rPr lang="en-US" dirty="0"/>
              <a:t>≈20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s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still manageable voltage on the fast corrector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" y="3732264"/>
            <a:ext cx="6494174" cy="15611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599" y="5253644"/>
            <a:ext cx="8672513" cy="10183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Crossing Tevatron tunnel</a:t>
            </a:r>
          </a:p>
          <a:p>
            <a:pPr lvl="2"/>
            <a:r>
              <a:rPr lang="en-US" dirty="0"/>
              <a:t>Tevatron tunnel is used for beam delivery to BSY</a:t>
            </a:r>
          </a:p>
          <a:p>
            <a:pPr lvl="2"/>
            <a:r>
              <a:rPr lang="en-US" dirty="0"/>
              <a:t>Line to Booster is lifted to allow free passing through to BSY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75" y="3848172"/>
            <a:ext cx="2184108" cy="20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0" y="875071"/>
            <a:ext cx="8696733" cy="5413761"/>
          </a:xfrm>
        </p:spPr>
        <p:txBody>
          <a:bodyPr/>
          <a:lstStyle/>
          <a:p>
            <a:r>
              <a:rPr lang="en-US" dirty="0"/>
              <a:t>Increase MI power from 700 kW (</a:t>
            </a:r>
            <a:r>
              <a:rPr lang="en-US" dirty="0" err="1"/>
              <a:t>NOvA</a:t>
            </a:r>
            <a:r>
              <a:rPr lang="en-US" dirty="0"/>
              <a:t>) to &gt;1 MW (LBNF) in the energy range 60 – 120 GeV </a:t>
            </a:r>
          </a:p>
          <a:p>
            <a:r>
              <a:rPr lang="en-US" dirty="0"/>
              <a:t>Increase Booster power from 80 to 160 kW</a:t>
            </a:r>
          </a:p>
          <a:p>
            <a:pPr lvl="1"/>
            <a:r>
              <a:rPr lang="en-US" dirty="0"/>
              <a:t>8 GeV program: SBNE, …</a:t>
            </a:r>
          </a:p>
          <a:p>
            <a:r>
              <a:rPr lang="en-US" dirty="0"/>
              <a:t>Future upgrades</a:t>
            </a:r>
          </a:p>
          <a:p>
            <a:pPr lvl="1"/>
            <a:r>
              <a:rPr lang="en-US" dirty="0"/>
              <a:t>Mu2e at 0.8 GeV and ~100 kW CW beam</a:t>
            </a:r>
          </a:p>
          <a:p>
            <a:pPr lvl="2"/>
            <a:r>
              <a:rPr lang="en-US" dirty="0">
                <a:solidFill>
                  <a:schemeClr val="accent3"/>
                </a:solidFill>
              </a:rPr>
              <a:t>Writing of letter of intent for Mu2e-II was recently initiated </a:t>
            </a:r>
          </a:p>
          <a:p>
            <a:pPr lvl="1"/>
            <a:r>
              <a:rPr lang="en-US" dirty="0"/>
              <a:t>Beam power to LBNF to &gt;2 MW</a:t>
            </a:r>
          </a:p>
          <a:p>
            <a:pPr lvl="1"/>
            <a:r>
              <a:rPr lang="en-US" dirty="0"/>
              <a:t>Provide a platform supporting a high duty factor/CW operation for future intensity frontier experiments getting beam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Sections of SC linac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2616"/>
            <a:ext cx="8672513" cy="23323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Straight sections between LB&amp;HB650 cryomodules include 2 warm quads (Q) +1 dipole corrector (D) (X&amp;Y), and strip-line BPM</a:t>
            </a:r>
          </a:p>
          <a:p>
            <a:pPr>
              <a:spcBef>
                <a:spcPts val="0"/>
              </a:spcBef>
            </a:pPr>
            <a:r>
              <a:rPr lang="en-US" dirty="0"/>
              <a:t>Configurations are: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Low Beta : 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 (CCC) 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 ………. : 11 CM</a:t>
            </a:r>
          </a:p>
          <a:p>
            <a:pPr lvl="1">
              <a:spcBef>
                <a:spcPts val="0"/>
              </a:spcBef>
            </a:pPr>
            <a:r>
              <a:rPr lang="en-US" dirty="0"/>
              <a:t>High Beta :(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 (CCCCCC) 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 ….. : 4 CM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1" y="3061422"/>
            <a:ext cx="81057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99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Magnets &amp; BPMs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973476" cy="4261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24" y="2066069"/>
            <a:ext cx="5837712" cy="402650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1001"/>
              </p:ext>
            </p:extLst>
          </p:nvPr>
        </p:nvGraphicFramePr>
        <p:xfrm>
          <a:off x="228600" y="1489467"/>
          <a:ext cx="25784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GdL</a:t>
                      </a:r>
                      <a:r>
                        <a:rPr lang="en-US" dirty="0"/>
                        <a:t>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 (T/m)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2*a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64488" y="2786525"/>
            <a:ext cx="1235539" cy="42615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Dipoles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03338"/>
              </p:ext>
            </p:extLst>
          </p:nvPr>
        </p:nvGraphicFramePr>
        <p:xfrm>
          <a:off x="210807" y="3212682"/>
          <a:ext cx="25784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BdL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mT</a:t>
                      </a:r>
                      <a:r>
                        <a:rPr lang="en-US" dirty="0"/>
                        <a:t>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2*a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210807" y="4127796"/>
            <a:ext cx="2717450" cy="196477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/>
              <a:t>BPMs</a:t>
            </a:r>
          </a:p>
          <a:p>
            <a:pPr>
              <a:spcBef>
                <a:spcPts val="0"/>
              </a:spcBef>
            </a:pPr>
            <a:r>
              <a:rPr lang="en-US" dirty="0"/>
              <a:t>Button-type </a:t>
            </a:r>
          </a:p>
          <a:p>
            <a:pPr>
              <a:spcBef>
                <a:spcPts val="0"/>
              </a:spcBef>
            </a:pPr>
            <a:r>
              <a:rPr lang="en-US" dirty="0"/>
              <a:t>4 electrodes</a:t>
            </a:r>
          </a:p>
          <a:p>
            <a:pPr>
              <a:spcBef>
                <a:spcPts val="0"/>
              </a:spcBef>
            </a:pPr>
            <a:r>
              <a:rPr lang="en-US" dirty="0"/>
              <a:t>Located between quads</a:t>
            </a:r>
          </a:p>
        </p:txBody>
      </p:sp>
    </p:spTree>
    <p:extLst>
      <p:ext uri="{BB962C8B-B14F-4D97-AF65-F5344CB8AC3E}">
        <p14:creationId xmlns:p14="http://schemas.microsoft.com/office/powerpoint/2010/main" val="2550693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10509"/>
            <a:ext cx="5838154" cy="3733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3844212"/>
            <a:ext cx="6157202" cy="30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6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Stacking in Recycler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01"/>
            <a:ext cx="8672513" cy="2463799"/>
          </a:xfrm>
        </p:spPr>
        <p:txBody>
          <a:bodyPr/>
          <a:lstStyle/>
          <a:p>
            <a:r>
              <a:rPr lang="en-US" dirty="0"/>
              <a:t>Twelve Booster batches are slip-stacked in Recycler</a:t>
            </a:r>
          </a:p>
          <a:p>
            <a:r>
              <a:rPr lang="en-US" dirty="0"/>
              <a:t>An increase of Booster rep. rate from 15 to 20 Hz requires faster slipping</a:t>
            </a:r>
            <a:br>
              <a:rPr lang="en-US" dirty="0"/>
            </a:br>
            <a:r>
              <a:rPr lang="en-US" dirty="0"/>
              <a:t>=&gt; larger momentum separation</a:t>
            </a:r>
            <a:br>
              <a:rPr lang="en-US" dirty="0"/>
            </a:br>
            <a:r>
              <a:rPr lang="en-US" dirty="0"/>
              <a:t>=&gt; larger RF bucket size</a:t>
            </a:r>
            <a:br>
              <a:rPr lang="en-US" dirty="0"/>
            </a:br>
            <a:r>
              <a:rPr lang="en-US" dirty="0"/>
              <a:t>=&gt; smaller loss at slip stacking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4400"/>
            <a:ext cx="8020050" cy="26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25" y="1836737"/>
            <a:ext cx="1564788" cy="14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03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Acceleration in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1700"/>
            <a:ext cx="3657600" cy="5372100"/>
          </a:xfrm>
        </p:spPr>
        <p:txBody>
          <a:bodyPr/>
          <a:lstStyle/>
          <a:p>
            <a:r>
              <a:rPr lang="en-US" dirty="0"/>
              <a:t>The accelerating rate in MI is determined by maximum slue rate of magnetic field and RF voltage</a:t>
            </a:r>
          </a:p>
          <a:p>
            <a:pPr lvl="1"/>
            <a:r>
              <a:rPr lang="en-US" dirty="0"/>
              <a:t>That determines the dependences of </a:t>
            </a:r>
            <a:br>
              <a:rPr lang="en-US" dirty="0"/>
            </a:br>
            <a:r>
              <a:rPr lang="en-US" dirty="0"/>
              <a:t>(1) cycle time duration </a:t>
            </a:r>
            <a:br>
              <a:rPr lang="en-US" dirty="0"/>
            </a:br>
            <a:r>
              <a:rPr lang="en-US" dirty="0"/>
              <a:t>and (2) beam power </a:t>
            </a:r>
            <a:br>
              <a:rPr lang="en-US" dirty="0"/>
            </a:br>
            <a:r>
              <a:rPr lang="en-US" dirty="0"/>
              <a:t>on the final beam energy</a:t>
            </a:r>
          </a:p>
          <a:p>
            <a:r>
              <a:rPr lang="en-US" dirty="0"/>
              <a:t>MI RF power upgrade is required to support the beam intensity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11263"/>
            <a:ext cx="5219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40555" y="3881755"/>
            <a:ext cx="4703445" cy="22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7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Transition Crossing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936999" cy="5236984"/>
          </a:xfrm>
        </p:spPr>
        <p:txBody>
          <a:bodyPr/>
          <a:lstStyle/>
          <a:p>
            <a:r>
              <a:rPr lang="en-US" dirty="0"/>
              <a:t>Increased beam intensity and larger longitudinal emittance complicate transition crossing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jump is preferred method for transition crossing in MI</a:t>
            </a:r>
          </a:p>
          <a:p>
            <a:pPr>
              <a:spcBef>
                <a:spcPts val="0"/>
              </a:spcBef>
            </a:pPr>
            <a:r>
              <a:rPr lang="en-US" dirty="0"/>
              <a:t>ESME simulations do not show significant  increase of L. emittance and longitudinal tails</a:t>
            </a:r>
          </a:p>
          <a:p>
            <a:pPr>
              <a:spcBef>
                <a:spcPts val="0"/>
              </a:spcBef>
            </a:pPr>
            <a:r>
              <a:rPr lang="en-US" dirty="0"/>
              <a:t>Additional hardware for fast tune change is required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94310"/>
            <a:ext cx="447040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09900"/>
            <a:ext cx="4075112" cy="25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1700" y="5511709"/>
            <a:ext cx="432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Phase space distribution after transition in MI. The hole in the center is a result of slip stacking</a:t>
            </a:r>
          </a:p>
        </p:txBody>
      </p:sp>
    </p:spTree>
    <p:extLst>
      <p:ext uri="{BB962C8B-B14F-4D97-AF65-F5344CB8AC3E}">
        <p14:creationId xmlns:p14="http://schemas.microsoft.com/office/powerpoint/2010/main" val="86585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High Level Performance Goals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838880"/>
            <a:ext cx="8515472" cy="54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21094"/>
            <a:ext cx="8811704" cy="54976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New 0.8 GeV linac (L≈222 m)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Includes 4 empty slots at the </a:t>
            </a:r>
            <a:br>
              <a:rPr lang="en-US" dirty="0"/>
            </a:br>
            <a:r>
              <a:rPr lang="en-US" dirty="0"/>
              <a:t>linac end (L≈46 m)</a:t>
            </a:r>
          </a:p>
          <a:p>
            <a:pPr lvl="2">
              <a:spcAft>
                <a:spcPts val="0"/>
              </a:spcAft>
            </a:pPr>
            <a:r>
              <a:rPr lang="en-US" dirty="0"/>
              <a:t>Time-of-flight energy meas.</a:t>
            </a:r>
          </a:p>
          <a:p>
            <a:pPr lvl="2">
              <a:spcAft>
                <a:spcPts val="0"/>
              </a:spcAft>
            </a:pPr>
            <a:r>
              <a:rPr lang="en-US" dirty="0"/>
              <a:t>Possible energy upgrade </a:t>
            </a:r>
            <a:br>
              <a:rPr lang="en-US" dirty="0"/>
            </a:br>
            <a:r>
              <a:rPr lang="en-US" dirty="0"/>
              <a:t>to 1.2 GeV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Space for a possible energy</a:t>
            </a:r>
            <a:br>
              <a:rPr lang="en-US" dirty="0"/>
            </a:br>
            <a:r>
              <a:rPr lang="en-US" dirty="0"/>
              <a:t>upgrade to 2 GeV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Linac-to-Booster transfer line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3-way beam split to: (1) Beam </a:t>
            </a:r>
            <a:br>
              <a:rPr lang="en-US" sz="2000" dirty="0"/>
            </a:br>
            <a:r>
              <a:rPr lang="en-US" sz="2000" dirty="0"/>
              <a:t>dump, (2) Booster &amp; (3) Mu2e-II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Upgraded Booster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20 Hz, 800 MeV injection</a:t>
            </a:r>
          </a:p>
          <a:p>
            <a:pPr lvl="2">
              <a:spcAft>
                <a:spcPts val="0"/>
              </a:spcAft>
            </a:pPr>
            <a:r>
              <a:rPr lang="en-US" dirty="0"/>
              <a:t>New injection girder </a:t>
            </a:r>
          </a:p>
          <a:p>
            <a:pPr lvl="2">
              <a:spcAft>
                <a:spcPts val="0"/>
              </a:spcAft>
            </a:pPr>
            <a:r>
              <a:rPr lang="en-US" dirty="0"/>
              <a:t>RF system upgrade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Upgraded Recycler &amp; MI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RF and collimation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20" y="969739"/>
            <a:ext cx="4145509" cy="51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2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8412"/>
            <a:ext cx="8672513" cy="1272619"/>
          </a:xfrm>
        </p:spPr>
        <p:txBody>
          <a:bodyPr/>
          <a:lstStyle/>
          <a:p>
            <a:r>
              <a:rPr lang="en-US" dirty="0"/>
              <a:t>Warm frontend, shielding wall, SC linac, 4 empty slots</a:t>
            </a:r>
          </a:p>
          <a:p>
            <a:r>
              <a:rPr lang="en-US" dirty="0"/>
              <a:t>Five types of SC cavities: HWR, SSR1, SSR2, LB650 &amp; HB650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2" y="2293571"/>
            <a:ext cx="8616148" cy="3767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3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the PIP-II Accelerator Physics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2" y="820132"/>
            <a:ext cx="8968153" cy="5529868"/>
          </a:xfrm>
        </p:spPr>
        <p:txBody>
          <a:bodyPr/>
          <a:lstStyle/>
          <a:p>
            <a:r>
              <a:rPr lang="en-US" sz="2200" dirty="0"/>
              <a:t>New SC Linac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Design compatible with both Pulsed and CW operations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MEBT bunch-by-bunch chopper </a:t>
            </a:r>
          </a:p>
          <a:p>
            <a:pPr lvl="2"/>
            <a:r>
              <a:rPr lang="en-US" sz="1800" dirty="0"/>
              <a:t>For the beam sent to Booster: chops out bunches at boundaries of Booster RF buckets and from the extraction gap</a:t>
            </a:r>
          </a:p>
          <a:p>
            <a:pPr lvl="1"/>
            <a:r>
              <a:rPr lang="en-US" sz="2000" dirty="0"/>
              <a:t>Energy stability of ~10</a:t>
            </a:r>
            <a:r>
              <a:rPr lang="en-US" sz="2000" baseline="30000" dirty="0"/>
              <a:t>-4</a:t>
            </a:r>
            <a:r>
              <a:rPr lang="en-US" sz="2000" dirty="0"/>
              <a:t> to support longitudinal painting</a:t>
            </a:r>
          </a:p>
          <a:p>
            <a:pPr lvl="1"/>
            <a:r>
              <a:rPr lang="en-US" sz="2000" dirty="0"/>
              <a:t>Emittance less than 0.3 mm mrad (rms, norm) </a:t>
            </a:r>
          </a:p>
          <a:p>
            <a:pPr lvl="2"/>
            <a:r>
              <a:rPr lang="en-US" sz="1800" dirty="0"/>
              <a:t>to minimize injection loss, and to support tailless transverse painting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Booster upgrade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Rep. rate: 15 -&gt; 20 Hz (delivers more power at 8 GeV)</a:t>
            </a:r>
          </a:p>
          <a:p>
            <a:pPr lvl="1"/>
            <a:r>
              <a:rPr lang="en-US" sz="2000" dirty="0"/>
              <a:t>Injection energy: 400 -&gt; 800 MeV =&gt; intensity</a:t>
            </a:r>
            <a:r>
              <a:rPr lang="en-US" sz="2000" dirty="0">
                <a:sym typeface="Symbol"/>
              </a:rPr>
              <a:t>1.5, </a:t>
            </a:r>
            <a:r>
              <a:rPr lang="en-US" sz="2000" dirty="0"/>
              <a:t>reduction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Q</a:t>
            </a:r>
            <a:r>
              <a:rPr lang="en-US" sz="2000" baseline="-25000" dirty="0"/>
              <a:t>SC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Transverse and longitudinal painting: small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beam</a:t>
            </a:r>
            <a:r>
              <a:rPr lang="en-US" sz="2000" dirty="0"/>
              <a:t> helps (300 inj. Turns)</a:t>
            </a:r>
          </a:p>
          <a:p>
            <a:pPr lvl="2"/>
            <a:r>
              <a:rPr lang="en-US" sz="1800" dirty="0"/>
              <a:t>Reduces (1) tails, (2) uncontrolled injection loss and (3) </a:t>
            </a:r>
            <a:r>
              <a:rPr lang="en-US" sz="1800" dirty="0">
                <a:latin typeface="Symbol" panose="05050102010706020507" pitchFamily="18" charset="2"/>
              </a:rPr>
              <a:t>D</a:t>
            </a:r>
            <a:r>
              <a:rPr lang="en-US" sz="1800" dirty="0"/>
              <a:t>Q</a:t>
            </a:r>
            <a:r>
              <a:rPr lang="en-US" sz="1800" baseline="-25000" dirty="0"/>
              <a:t>SC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200" dirty="0"/>
              <a:t>Recycler </a:t>
            </a:r>
          </a:p>
          <a:p>
            <a:pPr lvl="1"/>
            <a:r>
              <a:rPr lang="en-US" sz="2000" dirty="0"/>
              <a:t>Rep. rate increase </a:t>
            </a:r>
          </a:p>
          <a:p>
            <a:pPr marL="457200" lvl="1" indent="0">
              <a:buNone/>
            </a:pPr>
            <a:r>
              <a:rPr lang="en-US" sz="1800" dirty="0"/>
              <a:t>   =&gt; larger momentum separation in slip-stacking =&gt; smaller loss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Main Injector: &gt;1 MW power in 60-120 GeV energy range </a:t>
            </a:r>
            <a:r>
              <a:rPr lang="en-US" sz="2000" dirty="0"/>
              <a:t> 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72513" cy="5154613"/>
          </a:xfrm>
        </p:spPr>
        <p:txBody>
          <a:bodyPr/>
          <a:lstStyle/>
          <a:p>
            <a:pPr marL="0" indent="0" algn="ctr">
              <a:buNone/>
            </a:pPr>
            <a:endParaRPr lang="en-US" sz="6000" b="1" dirty="0">
              <a:solidFill>
                <a:srgbClr val="004C97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004C97"/>
                </a:solidFill>
              </a:rPr>
              <a:t>SC Linac &amp;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004C97"/>
                </a:solidFill>
              </a:rPr>
              <a:t>Transfer Line </a:t>
            </a:r>
            <a:br>
              <a:rPr lang="en-US" sz="6000" b="1" dirty="0">
                <a:solidFill>
                  <a:srgbClr val="004C97"/>
                </a:solidFill>
              </a:rPr>
            </a:br>
            <a:r>
              <a:rPr lang="en-US" sz="6000" b="1" dirty="0">
                <a:solidFill>
                  <a:srgbClr val="004C97"/>
                </a:solidFill>
              </a:rPr>
              <a:t>to Booster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SC Linac R&amp;D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4720"/>
            <a:ext cx="8672513" cy="5344160"/>
          </a:xfrm>
        </p:spPr>
        <p:txBody>
          <a:bodyPr/>
          <a:lstStyle/>
          <a:p>
            <a:r>
              <a:rPr lang="en-US" dirty="0"/>
              <a:t>Reliable operation of warm frontend</a:t>
            </a:r>
          </a:p>
          <a:p>
            <a:pPr lvl="1"/>
            <a:r>
              <a:rPr lang="en-US" dirty="0"/>
              <a:t>Bunch-by-bunch chopper </a:t>
            </a:r>
          </a:p>
          <a:p>
            <a:r>
              <a:rPr lang="en-US" dirty="0"/>
              <a:t>Design of SC cryomodules </a:t>
            </a:r>
          </a:p>
          <a:p>
            <a:pPr lvl="1"/>
            <a:r>
              <a:rPr lang="en-US" dirty="0"/>
              <a:t>Suppression of microphonics and LFD</a:t>
            </a:r>
          </a:p>
          <a:p>
            <a:pPr lvl="2"/>
            <a:r>
              <a:rPr lang="en-US" dirty="0"/>
              <a:t>Interaction with cryo-system</a:t>
            </a:r>
          </a:p>
          <a:p>
            <a:pPr lvl="3"/>
            <a:r>
              <a:rPr lang="en-US" dirty="0"/>
              <a:t>Development and testing LCLS-II cryomodules is greatly helpful  </a:t>
            </a:r>
          </a:p>
          <a:p>
            <a:pPr lvl="1"/>
            <a:r>
              <a:rPr lang="en-US" dirty="0"/>
              <a:t>RF couplers </a:t>
            </a:r>
          </a:p>
          <a:p>
            <a:pPr lvl="2"/>
            <a:r>
              <a:rPr lang="en-US" dirty="0"/>
              <a:t>long-term reliability</a:t>
            </a:r>
          </a:p>
          <a:p>
            <a:r>
              <a:rPr lang="en-US" dirty="0"/>
              <a:t>Cryogenic system</a:t>
            </a:r>
          </a:p>
          <a:p>
            <a:pPr lvl="1"/>
            <a:r>
              <a:rPr lang="en-US" dirty="0"/>
              <a:t>Minimization of microphonics </a:t>
            </a:r>
          </a:p>
          <a:p>
            <a:r>
              <a:rPr lang="en-US" dirty="0"/>
              <a:t>Energy stabilization </a:t>
            </a:r>
          </a:p>
          <a:p>
            <a:pPr lvl="1"/>
            <a:r>
              <a:rPr lang="en-US" dirty="0"/>
              <a:t>LLRF</a:t>
            </a:r>
          </a:p>
          <a:p>
            <a:pPr lvl="2"/>
            <a:r>
              <a:rPr lang="en-US" dirty="0"/>
              <a:t>Beam based stabilization if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Lebedev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12774</TotalTime>
  <Words>2173</Words>
  <Application>Microsoft Office PowerPoint</Application>
  <PresentationFormat>On-screen Show (4:3)</PresentationFormat>
  <Paragraphs>401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Times New Roman</vt:lpstr>
      <vt:lpstr>Template</vt:lpstr>
      <vt:lpstr>Fermilab: Footer Only</vt:lpstr>
      <vt:lpstr>PIP-II Design Overview</vt:lpstr>
      <vt:lpstr>Outline</vt:lpstr>
      <vt:lpstr>PIP-II Performance Goals</vt:lpstr>
      <vt:lpstr>PIP-II High Level Performance Goals </vt:lpstr>
      <vt:lpstr>PIP-II Components </vt:lpstr>
      <vt:lpstr>Linac layout</vt:lpstr>
      <vt:lpstr>Approach to the PIP-II Accelerator Physics Design</vt:lpstr>
      <vt:lpstr>PowerPoint Presentation</vt:lpstr>
      <vt:lpstr>Challenges of SC Linac R&amp;D</vt:lpstr>
      <vt:lpstr>Warm Frontend</vt:lpstr>
      <vt:lpstr>General Approach to the Design of Cryomodules </vt:lpstr>
      <vt:lpstr>Status of SC Cryomodules </vt:lpstr>
      <vt:lpstr>Beam Loss and Linac Activation</vt:lpstr>
      <vt:lpstr>Suppression of Microphonics and LFD</vt:lpstr>
      <vt:lpstr>Requirements to Cryogenics </vt:lpstr>
      <vt:lpstr>R&amp;D in SRF </vt:lpstr>
      <vt:lpstr>PowerPoint Presentation</vt:lpstr>
      <vt:lpstr>Booster Status and Main Challenges</vt:lpstr>
      <vt:lpstr>Booster Injection </vt:lpstr>
      <vt:lpstr>Acceleration in Booster</vt:lpstr>
      <vt:lpstr>Beam Emittance Growth due to Transition Crossing</vt:lpstr>
      <vt:lpstr>PowerPoint Presentation</vt:lpstr>
      <vt:lpstr>Slip Stacking in the Recycler</vt:lpstr>
      <vt:lpstr>Acceleration in MI</vt:lpstr>
      <vt:lpstr>From RDR to CDR (June 2015 – March 2017)</vt:lpstr>
      <vt:lpstr>Summary</vt:lpstr>
      <vt:lpstr>PowerPoint Presentation</vt:lpstr>
      <vt:lpstr>Apertures in SC linac</vt:lpstr>
      <vt:lpstr>SC Linac-to-Booster Transfer Line</vt:lpstr>
      <vt:lpstr>Warm Sections of SC linac</vt:lpstr>
      <vt:lpstr>Magnets &amp; BPMs</vt:lpstr>
      <vt:lpstr>PowerPoint Presentation</vt:lpstr>
      <vt:lpstr>Slip Stacking in Recycler</vt:lpstr>
      <vt:lpstr>Beam Acceleration in MI</vt:lpstr>
      <vt:lpstr>MI Transition Crossing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Valeri A. Lebedev x2558 13122N</cp:lastModifiedBy>
  <cp:revision>264</cp:revision>
  <cp:lastPrinted>2014-01-20T19:40:21Z</cp:lastPrinted>
  <dcterms:created xsi:type="dcterms:W3CDTF">2015-02-13T18:30:20Z</dcterms:created>
  <dcterms:modified xsi:type="dcterms:W3CDTF">2017-04-13T22:35:02Z</dcterms:modified>
</cp:coreProperties>
</file>