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6" r:id="rId4"/>
    <p:sldId id="268" r:id="rId5"/>
    <p:sldId id="277" r:id="rId6"/>
    <p:sldId id="275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6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80BC"/>
    <a:srgbClr val="EDB120"/>
    <a:srgbClr val="89B653"/>
    <a:srgbClr val="7E2F8E"/>
    <a:srgbClr val="D95217"/>
    <a:srgbClr val="318DCA"/>
    <a:srgbClr val="003087"/>
    <a:srgbClr val="404040"/>
    <a:srgbClr val="505050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7" autoAdjust="0"/>
    <p:restoredTop sz="94680" autoAdjust="0"/>
  </p:normalViewPr>
  <p:slideViewPr>
    <p:cSldViewPr snapToGrid="0" snapToObjects="1">
      <p:cViewPr>
        <p:scale>
          <a:sx n="100" d="100"/>
          <a:sy n="100" d="100"/>
        </p:scale>
        <p:origin x="835" y="-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802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27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01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83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08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302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should note</a:t>
            </a:r>
            <a:r>
              <a:rPr lang="en-US" baseline="0" dirty="0" smtClean="0"/>
              <a:t> who the vendor is on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9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6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857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4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74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00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01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21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6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3/15/2016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Yuor Name | 2016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Electro-dynamical Design of SC Cavities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Paolo Berrutti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PIP-II Machine Advisory Committee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4/10/2017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H</a:t>
            </a:r>
            <a:r>
              <a:rPr lang="en-US" altLang="en-US" dirty="0" smtClean="0">
                <a:latin typeface="Helvetica" panose="020B0604020202020204" pitchFamily="34" charset="0"/>
              </a:rPr>
              <a:t>B 650 MHz EM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716306"/>
          </a:xfrm>
        </p:spPr>
        <p:txBody>
          <a:bodyPr/>
          <a:lstStyle/>
          <a:p>
            <a:r>
              <a:rPr lang="en-US" dirty="0" smtClean="0"/>
              <a:t>HB 650 MHz cavities have been fabricated and tested at FNAL, </a:t>
            </a:r>
            <a:r>
              <a:rPr lang="el-GR" dirty="0" smtClean="0"/>
              <a:t>β</a:t>
            </a:r>
            <a:r>
              <a:rPr lang="en-US" dirty="0" smtClean="0"/>
              <a:t>=0.92 has improved HOMs damping and it is suitable for high current.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29501"/>
              </p:ext>
            </p:extLst>
          </p:nvPr>
        </p:nvGraphicFramePr>
        <p:xfrm>
          <a:off x="4631204" y="2146126"/>
          <a:ext cx="426990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11"/>
                <a:gridCol w="1758198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Frequency (MHz)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Aperture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(mm)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118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 Length (cm)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112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 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0.97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</a:t>
                      </a:r>
                      <a:endParaRPr lang="en-US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0.92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endParaRPr lang="en-US" sz="1800" b="0" baseline="-2500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2.1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/(MV/m))</a:t>
                      </a:r>
                      <a:endParaRPr lang="en-US" sz="1800" b="0" baseline="-25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3.9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 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Gain 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Mev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19.9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  <a:endParaRPr lang="en-US" sz="18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260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R/Q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610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5340" y="5766290"/>
            <a:ext cx="434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Electric (top) and Magnetic (bottom) field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8"/>
          <a:stretch/>
        </p:blipFill>
        <p:spPr>
          <a:xfrm>
            <a:off x="293175" y="2243290"/>
            <a:ext cx="4119884" cy="1430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b="14699"/>
          <a:stretch/>
        </p:blipFill>
        <p:spPr>
          <a:xfrm>
            <a:off x="323186" y="3971732"/>
            <a:ext cx="4107818" cy="1562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Transverse EM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588674"/>
          </a:xfrm>
        </p:spPr>
        <p:txBody>
          <a:bodyPr/>
          <a:lstStyle/>
          <a:p>
            <a:r>
              <a:rPr lang="en-US" sz="2000" dirty="0" smtClean="0"/>
              <a:t>Coaxial resonators are not symmetric: inner electrode breaks azimuthal symmetry→ quadrupole field perturbation!</a:t>
            </a:r>
          </a:p>
          <a:p>
            <a:r>
              <a:rPr lang="en-US" sz="2000" dirty="0" smtClean="0"/>
              <a:t>Elliptical cavities have a coupler port</a:t>
            </a:r>
            <a:r>
              <a:rPr lang="en-US" sz="2000" dirty="0"/>
              <a:t> →</a:t>
            </a:r>
            <a:r>
              <a:rPr lang="en-US" sz="2000" dirty="0" smtClean="0"/>
              <a:t>  dipole perturbation to the field!</a:t>
            </a:r>
          </a:p>
        </p:txBody>
      </p:sp>
      <p:pic>
        <p:nvPicPr>
          <p:cNvPr id="12" name="Picture 11" descr="C:\Users\berrutti\Desktop\IPAC12\EL_SSR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0" y="2106136"/>
            <a:ext cx="1999044" cy="199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berrutti\Desktop\IPAC12\MG_SSR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59" y="2107097"/>
            <a:ext cx="2001038" cy="1992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5033231"/>
                <a:ext cx="4563407" cy="832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80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80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80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80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80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80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sz="1800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num>
                                    <m:den>
                                      <m:r>
                                        <a:rPr lang="en-US" sz="1800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80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3231"/>
                <a:ext cx="4563407" cy="8328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C:\Users\berrutti\Desktop\WEPTY019\Imgs\650_MHz_b_092__Fig_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42" y="2627654"/>
            <a:ext cx="4051024" cy="13009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79664" y="4574648"/>
                <a:ext cx="5623875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1800" i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en-US" sz="180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800" b="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800" b="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1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8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  <m:r>
                        <a:rPr lang="en-US" sz="18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1800" b="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4" y="4574648"/>
                <a:ext cx="5623875" cy="8082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74917" y="5524450"/>
                <a:ext cx="7090913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180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1800" i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en-US" sz="180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sz="1800" b="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𝑖𝐻</m:t>
                                  </m:r>
                                </m:e>
                                <m:sub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1800" b="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1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18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𝑘𝑧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  <m:r>
                        <a:rPr lang="en-US" sz="18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sz="1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17" y="5524450"/>
                <a:ext cx="7090913" cy="8082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90188" y="4111519"/>
            <a:ext cx="398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Electric and Magnetic field sketch for coax resonators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7671" y="4107114"/>
            <a:ext cx="3981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650 MHz coupler port is highlighted (green)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Transverse EM fields: coax resonators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2588674"/>
          </a:xfrm>
        </p:spPr>
        <p:txBody>
          <a:bodyPr/>
          <a:lstStyle/>
          <a:p>
            <a:r>
              <a:rPr lang="en-US" sz="2000" dirty="0" smtClean="0"/>
              <a:t>The asymmetry </a:t>
            </a:r>
            <a:r>
              <a:rPr lang="en-US" sz="2000" dirty="0"/>
              <a:t>parameter </a:t>
            </a:r>
            <a:r>
              <a:rPr lang="en-US" sz="2000" dirty="0" smtClean="0"/>
              <a:t>Q is ratio </a:t>
            </a:r>
            <a:r>
              <a:rPr lang="en-US" sz="2000" dirty="0"/>
              <a:t>of the quadrupole amplitude over the </a:t>
            </a:r>
            <a:r>
              <a:rPr lang="en-US" sz="2000" dirty="0" smtClean="0"/>
              <a:t>monopole (average transverse kick).</a:t>
            </a: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001255" y="1725197"/>
            <a:ext cx="3687709" cy="26239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2691" y="4349121"/>
            <a:ext cx="341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Q plot for PIP-II coax resonators.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1725197"/>
            <a:ext cx="4349126" cy="25448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3696" y="4363694"/>
            <a:ext cx="381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Transverse EM fields of SSR2 cavity (r=10mm).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8440" y="5181642"/>
            <a:ext cx="8672513" cy="8437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Impossible to compensate for quadrupole components over a </a:t>
            </a:r>
            <a:r>
              <a:rPr lang="en-US" sz="2000" b="1" dirty="0" smtClean="0"/>
              <a:t>wide beta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range</a:t>
            </a:r>
            <a:r>
              <a:rPr lang="en-US" sz="2000" dirty="0" smtClean="0"/>
              <a:t> with simple cavity design changes.</a:t>
            </a:r>
          </a:p>
          <a:p>
            <a:r>
              <a:rPr lang="en-US" sz="2000" dirty="0" smtClean="0"/>
              <a:t>To </a:t>
            </a:r>
            <a:r>
              <a:rPr lang="en-US" sz="2000" dirty="0" smtClean="0"/>
              <a:t>correct for quadrupole asymmetry </a:t>
            </a:r>
            <a:r>
              <a:rPr lang="en-US" sz="2000" dirty="0"/>
              <a:t>e</a:t>
            </a:r>
            <a:r>
              <a:rPr lang="en-US" sz="2000" dirty="0" smtClean="0"/>
              <a:t>ach solenoid will have a </a:t>
            </a:r>
            <a:r>
              <a:rPr lang="en-US" sz="2000" dirty="0" smtClean="0"/>
              <a:t>corrector.</a:t>
            </a:r>
            <a:endParaRPr lang="en-US" sz="20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Transverse EM fields: elliptical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639104"/>
          </a:xfrm>
        </p:spPr>
        <p:txBody>
          <a:bodyPr/>
          <a:lstStyle/>
          <a:p>
            <a:r>
              <a:rPr lang="en-US" sz="2000" dirty="0" smtClean="0"/>
              <a:t>The geometry is intrinsically symmetric, the only symmetry breaking element is the coupler port → no quadrupoles and high order multipoles.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007" y="4865389"/>
            <a:ext cx="341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Q plot for PIP-II elliptical cavities.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2188" y="4822599"/>
            <a:ext cx="3814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Dipole kick due to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coupler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 in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PIP-II elliptical cavities.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0473" y="1878446"/>
            <a:ext cx="4001248" cy="294415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5890" y="1809248"/>
            <a:ext cx="548676" cy="379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633376" y="1879808"/>
            <a:ext cx="3633273" cy="2845039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242887" y="5630190"/>
            <a:ext cx="8672513" cy="63910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Dipole and quadrupole kick both very small.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Multipacting for PIP-II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673179"/>
          </a:xfrm>
        </p:spPr>
        <p:txBody>
          <a:bodyPr/>
          <a:lstStyle/>
          <a:p>
            <a:r>
              <a:rPr lang="en-US" sz="2000" dirty="0" smtClean="0"/>
              <a:t>Extensive studies have been done on PIP-II cavities: HWR at ANL, SSR1 at FNAL, SSR2 initially at FNAL now at BARC, LB 650 currently being optimized at VECC and HB 650 at FNAL.</a:t>
            </a:r>
          </a:p>
          <a:p>
            <a:r>
              <a:rPr lang="en-US" sz="2000" dirty="0" smtClean="0"/>
              <a:t>SSR2 initial design had a potential risk of high MP level → the design has been modified at FNAL, undergoing final optimization at BARC, MP level lower than SSR1 (already built and tested).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2" y="3223408"/>
            <a:ext cx="5292570" cy="17099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032" y="5493412"/>
            <a:ext cx="4573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SSR2 geometry: ripple added to mitigate MP.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79440" y="5493412"/>
            <a:ext cx="310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MP comparison: SSR1, SSR2 old and new design.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440" y="2823061"/>
            <a:ext cx="3109345" cy="25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673179"/>
          </a:xfrm>
        </p:spPr>
        <p:txBody>
          <a:bodyPr/>
          <a:lstStyle/>
          <a:p>
            <a:r>
              <a:rPr lang="en-US" sz="2000" dirty="0" smtClean="0"/>
              <a:t>PIP-II cavity types have been chosen upon an optimization of the number of gaps and </a:t>
            </a:r>
            <a:r>
              <a:rPr lang="el-GR" sz="2000" dirty="0" smtClean="0"/>
              <a:t>β</a:t>
            </a:r>
            <a:r>
              <a:rPr lang="en-US" sz="2000" baseline="-25000" dirty="0" smtClean="0"/>
              <a:t>opt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Cavity designs are either done (HWR, SSR1, HB 650) or undergoing the final stages of optimization (SSR2 and LB650).</a:t>
            </a:r>
          </a:p>
          <a:p>
            <a:r>
              <a:rPr lang="en-US" sz="2000" dirty="0" smtClean="0"/>
              <a:t>All cavities provide needed performance in terms of particle acceleration.</a:t>
            </a:r>
          </a:p>
          <a:p>
            <a:r>
              <a:rPr lang="en-US" sz="2000" dirty="0" smtClean="0"/>
              <a:t>Field asymmetry has been studied and it does not represent an issue for all cavity types.</a:t>
            </a:r>
          </a:p>
          <a:p>
            <a:r>
              <a:rPr lang="en-US" sz="2000" dirty="0" smtClean="0"/>
              <a:t>Multipacting studies have been carried out and all cavities will have reasonably low MP levels.</a:t>
            </a:r>
          </a:p>
          <a:p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944880" y="131561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dirty="0" smtClean="0">
                <a:latin typeface="Helvetica" panose="020B0604020202020204" pitchFamily="34" charset="0"/>
                <a:ea typeface="Geneva" pitchFamily="121" charset="-128"/>
              </a:rPr>
              <a:t>Thank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" y="5915553"/>
            <a:ext cx="882396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5373"/>
            <a:ext cx="5537200" cy="3691466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867" y="-2644"/>
            <a:ext cx="5175133" cy="3454401"/>
          </a:xfrm>
          <a:prstGeom prst="rect">
            <a:avLst/>
          </a:prstGeom>
        </p:spPr>
      </p:pic>
      <p:sp>
        <p:nvSpPr>
          <p:cNvPr id="13" name="Title 28"/>
          <p:cNvSpPr txBox="1">
            <a:spLocks/>
          </p:cNvSpPr>
          <p:nvPr/>
        </p:nvSpPr>
        <p:spPr bwMode="auto">
          <a:xfrm>
            <a:off x="6556433" y="4774998"/>
            <a:ext cx="868680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5400" dirty="0" smtClean="0">
                <a:latin typeface="Helvetica" panose="020B0604020202020204" pitchFamily="34" charset="0"/>
                <a:ea typeface="Geneva" pitchFamily="121" charset="-128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335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LINAC technology map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87" y="1010609"/>
            <a:ext cx="8672513" cy="2526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2437" y="3801434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SRF part of the PIP-II LINAC is composed by:</a:t>
            </a:r>
          </a:p>
          <a:p>
            <a:pPr marL="0" indent="0">
              <a:buNone/>
            </a:pPr>
            <a:r>
              <a:rPr lang="en-US" sz="2000" dirty="0" smtClean="0"/>
              <a:t>	- HWR at 162.5 MHz, </a:t>
            </a:r>
            <a:r>
              <a:rPr lang="el-GR" sz="2000" dirty="0" smtClean="0"/>
              <a:t>β</a:t>
            </a:r>
            <a:r>
              <a:rPr lang="en-US" sz="2000" dirty="0" smtClean="0"/>
              <a:t>=0.11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SSR1 and SSR2, single-spoke at 325 MHz, </a:t>
            </a:r>
            <a:r>
              <a:rPr lang="el-GR" sz="2000" dirty="0"/>
              <a:t>β</a:t>
            </a:r>
            <a:r>
              <a:rPr lang="en-US" sz="2000" dirty="0" smtClean="0"/>
              <a:t>=0.22 and </a:t>
            </a:r>
            <a:r>
              <a:rPr lang="el-GR" sz="2000" dirty="0" smtClean="0"/>
              <a:t>β</a:t>
            </a:r>
            <a:r>
              <a:rPr lang="en-US" sz="2000" dirty="0" smtClean="0"/>
              <a:t>=0.47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LB 650 MHz, elliptical 5-cell at 650 MHz </a:t>
            </a:r>
            <a:r>
              <a:rPr lang="el-GR" sz="2000" dirty="0"/>
              <a:t>β</a:t>
            </a:r>
            <a:r>
              <a:rPr lang="en-US" sz="2000" dirty="0" smtClean="0"/>
              <a:t>=0.61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HB </a:t>
            </a:r>
            <a:r>
              <a:rPr lang="en-US" sz="2000" dirty="0"/>
              <a:t>650 MHz, elliptical 5-cell at 650 MHz </a:t>
            </a:r>
            <a:r>
              <a:rPr lang="el-GR" sz="2000" dirty="0"/>
              <a:t>β</a:t>
            </a:r>
            <a:r>
              <a:rPr lang="en-US" sz="2000" dirty="0" smtClean="0"/>
              <a:t>=0.92</a:t>
            </a:r>
          </a:p>
          <a:p>
            <a:pPr marL="0" indent="0">
              <a:buNone/>
            </a:pPr>
            <a:r>
              <a:rPr lang="en-US" sz="2000" dirty="0" smtClean="0"/>
              <a:t>Particle energy goes from 2.1 MeV (end of RT section) to 800 MeV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3250" y="1251585"/>
            <a:ext cx="872490" cy="316230"/>
          </a:xfrm>
          <a:prstGeom prst="rect">
            <a:avLst/>
          </a:prstGeom>
          <a:solidFill>
            <a:srgbClr val="4F8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85372" y="1245870"/>
            <a:ext cx="872490" cy="316230"/>
          </a:xfrm>
          <a:prstGeom prst="rect">
            <a:avLst/>
          </a:prstGeom>
          <a:solidFill>
            <a:srgbClr val="4F8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27494" y="1253490"/>
            <a:ext cx="872490" cy="316230"/>
          </a:xfrm>
          <a:prstGeom prst="rect">
            <a:avLst/>
          </a:prstGeom>
          <a:solidFill>
            <a:srgbClr val="4F8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8500" y="1219319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95625" y="1196679"/>
            <a:ext cx="5504392" cy="377601"/>
            <a:chOff x="3095625" y="1196679"/>
            <a:chExt cx="5504392" cy="377601"/>
          </a:xfrm>
        </p:grpSpPr>
        <p:sp>
          <p:nvSpPr>
            <p:cNvPr id="14" name="Rectangle 13"/>
            <p:cNvSpPr/>
            <p:nvPr/>
          </p:nvSpPr>
          <p:spPr>
            <a:xfrm>
              <a:off x="6569616" y="1245870"/>
              <a:ext cx="872490" cy="316230"/>
            </a:xfrm>
            <a:prstGeom prst="rect">
              <a:avLst/>
            </a:prstGeom>
            <a:solidFill>
              <a:srgbClr val="4F80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95625" y="1204948"/>
              <a:ext cx="1102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chemeClr val="bg1"/>
                  </a:solidFill>
                </a:rPr>
                <a:t>β</a:t>
              </a:r>
              <a:r>
                <a:rPr lang="en-US" sz="1800" b="1" baseline="-25000" dirty="0" smtClean="0">
                  <a:solidFill>
                    <a:schemeClr val="bg1"/>
                  </a:solidFill>
                </a:rPr>
                <a:t>opt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=0.11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48861" y="1204948"/>
              <a:ext cx="1117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chemeClr val="bg1"/>
                  </a:solidFill>
                </a:rPr>
                <a:t>β</a:t>
              </a:r>
              <a:r>
                <a:rPr lang="en-US" sz="1800" b="1" baseline="-25000" dirty="0" smtClean="0">
                  <a:solidFill>
                    <a:schemeClr val="bg1"/>
                  </a:solidFill>
                </a:rPr>
                <a:t>opt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=0.22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27527" y="1244417"/>
              <a:ext cx="872490" cy="316230"/>
            </a:xfrm>
            <a:prstGeom prst="rect">
              <a:avLst/>
            </a:prstGeom>
            <a:solidFill>
              <a:srgbClr val="4F80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5002" y="1196679"/>
              <a:ext cx="1024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b="1" dirty="0" smtClean="0">
                  <a:solidFill>
                    <a:schemeClr val="bg1"/>
                  </a:solidFill>
                </a:rPr>
                <a:t>β</a:t>
              </a:r>
              <a:r>
                <a:rPr lang="en-US" sz="1800" b="1" baseline="-25000" dirty="0" smtClean="0">
                  <a:solidFill>
                    <a:schemeClr val="bg1"/>
                  </a:solidFill>
                </a:rPr>
                <a:t>g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=0.61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38891" y="1192768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chemeClr val="bg1"/>
                </a:solidFill>
              </a:rPr>
              <a:t>β</a:t>
            </a:r>
            <a:r>
              <a:rPr lang="en-US" sz="1800" b="1" baseline="-25000" dirty="0" smtClean="0">
                <a:solidFill>
                  <a:schemeClr val="bg1"/>
                </a:solidFill>
              </a:rPr>
              <a:t>g</a:t>
            </a:r>
            <a:r>
              <a:rPr lang="en-US" sz="1800" b="1" dirty="0" smtClean="0">
                <a:solidFill>
                  <a:schemeClr val="bg1"/>
                </a:solidFill>
              </a:rPr>
              <a:t>=0.92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96465" y="907294"/>
            <a:ext cx="5734548" cy="1004811"/>
          </a:xfrm>
          <a:prstGeom prst="roundRect">
            <a:avLst/>
          </a:prstGeom>
          <a:noFill/>
          <a:ln w="63500">
            <a:solidFill>
              <a:srgbClr val="003087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81866" y="1204948"/>
            <a:ext cx="110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chemeClr val="bg1"/>
                </a:solidFill>
              </a:rPr>
              <a:t>β</a:t>
            </a:r>
            <a:r>
              <a:rPr lang="en-US" sz="1800" b="1" baseline="-25000" dirty="0" smtClean="0">
                <a:solidFill>
                  <a:schemeClr val="bg1"/>
                </a:solidFill>
              </a:rPr>
              <a:t>opt</a:t>
            </a:r>
            <a:r>
              <a:rPr lang="en-US" sz="1800" b="1" dirty="0" smtClean="0">
                <a:solidFill>
                  <a:schemeClr val="bg1"/>
                </a:solidFill>
              </a:rPr>
              <a:t>=0.47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Choice of beta and number of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2437" y="985082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values of optimal </a:t>
            </a:r>
            <a:r>
              <a:rPr lang="el-GR" sz="2000" dirty="0" smtClean="0"/>
              <a:t>β</a:t>
            </a:r>
            <a:r>
              <a:rPr lang="en-US" sz="2000" dirty="0" smtClean="0"/>
              <a:t> and the number of gaps are crucial in order to maximize the acceleration efficiency for each cavity type.</a:t>
            </a:r>
          </a:p>
          <a:p>
            <a:r>
              <a:rPr lang="en-US" sz="2000" dirty="0" smtClean="0"/>
              <a:t>Increasing the number of gaps increases the energy gain per cavity, reducing the energy range in which the cavity accelerates particles efficiently.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4" y="2694432"/>
            <a:ext cx="3950996" cy="3151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6081" y="5779698"/>
            <a:ext cx="333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TTF vs </a:t>
            </a:r>
            <a:r>
              <a:rPr lang="el-GR" sz="1400" dirty="0" smtClean="0">
                <a:solidFill>
                  <a:schemeClr val="accent6">
                    <a:lumMod val="50000"/>
                  </a:schemeClr>
                </a:solidFill>
              </a:rPr>
              <a:t>β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l-GR" sz="1400" dirty="0" smtClean="0">
                <a:solidFill>
                  <a:schemeClr val="accent6">
                    <a:lumMod val="50000"/>
                  </a:schemeClr>
                </a:solidFill>
              </a:rPr>
              <a:t>β</a:t>
            </a:r>
            <a:r>
              <a:rPr lang="en-US" sz="1400" baseline="-25000" dirty="0" smtClean="0">
                <a:solidFill>
                  <a:schemeClr val="accent6">
                    <a:lumMod val="50000"/>
                  </a:schemeClr>
                </a:solidFill>
              </a:rPr>
              <a:t>opt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for single, double and triple spoke cavities.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671" y="5688686"/>
            <a:ext cx="3335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Beta optimization example number of cavities vs </a:t>
            </a:r>
            <a:r>
              <a:rPr lang="el-GR" sz="1400" dirty="0">
                <a:solidFill>
                  <a:schemeClr val="accent6">
                    <a:lumMod val="50000"/>
                  </a:schemeClr>
                </a:solidFill>
              </a:rPr>
              <a:t>β</a:t>
            </a:r>
            <a:r>
              <a:rPr lang="en-US" sz="1400" baseline="-25000" dirty="0">
                <a:solidFill>
                  <a:schemeClr val="accent6">
                    <a:lumMod val="50000"/>
                  </a:schemeClr>
                </a:solidFill>
              </a:rPr>
              <a:t>opt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51089" y="2553134"/>
            <a:ext cx="4815119" cy="3151714"/>
            <a:chOff x="4251089" y="2553134"/>
            <a:chExt cx="4815119" cy="3151714"/>
          </a:xfrm>
        </p:grpSpPr>
        <p:pic>
          <p:nvPicPr>
            <p:cNvPr id="12" name="Picture 2" descr="C:\Documents and Settings\berrutti\Desktop\Beta_number\phase_advance\Results_full_opt\En_160MeV\N_CAV_vs_BETA_16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1089" y="2553134"/>
              <a:ext cx="4815119" cy="3151714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6693152" y="5510887"/>
              <a:ext cx="423639" cy="176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Normalized TTF along the LINAC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2437" y="985082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optimization of beta and number of gaps define the optimal TTF for acceleration efficiency.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236" y="3325113"/>
            <a:ext cx="1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HWR: 2.1-10.3 MeV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489" y="1673525"/>
            <a:ext cx="4162524" cy="32535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3507" y="5653175"/>
            <a:ext cx="1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SSR1: 10.3-35 MeV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4190" y="3314833"/>
            <a:ext cx="1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SSR2: 35-185 MeV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0138" y="5972949"/>
            <a:ext cx="222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LB 650 MHz: 185-500 MeV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0734" y="5238827"/>
            <a:ext cx="2226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 650 MHz: 500-800 MeV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676275" y="1673525"/>
            <a:ext cx="1176165" cy="163929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3"/>
          </p:cNvCxnSpPr>
          <p:nvPr/>
        </p:nvCxnSpPr>
        <p:spPr>
          <a:xfrm flipV="1">
            <a:off x="1852440" y="2113472"/>
            <a:ext cx="1089168" cy="379702"/>
          </a:xfrm>
          <a:prstGeom prst="straightConnector1">
            <a:avLst/>
          </a:prstGeom>
          <a:ln>
            <a:solidFill>
              <a:srgbClr val="318DC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90" y="1824436"/>
            <a:ext cx="1459619" cy="1502381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4368654" y="2055381"/>
            <a:ext cx="2715536" cy="520246"/>
          </a:xfrm>
          <a:prstGeom prst="straightConnector1">
            <a:avLst/>
          </a:prstGeom>
          <a:ln>
            <a:solidFill>
              <a:srgbClr val="EDB12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4" y="3921799"/>
            <a:ext cx="1325760" cy="17622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3" y="4141705"/>
            <a:ext cx="2640268" cy="862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95" y="4966224"/>
            <a:ext cx="2371373" cy="95608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5690967" y="2760259"/>
            <a:ext cx="812082" cy="1405912"/>
          </a:xfrm>
          <a:prstGeom prst="straightConnector1">
            <a:avLst/>
          </a:prstGeom>
          <a:ln>
            <a:solidFill>
              <a:srgbClr val="89B65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0"/>
          </p:cNvCxnSpPr>
          <p:nvPr/>
        </p:nvCxnSpPr>
        <p:spPr>
          <a:xfrm flipH="1" flipV="1">
            <a:off x="4406561" y="3300290"/>
            <a:ext cx="84421" cy="1665934"/>
          </a:xfrm>
          <a:prstGeom prst="straightConnector1">
            <a:avLst/>
          </a:prstGeom>
          <a:ln>
            <a:solidFill>
              <a:srgbClr val="7E2F8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3"/>
          </p:cNvCxnSpPr>
          <p:nvPr/>
        </p:nvCxnSpPr>
        <p:spPr>
          <a:xfrm flipV="1">
            <a:off x="1886264" y="3070747"/>
            <a:ext cx="1086470" cy="1732172"/>
          </a:xfrm>
          <a:prstGeom prst="straightConnector1">
            <a:avLst/>
          </a:prstGeom>
          <a:ln>
            <a:solidFill>
              <a:srgbClr val="D9521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EM design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choice of optimal beta and cavity type is done, the EM parameters of each cavity design should be optimized to improve cavity performances: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peak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 as low as possible</a:t>
            </a:r>
          </a:p>
          <a:p>
            <a:pPr lvl="1"/>
            <a:r>
              <a:rPr lang="en-US" dirty="0" err="1" smtClean="0"/>
              <a:t>B</a:t>
            </a:r>
            <a:r>
              <a:rPr lang="en-US" baseline="-25000" dirty="0" err="1" smtClean="0"/>
              <a:t>peak</a:t>
            </a:r>
            <a:r>
              <a:rPr lang="en-US" dirty="0" smtClean="0"/>
              <a:t>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 as low as possible</a:t>
            </a:r>
          </a:p>
          <a:p>
            <a:pPr lvl="1"/>
            <a:r>
              <a:rPr lang="en-US" dirty="0" smtClean="0"/>
              <a:t>R/Q should be maximized to improve acceleration efficiency</a:t>
            </a:r>
          </a:p>
          <a:p>
            <a:pPr lvl="1"/>
            <a:r>
              <a:rPr lang="en-US" dirty="0" smtClean="0"/>
              <a:t>G factor as high as possible to decrease cryogenic cost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2437" y="3993167"/>
            <a:ext cx="2138283" cy="2155681"/>
            <a:chOff x="4401808" y="1052191"/>
            <a:chExt cx="4649546" cy="47857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808" y="1052191"/>
              <a:ext cx="4649546" cy="478576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4781107" y="2093976"/>
              <a:ext cx="3858768" cy="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276089" y="3401568"/>
              <a:ext cx="0" cy="2074672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065009" y="3246120"/>
              <a:ext cx="0" cy="329184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978971" y="3465576"/>
              <a:ext cx="1478990" cy="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37103" y="4135282"/>
              <a:ext cx="1133856" cy="41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accent6">
                      <a:lumMod val="50000"/>
                    </a:schemeClr>
                  </a:solidFill>
                </a:rPr>
                <a:t>R_cav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07796" y="3474380"/>
              <a:ext cx="1663356" cy="399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accent6">
                      <a:lumMod val="50000"/>
                    </a:schemeClr>
                  </a:solidFill>
                </a:rPr>
                <a:t>Gap_to_gap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7140701" y="3344360"/>
              <a:ext cx="1344167" cy="46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accent6">
                      <a:lumMod val="50000"/>
                    </a:schemeClr>
                  </a:solidFill>
                </a:rPr>
                <a:t>D_aperture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4065" y="2048347"/>
              <a:ext cx="1349660" cy="399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accent6">
                      <a:lumMod val="50000"/>
                    </a:schemeClr>
                  </a:solidFill>
                </a:rPr>
                <a:t>L_cav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04031" y="1545069"/>
              <a:ext cx="2009695" cy="399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accent6">
                      <a:lumMod val="50000"/>
                    </a:schemeClr>
                  </a:solidFill>
                </a:rPr>
                <a:t>R_spoke</a:t>
              </a: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09376" y="3987209"/>
            <a:ext cx="2451938" cy="2096713"/>
            <a:chOff x="4359600" y="1429200"/>
            <a:chExt cx="4496760" cy="3991320"/>
          </a:xfrm>
        </p:grpSpPr>
        <p:pic>
          <p:nvPicPr>
            <p:cNvPr id="27" name="Picture 4"/>
            <p:cNvPicPr/>
            <p:nvPr/>
          </p:nvPicPr>
          <p:blipFill>
            <a:blip r:embed="rId4"/>
            <a:stretch/>
          </p:blipFill>
          <p:spPr>
            <a:xfrm>
              <a:off x="4359600" y="1429200"/>
              <a:ext cx="4496760" cy="3991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CustomShape 3"/>
            <p:cNvSpPr/>
            <p:nvPr/>
          </p:nvSpPr>
          <p:spPr>
            <a:xfrm>
              <a:off x="6228360" y="3813120"/>
              <a:ext cx="790560" cy="360"/>
            </a:xfrm>
            <a:prstGeom prst="straightConnector1">
              <a:avLst/>
            </a:prstGeom>
            <a:noFill/>
            <a:ln w="44280">
              <a:solidFill>
                <a:srgbClr val="00264C"/>
              </a:solidFill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4"/>
            <p:cNvSpPr/>
            <p:nvPr/>
          </p:nvSpPr>
          <p:spPr>
            <a:xfrm>
              <a:off x="4517280" y="3394800"/>
              <a:ext cx="2106360" cy="360"/>
            </a:xfrm>
            <a:prstGeom prst="straightConnector1">
              <a:avLst/>
            </a:prstGeom>
            <a:noFill/>
            <a:ln w="44280">
              <a:solidFill>
                <a:srgbClr val="00264C"/>
              </a:solidFill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6"/>
            <p:cNvSpPr/>
            <p:nvPr/>
          </p:nvSpPr>
          <p:spPr>
            <a:xfrm>
              <a:off x="6624720" y="1587240"/>
              <a:ext cx="360" cy="1826280"/>
            </a:xfrm>
            <a:prstGeom prst="straightConnector1">
              <a:avLst/>
            </a:prstGeom>
            <a:noFill/>
            <a:ln w="44280">
              <a:solidFill>
                <a:srgbClr val="00264C"/>
              </a:solidFill>
              <a:round/>
              <a:headEnd type="triangl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7"/>
            <p:cNvSpPr/>
            <p:nvPr/>
          </p:nvSpPr>
          <p:spPr>
            <a:xfrm>
              <a:off x="6608519" y="2265661"/>
              <a:ext cx="1122120" cy="36575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strike="noStrike" dirty="0" err="1">
                  <a:solidFill>
                    <a:srgbClr val="202020"/>
                  </a:solidFill>
                  <a:latin typeface="Calibri"/>
                  <a:ea typeface="ＭＳ Ｐゴシック"/>
                </a:rPr>
                <a:t>R_cav</a:t>
              </a:r>
              <a:endParaRPr sz="1800" dirty="0"/>
            </a:p>
          </p:txBody>
        </p:sp>
        <p:sp>
          <p:nvSpPr>
            <p:cNvPr id="32" name="CustomShape 8"/>
            <p:cNvSpPr/>
            <p:nvPr/>
          </p:nvSpPr>
          <p:spPr>
            <a:xfrm>
              <a:off x="6229080" y="3833640"/>
              <a:ext cx="945360" cy="632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strike="noStrike">
                  <a:solidFill>
                    <a:srgbClr val="202020"/>
                  </a:solidFill>
                  <a:latin typeface="Calibri"/>
                  <a:ea typeface="ＭＳ Ｐゴシック"/>
                </a:rPr>
                <a:t>H_spoke</a:t>
              </a:r>
              <a:endParaRPr sz="1800"/>
            </a:p>
          </p:txBody>
        </p:sp>
        <p:sp>
          <p:nvSpPr>
            <p:cNvPr id="33" name="CustomShape 9"/>
            <p:cNvSpPr/>
            <p:nvPr/>
          </p:nvSpPr>
          <p:spPr>
            <a:xfrm>
              <a:off x="4866120" y="3384000"/>
              <a:ext cx="1409040" cy="632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200" strike="noStrike">
                  <a:solidFill>
                    <a:srgbClr val="202020"/>
                  </a:solidFill>
                  <a:latin typeface="Calibri"/>
                  <a:ea typeface="ＭＳ Ｐゴシック"/>
                </a:rPr>
                <a:t>CP_to_center</a:t>
              </a:r>
              <a:endParaRPr sz="1800"/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/>
          <a:srcRect r="32996"/>
          <a:stretch>
            <a:fillRect/>
          </a:stretch>
        </p:blipFill>
        <p:spPr bwMode="auto">
          <a:xfrm>
            <a:off x="5574583" y="4124429"/>
            <a:ext cx="3370313" cy="186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HWR EM design (ANL)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716306"/>
          </a:xfrm>
        </p:spPr>
        <p:txBody>
          <a:bodyPr/>
          <a:lstStyle/>
          <a:p>
            <a:r>
              <a:rPr lang="en-US" dirty="0" smtClean="0"/>
              <a:t>Robust design, lowest frequency in the SRF LINAC→ more gain per cavity achievable, less focusing/defocusing effects.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59141"/>
              </p:ext>
            </p:extLst>
          </p:nvPr>
        </p:nvGraphicFramePr>
        <p:xfrm>
          <a:off x="4631204" y="2474450"/>
          <a:ext cx="426990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11"/>
                <a:gridCol w="1758198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Frequency (MHz)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162.5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Aperture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(mm)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 Length (cm)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20.7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 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0.112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endParaRPr lang="en-US" sz="1800" b="0" baseline="-2500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4.68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/(MV/m))</a:t>
                      </a:r>
                      <a:endParaRPr lang="en-US" sz="1800" b="0" baseline="-25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5.02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 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Gain 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Mev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1.75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  <a:endParaRPr lang="en-US" sz="18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R/Q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 rot="5400000">
            <a:off x="1730550" y="1140139"/>
            <a:ext cx="1199856" cy="3320089"/>
            <a:chOff x="352659" y="1542494"/>
            <a:chExt cx="1601216" cy="4703247"/>
          </a:xfrm>
        </p:grpSpPr>
        <p:pic>
          <p:nvPicPr>
            <p:cNvPr id="8" name="Picture 2" descr="C:\Users\b55303\Pictures\FNAL PXIE\PXIE_E_scale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180995" y="3110871"/>
              <a:ext cx="4668524" cy="160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27007" y="1542494"/>
              <a:ext cx="1024942" cy="45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5400000">
            <a:off x="1725018" y="3289784"/>
            <a:ext cx="1221456" cy="3260531"/>
            <a:chOff x="2358935" y="1586304"/>
            <a:chExt cx="1630041" cy="4618876"/>
          </a:xfrm>
        </p:grpSpPr>
        <p:pic>
          <p:nvPicPr>
            <p:cNvPr id="9" name="Picture 3" descr="C:\Users\b55303\Pictures\FNAL PXIE\PXIE_H_scale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0255" y="3096458"/>
              <a:ext cx="4587402" cy="163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872530" y="1586304"/>
              <a:ext cx="1024942" cy="451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78863" y="3713233"/>
            <a:ext cx="27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HWR 3D Electric field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392" y="5660984"/>
            <a:ext cx="27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HWR 3D Magnetic field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SSR1 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716306"/>
          </a:xfrm>
        </p:spPr>
        <p:txBody>
          <a:bodyPr/>
          <a:lstStyle/>
          <a:p>
            <a:r>
              <a:rPr lang="en-US" dirty="0" smtClean="0"/>
              <a:t>First single spoke cavity at 325 MHz, successfully built and tested at FNAL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95853"/>
              </p:ext>
            </p:extLst>
          </p:nvPr>
        </p:nvGraphicFramePr>
        <p:xfrm>
          <a:off x="4631204" y="2474450"/>
          <a:ext cx="426990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11"/>
                <a:gridCol w="1758198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Frequency (MHz)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325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Aperture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(mm)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 Length (cm)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20.5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 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0.22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endParaRPr lang="en-US" sz="1800" b="0" baseline="-2500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3.84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/(MV/m))</a:t>
                      </a:r>
                      <a:endParaRPr lang="en-US" sz="1800" b="0" baseline="-25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5.81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 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Gain 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Mev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  <a:endParaRPr lang="en-US" sz="18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84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R/Q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8431" y="5579895"/>
            <a:ext cx="39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SSR1 3D Electric and Magnetic field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3836" r="10531"/>
          <a:stretch/>
        </p:blipFill>
        <p:spPr>
          <a:xfrm>
            <a:off x="358814" y="2473820"/>
            <a:ext cx="3750199" cy="3106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SSR2 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716306"/>
          </a:xfrm>
        </p:spPr>
        <p:txBody>
          <a:bodyPr/>
          <a:lstStyle/>
          <a:p>
            <a:r>
              <a:rPr lang="en-US" dirty="0" smtClean="0"/>
              <a:t>EM design completed (mutual effort between FNAL and BARC), mechanical design undergoing at BARC.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56441"/>
              </p:ext>
            </p:extLst>
          </p:nvPr>
        </p:nvGraphicFramePr>
        <p:xfrm>
          <a:off x="4493181" y="2058287"/>
          <a:ext cx="426990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11"/>
                <a:gridCol w="1758198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Frequency (MHz)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325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Aperture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(mm)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40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 Length (cm)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43.8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 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0.47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endParaRPr lang="en-US" sz="1800" b="0" baseline="-2500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3.69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/(MV/m))</a:t>
                      </a:r>
                      <a:endParaRPr lang="en-US" sz="1800" b="0" baseline="-25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5.95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 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Gain 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Mev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5.2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  <a:endParaRPr lang="en-US" sz="18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115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R/Q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242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5927180"/>
            <a:ext cx="567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SSR2 3D Electric (top) and Magnetic (bottom) field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Content Placeholder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093" y="1920243"/>
            <a:ext cx="2348735" cy="2061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093" y="3858705"/>
            <a:ext cx="2348735" cy="2100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LB 650 MHz EM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April 10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2017</a:t>
            </a:r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Berrutti | 2017 P2MAC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716306"/>
          </a:xfrm>
        </p:spPr>
        <p:txBody>
          <a:bodyPr/>
          <a:lstStyle/>
          <a:p>
            <a:r>
              <a:rPr lang="en-US" dirty="0" smtClean="0"/>
              <a:t>Design undergoing through IIFC collaboration (VECC), RF and mechanical design close to completion.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7145"/>
              </p:ext>
            </p:extLst>
          </p:nvPr>
        </p:nvGraphicFramePr>
        <p:xfrm>
          <a:off x="4645491" y="2004734"/>
          <a:ext cx="426990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711"/>
                <a:gridCol w="1758198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Frequency (MHz)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650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Aperture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(mm)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Effective Length (cm)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74.6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opt 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0.65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β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</a:t>
                      </a:r>
                      <a:endParaRPr lang="en-US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0.61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/E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endParaRPr lang="en-US" sz="1800" b="0" baseline="-2500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2.48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pk</a:t>
                      </a:r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en-US" sz="1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</a:t>
                      </a:r>
                      <a:r>
                        <a:rPr lang="en-US" sz="1800" b="0" baseline="-25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</a:t>
                      </a:r>
                      <a:r>
                        <a:rPr lang="en-US" sz="1800" b="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/(MV/m))</a:t>
                      </a:r>
                      <a:endParaRPr lang="en-US" sz="1800" b="0" baseline="-25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4.69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Max 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. Gain (</a:t>
                      </a:r>
                      <a:r>
                        <a:rPr lang="en-US" sz="1800" b="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Mev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11.8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  <a:endParaRPr lang="en-US" sz="1800" b="0" baseline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187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R/Q (</a:t>
                      </a:r>
                      <a:r>
                        <a:rPr lang="el-GR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Ω</a:t>
                      </a:r>
                      <a:r>
                        <a:rPr lang="en-US" sz="1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356</a:t>
                      </a:r>
                      <a:endParaRPr lang="en-US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5340" y="5766290"/>
            <a:ext cx="434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Electric (top) and Magnetic (bottom) field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4016414"/>
            <a:ext cx="3562644" cy="1539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262970"/>
            <a:ext cx="3571518" cy="1592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1051" y="6515100"/>
            <a:ext cx="489902" cy="31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3054</TotalTime>
  <Words>1180</Words>
  <Application>Microsoft Office PowerPoint</Application>
  <PresentationFormat>On-screen Show (4:3)</PresentationFormat>
  <Paragraphs>247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FNAL_TemplateMac_060514</vt:lpstr>
      <vt:lpstr>Fermilab: Footer Only</vt:lpstr>
      <vt:lpstr>Electro-dynamical Design of SC Cavities</vt:lpstr>
      <vt:lpstr>LINAC technology map</vt:lpstr>
      <vt:lpstr>Choice of beta and number of gaps</vt:lpstr>
      <vt:lpstr>Normalized TTF along the LINAC</vt:lpstr>
      <vt:lpstr>EM design parameters</vt:lpstr>
      <vt:lpstr>HWR EM design (ANL)</vt:lpstr>
      <vt:lpstr>SSR1 EM design</vt:lpstr>
      <vt:lpstr>SSR2 EM design</vt:lpstr>
      <vt:lpstr>LB 650 MHz EM parameters</vt:lpstr>
      <vt:lpstr>HB 650 MHz EM parameters</vt:lpstr>
      <vt:lpstr>Transverse EM fields</vt:lpstr>
      <vt:lpstr>Transverse EM fields: coax resonators</vt:lpstr>
      <vt:lpstr>Transverse EM fields: elliptical cavities</vt:lpstr>
      <vt:lpstr>Multipacting for PIP-II cavities</vt:lpstr>
      <vt:lpstr>Summary</vt:lpstr>
      <vt:lpstr>Thank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Paolo Berrutti x3485 15638N</dc:creator>
  <cp:lastModifiedBy>Paolo Berrutti x3485 15638N</cp:lastModifiedBy>
  <cp:revision>93</cp:revision>
  <cp:lastPrinted>2014-01-20T19:40:21Z</cp:lastPrinted>
  <dcterms:created xsi:type="dcterms:W3CDTF">2017-03-20T14:36:33Z</dcterms:created>
  <dcterms:modified xsi:type="dcterms:W3CDTF">2017-03-23T22:38:48Z</dcterms:modified>
</cp:coreProperties>
</file>