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265" r:id="rId3"/>
    <p:sldId id="285" r:id="rId4"/>
    <p:sldId id="291" r:id="rId5"/>
    <p:sldId id="294" r:id="rId6"/>
    <p:sldId id="302" r:id="rId7"/>
    <p:sldId id="303" r:id="rId8"/>
    <p:sldId id="312" r:id="rId9"/>
    <p:sldId id="315" r:id="rId10"/>
    <p:sldId id="309" r:id="rId11"/>
    <p:sldId id="310" r:id="rId12"/>
    <p:sldId id="314" r:id="rId13"/>
    <p:sldId id="311" r:id="rId14"/>
    <p:sldId id="313" r:id="rId15"/>
    <p:sldId id="292" r:id="rId16"/>
    <p:sldId id="290" r:id="rId17"/>
    <p:sldId id="293" r:id="rId18"/>
    <p:sldId id="286" r:id="rId19"/>
    <p:sldId id="267" r:id="rId20"/>
    <p:sldId id="307" r:id="rId21"/>
    <p:sldId id="268" r:id="rId22"/>
    <p:sldId id="297" r:id="rId23"/>
    <p:sldId id="298" r:id="rId24"/>
    <p:sldId id="299" r:id="rId25"/>
    <p:sldId id="301" r:id="rId26"/>
    <p:sldId id="306" r:id="rId27"/>
    <p:sldId id="308" r:id="rId28"/>
    <p:sldId id="283" r:id="rId2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0000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884" autoAdjust="0"/>
  </p:normalViewPr>
  <p:slideViewPr>
    <p:cSldViewPr snapToGrid="0" snapToObjects="1">
      <p:cViewPr varScale="1">
        <p:scale>
          <a:sx n="111" d="100"/>
          <a:sy n="111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filer\users\gonin\B09_Update_2016_LFD_DFDP\LFD_DFDP_HB650_09_31_Mar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filer\users\gonin\B09_Update_2016_LFD_DFDP\LFD_DFDP_HB650_09_31_Mar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filer\users\gonin\B092_V2_3D\Results_30_Apri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LFD</a:t>
            </a:r>
            <a:r>
              <a:rPr lang="en-US" baseline="0"/>
              <a:t> vs. Tuner Stiffness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79158130312082"/>
          <c:y val="0.1687266759148903"/>
          <c:w val="0.76980198450404269"/>
          <c:h val="0.7744053601340033"/>
        </c:manualLayout>
      </c:layout>
      <c:scatterChart>
        <c:scatterStyle val="smoothMarker"/>
        <c:varyColors val="0"/>
        <c:ser>
          <c:idx val="1"/>
          <c:order val="0"/>
          <c:tx>
            <c:v>0.9 Thickness 4 mm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'LFD DF_DP'!$C$36:$C$43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'LFD DF_DP'!$D$36:$D$43</c:f>
              <c:numCache>
                <c:formatCode>General</c:formatCode>
                <c:ptCount val="8"/>
                <c:pt idx="0">
                  <c:v>-1.7330000000000001</c:v>
                </c:pt>
                <c:pt idx="1">
                  <c:v>-1.5249999999999999</c:v>
                </c:pt>
                <c:pt idx="2">
                  <c:v>-1.397</c:v>
                </c:pt>
                <c:pt idx="3">
                  <c:v>-1.2470000000000001</c:v>
                </c:pt>
                <c:pt idx="4">
                  <c:v>-1.1080000000000001</c:v>
                </c:pt>
                <c:pt idx="5">
                  <c:v>-1.042</c:v>
                </c:pt>
                <c:pt idx="6">
                  <c:v>-1.0029999999999999</c:v>
                </c:pt>
                <c:pt idx="7">
                  <c:v>-0.97799999999999998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E9C-45A8-8237-D183FD607652}"/>
            </c:ext>
          </c:extLst>
        </c:ser>
        <c:ser>
          <c:idx val="2"/>
          <c:order val="1"/>
          <c:tx>
            <c:v>0.9 Thickness 3.75 mm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'LFD DF_DP'!$C$36:$C$43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'LFD DF_DP'!$E$36:$E$43</c:f>
              <c:numCache>
                <c:formatCode>General</c:formatCode>
                <c:ptCount val="8"/>
                <c:pt idx="0">
                  <c:v>-1.8959999999999999</c:v>
                </c:pt>
                <c:pt idx="1">
                  <c:v>-1.655</c:v>
                </c:pt>
                <c:pt idx="2">
                  <c:v>-1.5109999999999999</c:v>
                </c:pt>
                <c:pt idx="3">
                  <c:v>-1.347</c:v>
                </c:pt>
                <c:pt idx="4">
                  <c:v>-1.1970000000000001</c:v>
                </c:pt>
                <c:pt idx="5">
                  <c:v>-1.127</c:v>
                </c:pt>
                <c:pt idx="6">
                  <c:v>-1.087</c:v>
                </c:pt>
                <c:pt idx="7">
                  <c:v>-1.06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E9C-45A8-8237-D183FD607652}"/>
            </c:ext>
          </c:extLst>
        </c:ser>
        <c:ser>
          <c:idx val="0"/>
          <c:order val="2"/>
          <c:tx>
            <c:v>0.92 Thickness 4 mm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'LFD DF_DP'!$C$36:$C$43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'LFD DF_DP'!$F$36:$F$43</c:f>
              <c:numCache>
                <c:formatCode>General</c:formatCode>
                <c:ptCount val="8"/>
                <c:pt idx="2">
                  <c:v>-1.65</c:v>
                </c:pt>
                <c:pt idx="3">
                  <c:v>-1.1599999999999999</c:v>
                </c:pt>
                <c:pt idx="4">
                  <c:v>-0.85299999999999998</c:v>
                </c:pt>
                <c:pt idx="5">
                  <c:v>-0.73599999999999999</c:v>
                </c:pt>
                <c:pt idx="6">
                  <c:v>-0.67400000000000004</c:v>
                </c:pt>
                <c:pt idx="7">
                  <c:v>-0.63600000000000001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E9C-45A8-8237-D183FD607652}"/>
            </c:ext>
          </c:extLst>
        </c:ser>
        <c:ser>
          <c:idx val="3"/>
          <c:order val="3"/>
          <c:tx>
            <c:v>0.92 Thickness 3.75 mm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'LFD DF_DP'!$C$38:$C$43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'LFD DF_DP'!$G$38:$G$43</c:f>
              <c:numCache>
                <c:formatCode>General</c:formatCode>
                <c:ptCount val="6"/>
                <c:pt idx="0">
                  <c:v>-1.95</c:v>
                </c:pt>
                <c:pt idx="1">
                  <c:v>-1.37</c:v>
                </c:pt>
                <c:pt idx="2">
                  <c:v>-1.008</c:v>
                </c:pt>
                <c:pt idx="3">
                  <c:v>-0.86899999999999999</c:v>
                </c:pt>
                <c:pt idx="4">
                  <c:v>-0.79600000000000004</c:v>
                </c:pt>
                <c:pt idx="5">
                  <c:v>-0.752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E9C-45A8-8237-D183FD607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8472768"/>
        <c:axId val="468471592"/>
      </c:scatterChart>
      <c:valAx>
        <c:axId val="468472768"/>
        <c:scaling>
          <c:orientation val="minMax"/>
          <c:max val="100"/>
          <c:min val="0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kN/mm</a:t>
                </a:r>
              </a:p>
            </c:rich>
          </c:tx>
          <c:layout>
            <c:manualLayout>
              <c:xMode val="edge"/>
              <c:yMode val="edge"/>
              <c:x val="0.79644116264562037"/>
              <c:y val="9.68567762776551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471592"/>
        <c:crosses val="autoZero"/>
        <c:crossBetween val="midCat"/>
        <c:majorUnit val="20"/>
        <c:minorUnit val="5"/>
      </c:valAx>
      <c:valAx>
        <c:axId val="468471592"/>
        <c:scaling>
          <c:orientation val="minMax"/>
          <c:max val="-0.4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Hz/(MV/m)^2</a:t>
                </a:r>
              </a:p>
            </c:rich>
          </c:tx>
          <c:layout>
            <c:manualLayout>
              <c:xMode val="edge"/>
              <c:yMode val="edge"/>
              <c:x val="1.1046671229144841E-2"/>
              <c:y val="0.32190956279348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472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370934432568968"/>
          <c:y val="0.61141491308623652"/>
          <c:w val="0.54684471651074973"/>
          <c:h val="0.28271246491210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dF/dP</a:t>
            </a:r>
            <a:r>
              <a:rPr lang="en-US" baseline="0"/>
              <a:t> </a:t>
            </a:r>
            <a:r>
              <a:rPr lang="en-US"/>
              <a:t>vs. Tuner Stiffness</a:t>
            </a:r>
          </a:p>
        </c:rich>
      </c:tx>
      <c:layout>
        <c:manualLayout>
          <c:xMode val="edge"/>
          <c:yMode val="edge"/>
          <c:x val="0.21799998354437669"/>
          <c:y val="4.2949875168043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09991854466467"/>
          <c:y val="0.15296960385495051"/>
          <c:w val="0.80754210582611341"/>
          <c:h val="0.72400975376969234"/>
        </c:manualLayout>
      </c:layout>
      <c:scatterChart>
        <c:scatterStyle val="smoothMarker"/>
        <c:varyColors val="0"/>
        <c:ser>
          <c:idx val="1"/>
          <c:order val="0"/>
          <c:tx>
            <c:v>0.9 Thickness 4 mm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7"/>
            <c:marker>
              <c:symbol val="circle"/>
              <c:size val="11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72-46E5-88B9-CD1280E09586}"/>
              </c:ext>
            </c:extLst>
          </c:dPt>
          <c:xVal>
            <c:numRef>
              <c:f>'LFD DF_DP'!$C$6:$C$16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  <c:pt idx="8">
                  <c:v>150</c:v>
                </c:pt>
                <c:pt idx="9">
                  <c:v>200</c:v>
                </c:pt>
                <c:pt idx="10">
                  <c:v>1000</c:v>
                </c:pt>
              </c:numCache>
            </c:numRef>
          </c:xVal>
          <c:yVal>
            <c:numRef>
              <c:f>'LFD DF_DP'!$D$6:$D$13</c:f>
              <c:numCache>
                <c:formatCode>General</c:formatCode>
                <c:ptCount val="8"/>
                <c:pt idx="0">
                  <c:v>57</c:v>
                </c:pt>
                <c:pt idx="1">
                  <c:v>43.1</c:v>
                </c:pt>
                <c:pt idx="2">
                  <c:v>33.9</c:v>
                </c:pt>
                <c:pt idx="3">
                  <c:v>23.6</c:v>
                </c:pt>
                <c:pt idx="4">
                  <c:v>14</c:v>
                </c:pt>
                <c:pt idx="5">
                  <c:v>9.4</c:v>
                </c:pt>
                <c:pt idx="6">
                  <c:v>6.8</c:v>
                </c:pt>
                <c:pt idx="7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972-46E5-88B9-CD1280E09586}"/>
            </c:ext>
          </c:extLst>
        </c:ser>
        <c:ser>
          <c:idx val="0"/>
          <c:order val="1"/>
          <c:tx>
            <c:v>0.9 Thickness 3.75 mm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'LFD DF_DP'!$C$6:$C$13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'LFD DF_DP'!$E$6:$E$13</c:f>
              <c:numCache>
                <c:formatCode>General</c:formatCode>
                <c:ptCount val="8"/>
                <c:pt idx="0" formatCode="0.000">
                  <c:v>60</c:v>
                </c:pt>
                <c:pt idx="1">
                  <c:v>43.7</c:v>
                </c:pt>
                <c:pt idx="2">
                  <c:v>34</c:v>
                </c:pt>
                <c:pt idx="3">
                  <c:v>22.9</c:v>
                </c:pt>
                <c:pt idx="4">
                  <c:v>12.8</c:v>
                </c:pt>
                <c:pt idx="5">
                  <c:v>8.1</c:v>
                </c:pt>
                <c:pt idx="6">
                  <c:v>5.4</c:v>
                </c:pt>
                <c:pt idx="7">
                  <c:v>3.6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972-46E5-88B9-CD1280E09586}"/>
            </c:ext>
          </c:extLst>
        </c:ser>
        <c:ser>
          <c:idx val="2"/>
          <c:order val="2"/>
          <c:tx>
            <c:v>0.92 Thickness 4 mm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'LFD DF_DP'!$B$18:$B$25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'LFD DF_DP'!$C$18:$C$25</c:f>
              <c:numCache>
                <c:formatCode>General</c:formatCode>
                <c:ptCount val="8"/>
                <c:pt idx="0">
                  <c:v>13.29</c:v>
                </c:pt>
                <c:pt idx="1">
                  <c:v>12.36</c:v>
                </c:pt>
                <c:pt idx="2">
                  <c:v>11.57</c:v>
                </c:pt>
                <c:pt idx="3">
                  <c:v>11.28</c:v>
                </c:pt>
                <c:pt idx="4">
                  <c:v>11.1</c:v>
                </c:pt>
                <c:pt idx="5">
                  <c:v>11</c:v>
                </c:pt>
                <c:pt idx="6">
                  <c:v>10.99</c:v>
                </c:pt>
                <c:pt idx="7">
                  <c:v>10.98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972-46E5-88B9-CD1280E09586}"/>
            </c:ext>
          </c:extLst>
        </c:ser>
        <c:ser>
          <c:idx val="3"/>
          <c:order val="3"/>
          <c:tx>
            <c:v>0.92 Thickness 3.75 mm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'LFD DF_DP'!$B$18:$B$25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10</c:v>
                </c:pt>
                <c:pt idx="3">
                  <c:v>20</c:v>
                </c:pt>
                <c:pt idx="4">
                  <c:v>40</c:v>
                </c:pt>
                <c:pt idx="5">
                  <c:v>60</c:v>
                </c:pt>
                <c:pt idx="6">
                  <c:v>80</c:v>
                </c:pt>
                <c:pt idx="7">
                  <c:v>100</c:v>
                </c:pt>
              </c:numCache>
            </c:numRef>
          </c:xVal>
          <c:yVal>
            <c:numRef>
              <c:f>'LFD DF_DP'!$D$18:$D$25</c:f>
              <c:numCache>
                <c:formatCode>General</c:formatCode>
                <c:ptCount val="8"/>
                <c:pt idx="0">
                  <c:v>14.75</c:v>
                </c:pt>
                <c:pt idx="1">
                  <c:v>14.05</c:v>
                </c:pt>
                <c:pt idx="2">
                  <c:v>12.76</c:v>
                </c:pt>
                <c:pt idx="3">
                  <c:v>12.35</c:v>
                </c:pt>
                <c:pt idx="4">
                  <c:v>12.11</c:v>
                </c:pt>
                <c:pt idx="5">
                  <c:v>12.05</c:v>
                </c:pt>
                <c:pt idx="6">
                  <c:v>12.03</c:v>
                </c:pt>
                <c:pt idx="7">
                  <c:v>12.015000000000001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972-46E5-88B9-CD1280E09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262048"/>
        <c:axId val="465262440"/>
      </c:scatterChart>
      <c:valAx>
        <c:axId val="46526204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kN/mm</a:t>
                </a:r>
                <a:endParaRPr lang="en-US">
                  <a:effectLst/>
                </a:endParaRPr>
              </a:p>
            </c:rich>
          </c:tx>
          <c:layout>
            <c:manualLayout>
              <c:xMode val="edge"/>
              <c:yMode val="edge"/>
              <c:x val="0.8125156534116621"/>
              <c:y val="0.865735286415140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262440"/>
        <c:crosses val="autoZero"/>
        <c:crossBetween val="midCat"/>
        <c:majorUnit val="20"/>
      </c:valAx>
      <c:valAx>
        <c:axId val="465262440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u="none" strike="noStrike" baseline="0">
                    <a:effectLst/>
                  </a:rPr>
                  <a:t>Hz/mbar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262048"/>
        <c:crossesAt val="0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379310344827586"/>
          <c:y val="0.2264282929157137"/>
          <c:w val="0.5109717868338558"/>
          <c:h val="0.3026350309315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Frquency, Hz vs. Tuner Stiffness, kN/mm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18978007208345"/>
          <c:y val="0.13082848087697646"/>
          <c:w val="0.76980198450404269"/>
          <c:h val="0.7744053601340033"/>
        </c:manualLayout>
      </c:layout>
      <c:scatterChart>
        <c:scatterStyle val="smoothMarker"/>
        <c:varyColors val="0"/>
        <c:ser>
          <c:idx val="1"/>
          <c:order val="0"/>
          <c:tx>
            <c:v>R=100 mm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Modal!$B$24:$B$31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70</c:v>
                </c:pt>
                <c:pt idx="7">
                  <c:v>100</c:v>
                </c:pt>
              </c:numCache>
            </c:numRef>
          </c:xVal>
          <c:yVal>
            <c:numRef>
              <c:f>Modal!$F$24:$F$31</c:f>
              <c:numCache>
                <c:formatCode>General</c:formatCode>
                <c:ptCount val="8"/>
                <c:pt idx="0">
                  <c:v>48.132469999999998</c:v>
                </c:pt>
                <c:pt idx="1">
                  <c:v>59.218389999999999</c:v>
                </c:pt>
                <c:pt idx="2">
                  <c:v>81.311620000000005</c:v>
                </c:pt>
                <c:pt idx="3">
                  <c:v>91.391800000000003</c:v>
                </c:pt>
                <c:pt idx="4">
                  <c:v>98.094260000000006</c:v>
                </c:pt>
                <c:pt idx="5">
                  <c:v>101.72905</c:v>
                </c:pt>
                <c:pt idx="6">
                  <c:v>103.30193</c:v>
                </c:pt>
                <c:pt idx="7">
                  <c:v>103.92923999999999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2C0-4BEF-8B9C-8BFF3547F46C}"/>
            </c:ext>
          </c:extLst>
        </c:ser>
        <c:ser>
          <c:idx val="0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xVal>
            <c:numRef>
              <c:f>Modal!$B$24:$B$31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70</c:v>
                </c:pt>
                <c:pt idx="7">
                  <c:v>100</c:v>
                </c:pt>
              </c:numCache>
            </c:numRef>
          </c:xVal>
          <c:yVal>
            <c:numRef>
              <c:f>Modal!$H$24:$H$31</c:f>
              <c:numCache>
                <c:formatCode>General</c:formatCode>
                <c:ptCount val="8"/>
                <c:pt idx="0">
                  <c:v>137.05759</c:v>
                </c:pt>
                <c:pt idx="1">
                  <c:v>140.55770999999999</c:v>
                </c:pt>
                <c:pt idx="2">
                  <c:v>155.30540999999999</c:v>
                </c:pt>
                <c:pt idx="3">
                  <c:v>170.48773</c:v>
                </c:pt>
                <c:pt idx="4">
                  <c:v>186.20459</c:v>
                </c:pt>
                <c:pt idx="5">
                  <c:v>195.25855000000001</c:v>
                </c:pt>
                <c:pt idx="6">
                  <c:v>199.18210999999999</c:v>
                </c:pt>
                <c:pt idx="7">
                  <c:v>200.47801000000001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2C0-4BEF-8B9C-8BFF3547F46C}"/>
            </c:ext>
          </c:extLst>
        </c:ser>
        <c:ser>
          <c:idx val="2"/>
          <c:order val="2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D05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6"/>
            <c:marker>
              <c:symbol val="circle"/>
              <c:size val="10"/>
              <c:spPr>
                <a:solidFill>
                  <a:srgbClr val="92D050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C0-4BEF-8B9C-8BFF3547F46C}"/>
              </c:ext>
            </c:extLst>
          </c:dPt>
          <c:xVal>
            <c:numRef>
              <c:f>Modal!$B$24:$B$31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70</c:v>
                </c:pt>
                <c:pt idx="7">
                  <c:v>100</c:v>
                </c:pt>
              </c:numCache>
            </c:numRef>
          </c:xVal>
          <c:yVal>
            <c:numRef>
              <c:f>Modal!$J$24:$J$31</c:f>
              <c:numCache>
                <c:formatCode>General</c:formatCode>
                <c:ptCount val="8"/>
                <c:pt idx="0">
                  <c:v>223.08127999999999</c:v>
                </c:pt>
                <c:pt idx="1">
                  <c:v>224.22559000000001</c:v>
                </c:pt>
                <c:pt idx="2">
                  <c:v>229.57406</c:v>
                </c:pt>
                <c:pt idx="3">
                  <c:v>237.14274</c:v>
                </c:pt>
                <c:pt idx="4">
                  <c:v>254.93031999999999</c:v>
                </c:pt>
                <c:pt idx="5">
                  <c:v>269.82366999999999</c:v>
                </c:pt>
                <c:pt idx="6">
                  <c:v>275.41194000000002</c:v>
                </c:pt>
                <c:pt idx="7">
                  <c:v>277.22449999999998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2C0-4BEF-8B9C-8BFF3547F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319360"/>
        <c:axId val="134317792"/>
      </c:scatterChart>
      <c:valAx>
        <c:axId val="134319360"/>
        <c:scaling>
          <c:orientation val="minMax"/>
          <c:max val="100"/>
          <c:min val="0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kN/mm</a:t>
                </a:r>
              </a:p>
            </c:rich>
          </c:tx>
          <c:layout>
            <c:manualLayout>
              <c:xMode val="edge"/>
              <c:yMode val="edge"/>
              <c:x val="0.4902561581962217"/>
              <c:y val="0.91342228182338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17792"/>
        <c:crosses val="autoZero"/>
        <c:crossBetween val="midCat"/>
        <c:majorUnit val="20"/>
      </c:valAx>
      <c:valAx>
        <c:axId val="134317792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Hz</a:t>
                </a:r>
              </a:p>
            </c:rich>
          </c:tx>
          <c:layout>
            <c:manualLayout>
              <c:xMode val="edge"/>
              <c:yMode val="edge"/>
              <c:x val="9.1362298431705291E-3"/>
              <c:y val="0.443917323426228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19360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4/6/2017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4/6/2017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76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95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274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40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86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6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7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58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982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17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14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52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47D5D784-DFD6-4429-94F2-A912BF686F21}" type="datetime1">
              <a:rPr lang="en-US" altLang="en-US" smtClean="0"/>
              <a:t>4/6/2017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Ivan Gonin | 2017 P2MAC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3C20BB1D-9A21-4870-87B6-D8DE104A17AB}" type="datetime1">
              <a:rPr lang="en-US" altLang="en-US" smtClean="0"/>
              <a:t>4/6/2017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Ivan Gonin | 2017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8F2A43-C1F0-4BCB-B187-959A81D8EA97}" type="datetime1">
              <a:rPr lang="en-US" altLang="en-US" smtClean="0"/>
              <a:t>4/6/2017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Ivan Gonin | 2017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8F5F0-9859-49EB-B103-7088E06C90B9}" type="datetime1">
              <a:rPr lang="en-US" altLang="en-US" smtClean="0"/>
              <a:t>4/6/2017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Ivan Gonin | 2017 P2MAC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D06C1-4931-4F78-9F32-9F98168E87D4}" type="datetime1">
              <a:rPr lang="en-US" altLang="en-US" smtClean="0"/>
              <a:t>4/6/2017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Ivan Gonin | 2017 P2MAC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703D0-1B56-43C6-A759-05A6A29FACE0}" type="datetime1">
              <a:rPr lang="en-US" altLang="en-US" smtClean="0"/>
              <a:t>4/6/2017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Ivan Gonin | 2017 P2MAC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D7FF3-F211-46F5-A37E-DE027CE2D27D}" type="datetime1">
              <a:rPr lang="en-US" altLang="en-US" smtClean="0"/>
              <a:t>4/6/2017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Ivan Gonin | 2017 P2MAC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5A06CF85-54F9-4735-9B06-FF64F77AF5DC}" type="datetime1">
              <a:rPr lang="en-US" altLang="en-US" smtClean="0"/>
              <a:t>4/6/2017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Ivan Gonin | 2017 P2MAC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FE9687F-256B-4A3B-AAEB-103F34FEF663}" type="datetime1">
              <a:rPr lang="en-US" altLang="en-US" smtClean="0"/>
              <a:t>4/6/2017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Ivan Gonin | 2017 P2MAC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1306318" y="3259116"/>
            <a:ext cx="6785259" cy="56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Mechanical Design of SC Cavities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Ivan Gonin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PIP-II Machine Advisory Committee Meeting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10-12 April 2017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Cavities: Pressure sensitivity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1910"/>
            <a:ext cx="8705707" cy="5274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7" y="5967541"/>
            <a:ext cx="3933825" cy="219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87" y="5967541"/>
            <a:ext cx="8001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Cavities: LFD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4/7/2017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299" y="4357507"/>
            <a:ext cx="2432310" cy="1584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2167" y="2570813"/>
            <a:ext cx="2031674" cy="17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613" y="894469"/>
            <a:ext cx="3251335" cy="239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800" y="3685855"/>
            <a:ext cx="3100051" cy="227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651" y="2539437"/>
            <a:ext cx="1990165" cy="171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ab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051" y="4355602"/>
            <a:ext cx="2220305" cy="1586865"/>
          </a:xfrm>
          <a:prstGeom prst="rect">
            <a:avLst/>
          </a:prstGeom>
        </p:spPr>
      </p:pic>
      <p:sp>
        <p:nvSpPr>
          <p:cNvPr id="16" name="TextBox 17"/>
          <p:cNvSpPr txBox="1"/>
          <p:nvPr/>
        </p:nvSpPr>
        <p:spPr>
          <a:xfrm>
            <a:off x="503651" y="1001346"/>
            <a:ext cx="4764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r>
              <a:rPr lang="en-US" sz="1600" dirty="0"/>
              <a:t>The design of Helium Vessel was optimized to keep LFD within specifications.</a:t>
            </a:r>
          </a:p>
          <a:p>
            <a:r>
              <a:rPr lang="en-US" sz="1600" dirty="0"/>
              <a:t>A spring constant of ~ 30 </a:t>
            </a:r>
            <a:r>
              <a:rPr lang="en-US" sz="1600" dirty="0" err="1"/>
              <a:t>kN</a:t>
            </a:r>
            <a:r>
              <a:rPr lang="en-US" sz="1600" dirty="0"/>
              <a:t>/mm is expected at the interface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109" y="1953213"/>
            <a:ext cx="14382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Cavities: Mechanical Resonances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63" y="966947"/>
            <a:ext cx="8545364" cy="5127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92" y="4232701"/>
            <a:ext cx="1438275" cy="371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967" y="4306843"/>
            <a:ext cx="31337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9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Cavities: MAWP Requirements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4/7/2017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9" name="TextBox 6"/>
          <p:cNvSpPr txBox="1"/>
          <p:nvPr/>
        </p:nvSpPr>
        <p:spPr>
          <a:xfrm>
            <a:off x="228600" y="4136566"/>
            <a:ext cx="3428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Jacketed SSR1 cavities meet the requirements of maximum allowable working pressures according to Fermilab ES&amp;H Manual chapter 5031.6. The assembly represents a sound mechanical structure that poses no hazard to personnel or equipment.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12" y="888039"/>
            <a:ext cx="5544119" cy="4279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1" y="1211772"/>
            <a:ext cx="3389261" cy="2728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1556" y="5379693"/>
            <a:ext cx="248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Passarelli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8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R10"/>
              </a:rPr>
              <a:t>HB </a:t>
            </a:r>
            <a:r>
              <a:rPr lang="en-US" altLang="en-US" dirty="0">
                <a:latin typeface="CMR10"/>
              </a:rPr>
              <a:t>650 MHz  Cavity Helium Vessel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5791" y="895955"/>
            <a:ext cx="6643813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4C97"/>
                </a:solidFill>
              </a:rPr>
              <a:t>components: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Long Cylinder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Transition ring MC end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Transition ring FP end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Bellow assembly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Support lugs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Lifting lugs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Helium inlet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2-phase pipe assembly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Tuner mounting lugs</a:t>
            </a:r>
          </a:p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Bellow restrains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800" dirty="0">
              <a:solidFill>
                <a:srgbClr val="004C97"/>
              </a:solidFill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>
                <a:solidFill>
                  <a:srgbClr val="519A24">
                    <a:lumMod val="75000"/>
                  </a:srgbClr>
                </a:solidFill>
              </a:rPr>
              <a:t>Magnetic shielding (external)</a:t>
            </a:r>
            <a:endParaRPr lang="en-US" dirty="0">
              <a:solidFill>
                <a:srgbClr val="519A24">
                  <a:lumMod val="75000"/>
                </a:srgbClr>
              </a:solidFill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25" y="1772209"/>
            <a:ext cx="6214502" cy="32703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5370" y="3136335"/>
            <a:ext cx="1056700" cy="2616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C97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Cylinder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6334" y="2245215"/>
            <a:ext cx="1749064" cy="2616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C9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Transition ring MC end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61742" y="2677691"/>
            <a:ext cx="1610557" cy="2616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C9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Transition ring FP end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48803" y="4446071"/>
            <a:ext cx="1326004" cy="2616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C9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Bellow assembly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30825" y="3983992"/>
            <a:ext cx="1045479" cy="2616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C9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lugs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43518" y="4776306"/>
            <a:ext cx="984565" cy="2616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C9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Helium inlet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3998" y="1560346"/>
            <a:ext cx="1760418" cy="2616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C9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2-phase pipe assembly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72434" y="5449978"/>
            <a:ext cx="1085554" cy="2616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C97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Tuner 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5525" y="2633246"/>
            <a:ext cx="859531" cy="2616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C97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Lifting lugs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408963" y="1837345"/>
            <a:ext cx="158645" cy="295714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Arrow Connector 18"/>
          <p:cNvCxnSpPr/>
          <p:nvPr/>
        </p:nvCxnSpPr>
        <p:spPr>
          <a:xfrm>
            <a:off x="6771643" y="2762389"/>
            <a:ext cx="451404" cy="1662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Straight Arrow Connector 19"/>
          <p:cNvCxnSpPr>
            <a:stCxn id="17" idx="1"/>
          </p:cNvCxnSpPr>
          <p:nvPr/>
        </p:nvCxnSpPr>
        <p:spPr>
          <a:xfrm flipH="1">
            <a:off x="4920909" y="2764051"/>
            <a:ext cx="954616" cy="184583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Straight Arrow Connector 20"/>
          <p:cNvCxnSpPr/>
          <p:nvPr/>
        </p:nvCxnSpPr>
        <p:spPr>
          <a:xfrm flipV="1">
            <a:off x="3681621" y="3900945"/>
            <a:ext cx="431543" cy="545126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" name="Straight Arrow Connector 21"/>
          <p:cNvCxnSpPr/>
          <p:nvPr/>
        </p:nvCxnSpPr>
        <p:spPr>
          <a:xfrm flipV="1">
            <a:off x="4567502" y="3900945"/>
            <a:ext cx="174186" cy="1532080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Straight Arrow Connector 22"/>
          <p:cNvCxnSpPr/>
          <p:nvPr/>
        </p:nvCxnSpPr>
        <p:spPr>
          <a:xfrm flipH="1" flipV="1">
            <a:off x="5050054" y="4776306"/>
            <a:ext cx="489086" cy="125620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>
          <a:xfrm>
            <a:off x="3925414" y="2982312"/>
            <a:ext cx="375501" cy="173454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" name="Straight Arrow Connector 24"/>
          <p:cNvCxnSpPr/>
          <p:nvPr/>
        </p:nvCxnSpPr>
        <p:spPr>
          <a:xfrm flipH="1">
            <a:off x="6094362" y="3420625"/>
            <a:ext cx="158645" cy="295714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Straight Arrow Connector 25"/>
          <p:cNvCxnSpPr>
            <a:stCxn id="13" idx="3"/>
          </p:cNvCxnSpPr>
          <p:nvPr/>
        </p:nvCxnSpPr>
        <p:spPr>
          <a:xfrm flipV="1">
            <a:off x="6976304" y="4064115"/>
            <a:ext cx="420060" cy="50682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Straight Arrow Connector 26"/>
          <p:cNvCxnSpPr/>
          <p:nvPr/>
        </p:nvCxnSpPr>
        <p:spPr>
          <a:xfrm flipH="1">
            <a:off x="5294597" y="4097861"/>
            <a:ext cx="646380" cy="23536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Straight Arrow Connector 27"/>
          <p:cNvCxnSpPr/>
          <p:nvPr/>
        </p:nvCxnSpPr>
        <p:spPr>
          <a:xfrm flipH="1">
            <a:off x="7938282" y="2506825"/>
            <a:ext cx="112081" cy="668750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Straight Arrow Connector 28"/>
          <p:cNvCxnSpPr>
            <a:stCxn id="14" idx="3"/>
          </p:cNvCxnSpPr>
          <p:nvPr/>
        </p:nvCxnSpPr>
        <p:spPr>
          <a:xfrm flipV="1">
            <a:off x="6528083" y="4707681"/>
            <a:ext cx="323987" cy="199430"/>
          </a:xfrm>
          <a:prstGeom prst="straightConnector1">
            <a:avLst/>
          </a:prstGeom>
          <a:noFill/>
          <a:ln w="25400" cap="flat" cmpd="sng" algn="ctr">
            <a:solidFill>
              <a:srgbClr val="004C9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34138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1" y="-126628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Performance parameters for beta=0.9&amp;0.92 cavity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2" y="935412"/>
            <a:ext cx="4371363" cy="2617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05" y="1117545"/>
            <a:ext cx="3632888" cy="23909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59" y="3618008"/>
            <a:ext cx="4133102" cy="2727428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605" y="3506612"/>
            <a:ext cx="3632887" cy="2797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656" y="895134"/>
            <a:ext cx="3858096" cy="2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0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R10"/>
              </a:rPr>
              <a:t>HB </a:t>
            </a:r>
            <a:r>
              <a:rPr lang="en-US" altLang="en-US" dirty="0">
                <a:latin typeface="CMR10"/>
              </a:rPr>
              <a:t>650 MHz  Cavity Helium Vessel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837205"/>
            <a:ext cx="8126623" cy="1883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779436"/>
            <a:ext cx="8126623" cy="17996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2437" y="4548416"/>
            <a:ext cx="321113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MR10"/>
              </a:rPr>
              <a:t>Similarities 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Diameter is same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Same supporting lug gap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Same tuner lug location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Same Helium inlet stubs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Similar Magnetic shielding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8915" y="4680219"/>
            <a:ext cx="450219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MR10"/>
              </a:rPr>
              <a:t>Differences 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Length for </a:t>
            </a:r>
            <a:r>
              <a:rPr lang="en-US" sz="1800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800" dirty="0">
                <a:solidFill>
                  <a:srgbClr val="0000FF"/>
                </a:solidFill>
                <a:latin typeface="CMR10"/>
              </a:rPr>
              <a:t> = 0.92 is more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Cavity stiffness is different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Bellow position nominal </a:t>
            </a:r>
            <a:r>
              <a:rPr lang="en-US" sz="1800" dirty="0" err="1">
                <a:solidFill>
                  <a:srgbClr val="0000FF"/>
                </a:solidFill>
                <a:latin typeface="CMR10"/>
              </a:rPr>
              <a:t>dia</a:t>
            </a:r>
            <a:r>
              <a:rPr lang="en-US" sz="1800" dirty="0">
                <a:solidFill>
                  <a:srgbClr val="0000FF"/>
                </a:solidFill>
                <a:latin typeface="CMR10"/>
              </a:rPr>
              <a:t> is different 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CMR10"/>
              </a:rPr>
              <a:t>End groups are different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1" y="1020914"/>
            <a:ext cx="146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dirty="0">
                <a:solidFill>
                  <a:srgbClr val="0000FF"/>
                </a:solidFill>
                <a:latin typeface="CMR10"/>
              </a:rPr>
              <a:t> = 0.9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789894"/>
            <a:ext cx="146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dirty="0">
                <a:solidFill>
                  <a:srgbClr val="0000FF"/>
                </a:solidFill>
                <a:latin typeface="CMR10"/>
              </a:rPr>
              <a:t> = 0.92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5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87012"/>
            <a:ext cx="6326312" cy="641739"/>
          </a:xfrm>
        </p:spPr>
        <p:txBody>
          <a:bodyPr/>
          <a:lstStyle/>
          <a:p>
            <a:r>
              <a:rPr lang="en-US" dirty="0"/>
              <a:t>FE mesh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E1EC5793-DB3B-47FF-8691-E167210EA84A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9965" y="883642"/>
            <a:ext cx="8524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Figures below shows the typical 3D and 2D FE meshes used in COMSOL analysis. 1.2 Million of 2-nd order 10-nodes tetrahedral elements was used in 3D analysis and ~70K 2-nd order 6-nodes triangular elements in 2D analysis. To increase the accuracy, mesh has been dense in critical areas like bellow, irises, axis line etc.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89439" y="1931345"/>
            <a:ext cx="1474469" cy="68445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341845" y="4666966"/>
            <a:ext cx="1479109" cy="137795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41" y="2246309"/>
            <a:ext cx="2734962" cy="23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246309"/>
            <a:ext cx="3382098" cy="251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62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6935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Cavity stiffness, wall thickness 3.75 mm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D97BC4-81BF-4797-B6FA-C3ED9273A43D}" type="datetime1"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4/6/2017</a:t>
            </a:fld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Ivan Gonin | 2017 P2MAC</a:t>
            </a:r>
            <a:endParaRPr lang="en-US" altLang="en-US" sz="9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62" y="997572"/>
            <a:ext cx="6046995" cy="312603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7245"/>
              </p:ext>
            </p:extLst>
          </p:nvPr>
        </p:nvGraphicFramePr>
        <p:xfrm>
          <a:off x="249531" y="4230469"/>
          <a:ext cx="35589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x1,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x2,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 </a:t>
                      </a:r>
                      <a:r>
                        <a:rPr lang="el-GR" dirty="0"/>
                        <a:t>σ</a:t>
                      </a:r>
                      <a:r>
                        <a:rPr lang="en-US" dirty="0"/>
                        <a:t> bellow,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</a:t>
                      </a:r>
                      <a:r>
                        <a:rPr lang="en-US" baseline="0" dirty="0"/>
                        <a:t> </a:t>
                      </a:r>
                      <a:r>
                        <a:rPr lang="el-GR" dirty="0"/>
                        <a:t>σ</a:t>
                      </a:r>
                      <a:r>
                        <a:rPr lang="en-US" dirty="0"/>
                        <a:t> cavity,</a:t>
                      </a:r>
                      <a:r>
                        <a:rPr lang="en-US" baseline="0" dirty="0"/>
                        <a:t> 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317812" y="2723317"/>
            <a:ext cx="457200" cy="1286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17812" y="237672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2179" y="3201527"/>
            <a:ext cx="62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89" y="4230469"/>
            <a:ext cx="5008576" cy="1936931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6" idx="3"/>
          </p:cNvCxnSpPr>
          <p:nvPr/>
        </p:nvCxnSpPr>
        <p:spPr>
          <a:xfrm flipH="1" flipV="1">
            <a:off x="4073854" y="2249795"/>
            <a:ext cx="30228" cy="411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12955" y="2429996"/>
            <a:ext cx="5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597" y="2661827"/>
            <a:ext cx="62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837205"/>
            <a:ext cx="8126623" cy="18836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779436"/>
            <a:ext cx="8126623" cy="1799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43506"/>
            <a:ext cx="8661399" cy="641739"/>
          </a:xfrm>
        </p:spPr>
        <p:txBody>
          <a:bodyPr/>
          <a:lstStyle/>
          <a:p>
            <a:r>
              <a:rPr lang="en-US" dirty="0"/>
              <a:t>LFD and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dP</a:t>
            </a:r>
            <a:r>
              <a:rPr lang="en-US" dirty="0"/>
              <a:t> simulations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1945-79D7-40AA-8D9F-53A94BA90868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3612274" y="1521494"/>
            <a:ext cx="1562998" cy="76565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12603" y="4442417"/>
            <a:ext cx="368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LFD ~ -1.33 Hz/(MV/m)^2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2603" y="5666880"/>
            <a:ext cx="733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CAVITY SENSITIVITY ~ 160 Hz/</a:t>
            </a:r>
            <a:r>
              <a:rPr lang="el-GR" sz="2800" dirty="0"/>
              <a:t>μ</a:t>
            </a:r>
            <a:r>
              <a:rPr lang="en-US" sz="2800" dirty="0"/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013" y="5106792"/>
            <a:ext cx="215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dL~2.01</a:t>
            </a:r>
            <a:r>
              <a:rPr lang="el-GR" sz="2400" dirty="0"/>
              <a:t>μ</a:t>
            </a:r>
            <a:r>
              <a:rPr lang="en-US" sz="2400" dirty="0"/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4032" y="4939115"/>
            <a:ext cx="179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dL~0.418</a:t>
            </a:r>
            <a:r>
              <a:rPr lang="el-GR" sz="2400" dirty="0"/>
              <a:t>μ</a:t>
            </a:r>
            <a:r>
              <a:rPr lang="en-US" sz="2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929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PIP-II Layout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20AA19E2-2862-4843-9381-D3CF1048D80B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Ivan Gonin | 2017 P2MAC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5639" y="572334"/>
            <a:ext cx="3671297" cy="67774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520113" y="6724329"/>
            <a:ext cx="20574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97622"/>
              </p:ext>
            </p:extLst>
          </p:nvPr>
        </p:nvGraphicFramePr>
        <p:xfrm>
          <a:off x="517124" y="3617202"/>
          <a:ext cx="8383988" cy="29007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3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Freq</a:t>
                      </a: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Energy (MeV)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Cav/mag/CM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2.1-10.3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10.3-35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325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35-185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35/21/7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LB 650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185-500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33/22/11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HB 650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=0.92)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500-800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24/8/4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2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  <a:sym typeface="Symbol" pitchFamily="18" charset="2"/>
                      </a:endParaRPr>
                    </a:p>
                  </a:txBody>
                  <a:tcPr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71" y="1307943"/>
            <a:ext cx="8368643" cy="21935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93698" y="1192212"/>
            <a:ext cx="4865298" cy="754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43506"/>
            <a:ext cx="8661399" cy="641739"/>
          </a:xfrm>
        </p:spPr>
        <p:txBody>
          <a:bodyPr/>
          <a:lstStyle/>
          <a:p>
            <a:r>
              <a:rPr lang="en-US" dirty="0"/>
              <a:t>LFD and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dP</a:t>
            </a:r>
            <a:r>
              <a:rPr lang="en-US" dirty="0"/>
              <a:t> simulations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1945-79D7-40AA-8D9F-53A94BA90868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71798" y="891979"/>
            <a:ext cx="8989291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COMSOL Multiphysics algorithm to evaluate LFD,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dP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consists from 5 following steps.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Running RF analysis of 2D CAD model in RF domain to calculate the initial fundamental frequency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Running Solid Model analysis with boundary conditions showing on Fig. 2, normalized Lorentz forces applied to cavity surface according to EM field from step 1 and applied tuner stiffness or apply He pressure.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Running Moving mesh COMSOL module to update initial mesh according to wall displacements from step 2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Running again RF analysis of 2D CAD model in updated RF domain to calculate a new fundamental frequency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Calculate LFD,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dP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coefficient based on the difference of frequencies from steps 1 and 4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0" y="4543669"/>
            <a:ext cx="8126623" cy="17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4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43506"/>
            <a:ext cx="8661399" cy="641739"/>
          </a:xfrm>
        </p:spPr>
        <p:txBody>
          <a:bodyPr/>
          <a:lstStyle/>
          <a:p>
            <a:r>
              <a:rPr lang="en-US" dirty="0"/>
              <a:t>LFD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1945-79D7-40AA-8D9F-53A94BA90868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974856" y="1012641"/>
            <a:ext cx="7383213" cy="4934737"/>
            <a:chOff x="974856" y="1012641"/>
            <a:chExt cx="7383213" cy="4934737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/>
            </p:nvPr>
          </p:nvGraphicFramePr>
          <p:xfrm>
            <a:off x="974856" y="1012641"/>
            <a:ext cx="7383213" cy="49347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 flipV="1">
              <a:off x="2357792" y="3254558"/>
              <a:ext cx="5781124" cy="60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84582" y="2890982"/>
              <a:ext cx="748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FRS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68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43506"/>
            <a:ext cx="8661399" cy="641739"/>
          </a:xfrm>
        </p:spPr>
        <p:txBody>
          <a:bodyPr/>
          <a:lstStyle/>
          <a:p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1945-79D7-40AA-8D9F-53A94BA90868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22</a:t>
            </a:fld>
            <a:endParaRPr lang="en-US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533525" y="1281112"/>
          <a:ext cx="6076950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394736" y="4188954"/>
            <a:ext cx="4920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21526" y="3764922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FRS</a:t>
            </a:r>
          </a:p>
        </p:txBody>
      </p:sp>
    </p:spTree>
    <p:extLst>
      <p:ext uri="{BB962C8B-B14F-4D97-AF65-F5344CB8AC3E}">
        <p14:creationId xmlns:p14="http://schemas.microsoft.com/office/powerpoint/2010/main" val="2678645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43506"/>
            <a:ext cx="8661399" cy="641739"/>
          </a:xfrm>
        </p:spPr>
        <p:txBody>
          <a:bodyPr/>
          <a:lstStyle/>
          <a:p>
            <a:r>
              <a:rPr lang="en-US" dirty="0"/>
              <a:t>Modal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1945-79D7-40AA-8D9F-53A94BA90868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5743" y="767745"/>
            <a:ext cx="8743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Frequencies of 3 lowest Longitudinal Modes vs. Stiffness of the beta=0.92, tuner stiffness 0 </a:t>
            </a:r>
            <a:r>
              <a:rPr lang="en-US" dirty="0" err="1"/>
              <a:t>kN</a:t>
            </a:r>
            <a:r>
              <a:rPr lang="en-US" dirty="0"/>
              <a:t>/mm, thickness =3.75 mm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571804"/>
              </p:ext>
            </p:extLst>
          </p:nvPr>
        </p:nvGraphicFramePr>
        <p:xfrm>
          <a:off x="3680460" y="2125980"/>
          <a:ext cx="5306018" cy="405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1596345"/>
            <a:ext cx="3335571" cy="1538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" y="3170981"/>
            <a:ext cx="3335571" cy="1508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9" y="4704115"/>
            <a:ext cx="3335571" cy="14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41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43506"/>
            <a:ext cx="8661399" cy="641739"/>
          </a:xfrm>
        </p:spPr>
        <p:txBody>
          <a:bodyPr/>
          <a:lstStyle/>
          <a:p>
            <a:r>
              <a:rPr lang="en-US" dirty="0"/>
              <a:t>Stress analysis. 5 Load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1945-79D7-40AA-8D9F-53A94BA90868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67310"/>
            <a:ext cx="6646320" cy="4553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61" y="71542"/>
            <a:ext cx="3819539" cy="17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22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1945-79D7-40AA-8D9F-53A94BA90868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pPr algn="ctr"/>
            <a:r>
              <a:rPr lang="en-US" dirty="0"/>
              <a:t>Load cases and results</a:t>
            </a:r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1" y="2621910"/>
            <a:ext cx="4053686" cy="36890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56592" y="4149376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SCLs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7227" y="2229945"/>
            <a:ext cx="484819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  <a:ea typeface="Times New Roman" panose="02020603050405020304" pitchFamily="18" charset="0"/>
              </a:rPr>
              <a:t>Different loads applicable to cavity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NewRomanPSMT"/>
                <a:ea typeface="Times New Roman" panose="02020603050405020304" pitchFamily="18" charset="0"/>
              </a:rPr>
              <a:t>Gravity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NewRomanPSMT"/>
                <a:ea typeface="Times New Roman" panose="02020603050405020304" pitchFamily="18" charset="0"/>
              </a:rPr>
              <a:t>Liquid helium pressure head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NewRomanPSMT"/>
                <a:ea typeface="Times New Roman" panose="02020603050405020304" pitchFamily="18" charset="0"/>
              </a:rPr>
              <a:t>P1 = 2 bar at room temp. p2=p3=0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NewRomanPSMT"/>
                <a:ea typeface="Times New Roman" panose="02020603050405020304" pitchFamily="18" charset="0"/>
              </a:rPr>
              <a:t>Cool-down shrinkage to 2K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NewRomanPSMT"/>
                <a:ea typeface="Times New Roman" panose="02020603050405020304" pitchFamily="18" charset="0"/>
              </a:rPr>
              <a:t>P1 = 4 bar at 2K, p2=p3=0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NewRomanPSMT"/>
                <a:ea typeface="Times New Roman" panose="02020603050405020304" pitchFamily="18" charset="0"/>
              </a:rPr>
              <a:t>Tuner extension and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NewRomanPSMT"/>
                <a:ea typeface="Times New Roman" panose="02020603050405020304" pitchFamily="18" charset="0"/>
              </a:rPr>
              <a:t>Cavity vacuum failure loads p3=1bar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6" y="821610"/>
            <a:ext cx="3819539" cy="17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31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Case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26</a:t>
            </a:fld>
            <a:endParaRPr lang="en-US" alt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472504"/>
              </p:ext>
            </p:extLst>
          </p:nvPr>
        </p:nvGraphicFramePr>
        <p:xfrm>
          <a:off x="144035" y="1009678"/>
          <a:ext cx="4365753" cy="2982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Material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Ratio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18">
                <a:tc>
                  <a:txBody>
                    <a:bodyPr/>
                    <a:lstStyle/>
                    <a:p>
                      <a:r>
                        <a:rPr lang="en-US" sz="1800" dirty="0" err="1"/>
                        <a:t>NbTi-Ti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4.32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12">
                <a:tc>
                  <a:txBody>
                    <a:bodyPr/>
                    <a:lstStyle/>
                    <a:p>
                      <a:r>
                        <a:rPr lang="en-US" sz="1800" dirty="0" err="1"/>
                        <a:t>NbTi-Ti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1.11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93.6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94">
                <a:tc>
                  <a:txBody>
                    <a:bodyPr/>
                    <a:lstStyle/>
                    <a:p>
                      <a:r>
                        <a:rPr lang="en-US" sz="1800" dirty="0" err="1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740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31.6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119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19.95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119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51.98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59.4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119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18.93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59.4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119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5.41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59.4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119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2.62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59.4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007049"/>
              </p:ext>
            </p:extLst>
          </p:nvPr>
        </p:nvGraphicFramePr>
        <p:xfrm>
          <a:off x="4607620" y="1000254"/>
          <a:ext cx="4428096" cy="3020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Material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Pm+Pb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Ratio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9" marR="38349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87">
                <a:tc>
                  <a:txBody>
                    <a:bodyPr/>
                    <a:lstStyle/>
                    <a:p>
                      <a:r>
                        <a:rPr lang="en-US" sz="1800" dirty="0" err="1"/>
                        <a:t>NbTi-Ti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6.88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140.4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87">
                <a:tc>
                  <a:txBody>
                    <a:bodyPr/>
                    <a:lstStyle/>
                    <a:p>
                      <a:r>
                        <a:rPr lang="en-US" sz="1800" dirty="0" err="1"/>
                        <a:t>NbTi-Ti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5.26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140.4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887">
                <a:tc>
                  <a:txBody>
                    <a:bodyPr/>
                    <a:lstStyle/>
                    <a:p>
                      <a:r>
                        <a:rPr lang="en-US" sz="1800" dirty="0" err="1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17.05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04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43.11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148.5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87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141.1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148.5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887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82.9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887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37.30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887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6.28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887">
                <a:tc>
                  <a:txBody>
                    <a:bodyPr/>
                    <a:lstStyle/>
                    <a:p>
                      <a:r>
                        <a:rPr lang="en-US" sz="1800"/>
                        <a:t>Ti</a:t>
                      </a:r>
                      <a:endParaRPr lang="en-US" sz="1800" dirty="0"/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5.13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38349" marR="383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76275" y="4256338"/>
            <a:ext cx="81198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NewRomanPSMT"/>
                <a:ea typeface="Times New Roman" panose="02020603050405020304" pitchFamily="18" charset="0"/>
              </a:rPr>
              <a:t>5 load cases with different combination were qualified.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NewRomanPSMT"/>
                <a:ea typeface="Times New Roman" panose="02020603050405020304" pitchFamily="18" charset="0"/>
              </a:rPr>
              <a:t>All applicable stress categories have been evaluated at the stress classification lines.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NewRomanPSMT"/>
                <a:ea typeface="Times New Roman" panose="02020603050405020304" pitchFamily="18" charset="0"/>
              </a:rPr>
              <a:t>It was found that in all cases the stresses are below the allowable values.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39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Summary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148281" y="1456730"/>
            <a:ext cx="8759975" cy="4062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Helvetica" panose="020B0604020202020204" pitchFamily="34" charset="0"/>
              </a:rPr>
              <a:t>HWR </a:t>
            </a:r>
            <a:r>
              <a:rPr lang="en-US" altLang="en-US" sz="2000" dirty="0" err="1">
                <a:latin typeface="Helvetica" panose="020B0604020202020204" pitchFamily="34" charset="0"/>
              </a:rPr>
              <a:t>cryomodule</a:t>
            </a:r>
            <a:r>
              <a:rPr lang="en-US" altLang="en-US" sz="2000" dirty="0">
                <a:latin typeface="Helvetica" panose="020B0604020202020204" pitchFamily="34" charset="0"/>
              </a:rPr>
              <a:t> is under development in ANL. Completion ~ end of 2018</a:t>
            </a:r>
          </a:p>
          <a:p>
            <a:r>
              <a:rPr lang="en-US" altLang="en-US" sz="2000" dirty="0">
                <a:latin typeface="Helvetica" panose="020B0604020202020204" pitchFamily="34" charset="0"/>
              </a:rPr>
              <a:t>SSR1. </a:t>
            </a:r>
            <a:r>
              <a:rPr lang="en-US" sz="2000" dirty="0"/>
              <a:t>The design status of the </a:t>
            </a:r>
            <a:r>
              <a:rPr lang="en-US" sz="2000" dirty="0" err="1"/>
              <a:t>cryomodule</a:t>
            </a:r>
            <a:r>
              <a:rPr lang="en-US" sz="2000" dirty="0"/>
              <a:t> completion ~ March 2019.</a:t>
            </a:r>
          </a:p>
          <a:p>
            <a:r>
              <a:rPr lang="en-US" altLang="en-US" sz="2000" dirty="0">
                <a:latin typeface="Helvetica" panose="020B0604020202020204" pitchFamily="34" charset="0"/>
              </a:rPr>
              <a:t>SSR2. RF design is done in FNAL. Mechanical design is under development in BARC, India</a:t>
            </a:r>
          </a:p>
          <a:p>
            <a:r>
              <a:rPr lang="en-US" altLang="en-US" sz="2000" dirty="0">
                <a:latin typeface="Helvetica" panose="020B0604020202020204" pitchFamily="34" charset="0"/>
              </a:rPr>
              <a:t>LB 650 MHz cavities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</a:rPr>
              <a:t>RF and Mechanical design will provide by VECC, India</a:t>
            </a:r>
          </a:p>
          <a:p>
            <a:r>
              <a:rPr lang="en-US" altLang="en-US" sz="2000" dirty="0">
                <a:latin typeface="Helvetica" panose="020B0604020202020204" pitchFamily="34" charset="0"/>
              </a:rPr>
              <a:t>HB 650 MHz cavities RF and mechanical design has been done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</a:rPr>
              <a:t>Stiffening ring, end group, HV are optimized to satisfy LFD FRS</a:t>
            </a:r>
          </a:p>
          <a:p>
            <a:pPr lvl="1"/>
            <a:r>
              <a:rPr lang="en-US" altLang="en-US" sz="2000" dirty="0" err="1">
                <a:latin typeface="Helvetica" panose="020B0604020202020204" pitchFamily="34" charset="0"/>
              </a:rPr>
              <a:t>dF</a:t>
            </a:r>
            <a:r>
              <a:rPr lang="en-US" altLang="en-US" sz="2000" dirty="0">
                <a:latin typeface="Helvetica" panose="020B0604020202020204" pitchFamily="34" charset="0"/>
              </a:rPr>
              <a:t>/</a:t>
            </a:r>
            <a:r>
              <a:rPr lang="en-US" altLang="en-US" sz="2000" dirty="0" err="1">
                <a:latin typeface="Helvetica" panose="020B0604020202020204" pitchFamily="34" charset="0"/>
              </a:rPr>
              <a:t>dP</a:t>
            </a:r>
            <a:r>
              <a:rPr lang="en-US" altLang="en-US" sz="2000" dirty="0">
                <a:latin typeface="Helvetica" panose="020B0604020202020204" pitchFamily="34" charset="0"/>
              </a:rPr>
              <a:t>, natural modes are satisfied to FRS</a:t>
            </a:r>
          </a:p>
          <a:p>
            <a:pPr lvl="1"/>
            <a:r>
              <a:rPr lang="en-US" altLang="en-US" sz="2000" dirty="0">
                <a:latin typeface="Helvetica" panose="020B0604020202020204" pitchFamily="34" charset="0"/>
              </a:rPr>
              <a:t>All load cases are examined and found to be satisfactory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B7EE8BE-8E57-46EB-A8F1-EDB0D3C1C7B5}" type="datetime1"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4/7/2017</a:t>
            </a:fld>
            <a:endParaRPr lang="en-US" altLang="en-US" sz="9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Ivan Gonin | 2017 P2MAC</a:t>
            </a:r>
            <a:endParaRPr lang="en-US" altLang="en-US" sz="9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Cavities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4/7/2017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7007" y="1658225"/>
            <a:ext cx="75263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>
                <a:latin typeface="Helvetica" panose="020B0604020202020204" pitchFamily="34" charset="0"/>
              </a:rPr>
              <a:t>HWR  </a:t>
            </a:r>
            <a:r>
              <a:rPr lang="el-GR" altLang="en-US" sz="1800" dirty="0">
                <a:latin typeface="Helvetica" panose="020B0604020202020204" pitchFamily="34" charset="0"/>
              </a:rPr>
              <a:t>β</a:t>
            </a:r>
            <a:r>
              <a:rPr lang="en-US" altLang="en-US" sz="1800" dirty="0">
                <a:latin typeface="Helvetica" panose="020B0604020202020204" pitchFamily="34" charset="0"/>
              </a:rPr>
              <a:t>=0.11 RF and Mechanical design are developed at ANL </a:t>
            </a:r>
          </a:p>
          <a:p>
            <a:endParaRPr lang="en-US" altLang="en-US" sz="1800" dirty="0">
              <a:latin typeface="Helvetica" panose="020B0604020202020204" pitchFamily="34" charset="0"/>
            </a:endParaRPr>
          </a:p>
          <a:p>
            <a:r>
              <a:rPr lang="en-US" altLang="en-US" sz="1800" dirty="0">
                <a:latin typeface="Helvetica" panose="020B0604020202020204" pitchFamily="34" charset="0"/>
              </a:rPr>
              <a:t>SSR1 </a:t>
            </a:r>
            <a:r>
              <a:rPr lang="el-GR" altLang="en-US" sz="1800" dirty="0">
                <a:latin typeface="Helvetica" panose="020B0604020202020204" pitchFamily="34" charset="0"/>
              </a:rPr>
              <a:t>β</a:t>
            </a:r>
            <a:r>
              <a:rPr lang="en-US" altLang="en-US" sz="1800" dirty="0">
                <a:latin typeface="Helvetica" panose="020B0604020202020204" pitchFamily="34" charset="0"/>
              </a:rPr>
              <a:t>=0.22 RF and Mechanical design developed at </a:t>
            </a:r>
            <a:r>
              <a:rPr lang="en-US" altLang="en-US" sz="1800" dirty="0" err="1">
                <a:latin typeface="Helvetica" panose="020B0604020202020204" pitchFamily="34" charset="0"/>
              </a:rPr>
              <a:t>Fermilab</a:t>
            </a:r>
            <a:endParaRPr lang="en-US" altLang="en-US" sz="1800" dirty="0">
              <a:latin typeface="Helvetica" panose="020B0604020202020204" pitchFamily="34" charset="0"/>
            </a:endParaRPr>
          </a:p>
          <a:p>
            <a:endParaRPr lang="en-US" altLang="en-US" sz="1800" dirty="0">
              <a:latin typeface="Helvetica" panose="020B0604020202020204" pitchFamily="34" charset="0"/>
            </a:endParaRPr>
          </a:p>
          <a:p>
            <a:r>
              <a:rPr lang="en-US" altLang="en-US" sz="1800" dirty="0">
                <a:latin typeface="Helvetica" panose="020B0604020202020204" pitchFamily="34" charset="0"/>
              </a:rPr>
              <a:t>SSR2 </a:t>
            </a:r>
            <a:r>
              <a:rPr lang="el-GR" altLang="en-US" sz="1800" dirty="0">
                <a:latin typeface="Helvetica" panose="020B0604020202020204" pitchFamily="34" charset="0"/>
              </a:rPr>
              <a:t>β</a:t>
            </a:r>
            <a:r>
              <a:rPr lang="en-US" altLang="en-US" sz="1800" dirty="0">
                <a:latin typeface="Helvetica" panose="020B0604020202020204" pitchFamily="34" charset="0"/>
              </a:rPr>
              <a:t>=0.47 RF </a:t>
            </a:r>
            <a:r>
              <a:rPr lang="en-US" altLang="en-US" sz="1800" dirty="0" err="1">
                <a:latin typeface="Helvetica" panose="020B0604020202020204" pitchFamily="34" charset="0"/>
              </a:rPr>
              <a:t>Fermilab</a:t>
            </a:r>
            <a:r>
              <a:rPr lang="en-US" altLang="en-US" sz="1800" dirty="0">
                <a:latin typeface="Helvetica" panose="020B0604020202020204" pitchFamily="34" charset="0"/>
              </a:rPr>
              <a:t> design, Mechanical design is under development at BARC, India</a:t>
            </a:r>
          </a:p>
          <a:p>
            <a:endParaRPr lang="en-US" altLang="en-US" sz="1800" dirty="0">
              <a:latin typeface="Helvetica" panose="020B0604020202020204" pitchFamily="34" charset="0"/>
            </a:endParaRPr>
          </a:p>
          <a:p>
            <a:r>
              <a:rPr lang="en-US" altLang="en-US" sz="1800" dirty="0">
                <a:latin typeface="Helvetica" panose="020B0604020202020204" pitchFamily="34" charset="0"/>
              </a:rPr>
              <a:t>LB 650 MHz </a:t>
            </a:r>
            <a:r>
              <a:rPr lang="el-GR" altLang="en-US" sz="1800" dirty="0">
                <a:latin typeface="Helvetica" panose="020B0604020202020204" pitchFamily="34" charset="0"/>
              </a:rPr>
              <a:t>β</a:t>
            </a:r>
            <a:r>
              <a:rPr lang="en-US" altLang="en-US" sz="1800" dirty="0">
                <a:latin typeface="Helvetica" panose="020B0604020202020204" pitchFamily="34" charset="0"/>
              </a:rPr>
              <a:t>=0.61 cavities VECC/</a:t>
            </a:r>
            <a:r>
              <a:rPr lang="en-US" altLang="en-US" sz="1800" dirty="0" err="1">
                <a:latin typeface="Helvetica" panose="020B0604020202020204" pitchFamily="34" charset="0"/>
              </a:rPr>
              <a:t>Fermilab</a:t>
            </a:r>
            <a:r>
              <a:rPr lang="en-US" altLang="en-US" sz="1800" dirty="0">
                <a:latin typeface="Helvetica" panose="020B0604020202020204" pitchFamily="34" charset="0"/>
              </a:rPr>
              <a:t> collaboration  – RF bare and dressed cavity mechanical design and fabrication. April 21, </a:t>
            </a:r>
            <a:r>
              <a:rPr lang="en-US" sz="1800" dirty="0"/>
              <a:t>Cavity Preliminary design review </a:t>
            </a:r>
          </a:p>
          <a:p>
            <a:r>
              <a:rPr lang="en-US" sz="2000" dirty="0"/>
              <a:t>HB 650 MHz </a:t>
            </a:r>
            <a:r>
              <a:rPr lang="el-GR" sz="2000" dirty="0"/>
              <a:t>β</a:t>
            </a:r>
            <a:r>
              <a:rPr lang="en-US" sz="2000" dirty="0"/>
              <a:t>=0.9 cavities: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CW operation. Priority </a:t>
            </a:r>
            <a:r>
              <a:rPr lang="en-US" sz="2000" dirty="0" err="1"/>
              <a:t>dF</a:t>
            </a:r>
            <a:r>
              <a:rPr lang="en-US" sz="2000" dirty="0"/>
              <a:t>/</a:t>
            </a:r>
            <a:r>
              <a:rPr lang="en-US" sz="2000" dirty="0" err="1"/>
              <a:t>dP</a:t>
            </a:r>
            <a:r>
              <a:rPr lang="en-US" sz="2000" dirty="0"/>
              <a:t> minimization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Beam current 1 mA</a:t>
            </a:r>
          </a:p>
          <a:p>
            <a:r>
              <a:rPr lang="en-US" sz="2000" dirty="0"/>
              <a:t> HB 650 MHz </a:t>
            </a:r>
            <a:r>
              <a:rPr lang="el-GR" sz="2000" dirty="0"/>
              <a:t>β</a:t>
            </a:r>
            <a:r>
              <a:rPr lang="en-US" sz="2000" dirty="0"/>
              <a:t>=0.92 cavities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Pulsed operation. Priority LFD minimization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Beam current 2 mA</a:t>
            </a:r>
          </a:p>
          <a:p>
            <a:endParaRPr lang="en-US" altLang="en-US" sz="1800" dirty="0">
              <a:latin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12" y="884450"/>
            <a:ext cx="4048640" cy="773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604" y="2571047"/>
            <a:ext cx="2143125" cy="171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026" y="2561522"/>
            <a:ext cx="990600" cy="190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207" y="2018487"/>
            <a:ext cx="1584554" cy="173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579" y="2017928"/>
            <a:ext cx="800530" cy="19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20655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Scope of EM-Mechanical Design Issues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714" y="1026267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a sensitivity to microphonics due to He pressure fluctuations (df/dP) and mechanical vibrations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a Lorentz Force Detuning (LFD) coefficient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keep the stiffness and tuning sensitivity at suitable level to allow for tuning.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provision for slow and fast tuner integration.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Dressed cavity has to be qualified in 5 different load conditions by stress analysis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Pressurization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operation at maximum pressure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 down and tuner extension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operation at maximum pressure and LHe weight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Upset condition – Insulating and beam vacuum failure</a:t>
            </a:r>
          </a:p>
        </p:txBody>
      </p:sp>
    </p:spTree>
    <p:extLst>
      <p:ext uri="{BB962C8B-B14F-4D97-AF65-F5344CB8AC3E}">
        <p14:creationId xmlns:p14="http://schemas.microsoft.com/office/powerpoint/2010/main" val="165466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827007" y="108455"/>
            <a:ext cx="341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66FF"/>
                </a:solidFill>
              </a:rPr>
              <a:t>Material Properties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2437" y="1713188"/>
            <a:ext cx="8390774" cy="3747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Dressed SRF Cavity is constructed of three materials:</a:t>
            </a:r>
          </a:p>
          <a:p>
            <a:pPr marL="0" indent="0">
              <a:buNone/>
            </a:pPr>
            <a:r>
              <a:rPr lang="en-US" sz="2000" dirty="0"/>
              <a:t>Pure niobium (RRR 300), </a:t>
            </a:r>
          </a:p>
          <a:p>
            <a:pPr marL="0" indent="0">
              <a:buNone/>
            </a:pPr>
            <a:r>
              <a:rPr lang="en-US" sz="2000" dirty="0"/>
              <a:t>Ti-45Nb alloy, and Grade 2 Titanium. </a:t>
            </a:r>
          </a:p>
          <a:p>
            <a:pPr marL="0" indent="0">
              <a:buNone/>
            </a:pPr>
            <a:r>
              <a:rPr lang="en-US" sz="2000" dirty="0"/>
              <a:t>The material properties and allowable stresses are defined in </a:t>
            </a:r>
            <a:r>
              <a:rPr lang="en-US" sz="2000" dirty="0" err="1"/>
              <a:t>Fermilab</a:t>
            </a:r>
            <a:r>
              <a:rPr lang="en-US" sz="2000" dirty="0"/>
              <a:t> Technical Division Technical Note </a:t>
            </a:r>
            <a:r>
              <a:rPr lang="en-US" sz="2000" dirty="0">
                <a:solidFill>
                  <a:srgbClr val="0066FF"/>
                </a:solidFill>
              </a:rPr>
              <a:t>TD-09-005.</a:t>
            </a:r>
          </a:p>
          <a:p>
            <a:pPr marL="0" indent="0">
              <a:buNone/>
            </a:pPr>
            <a:endParaRPr lang="en-US" sz="2000" dirty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en-US" sz="2000" dirty="0"/>
              <a:t>Stress analysis is intended to demonstrate that the PIP-II SRF cavities conform to the ASME Boiler and Pressure Vessel Code (the Code), Section VIII, Div. 1, to the greatest extent possible. </a:t>
            </a:r>
            <a:endParaRPr lang="en-US" sz="2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0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52218" y="187712"/>
            <a:ext cx="7519292" cy="3982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0066FF"/>
                </a:solidFill>
              </a:rPr>
              <a:t>Allowable Stresses (MPa)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40903"/>
              </p:ext>
            </p:extLst>
          </p:nvPr>
        </p:nvGraphicFramePr>
        <p:xfrm>
          <a:off x="960543" y="898790"/>
          <a:ext cx="7404523" cy="1613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3850" marR="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Allo</a:t>
                      </a:r>
                      <a:r>
                        <a:rPr lang="en-US" sz="1200" b="1" spc="-1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able</a:t>
                      </a:r>
                      <a:r>
                        <a:rPr lang="en-US" sz="1200" b="1" spc="-1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Stress</a:t>
                      </a:r>
                      <a:r>
                        <a:rPr lang="en-US" sz="1200" b="1" spc="-1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(S) for materials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238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Allo</a:t>
                      </a:r>
                      <a:r>
                        <a:rPr kumimoji="0" lang="en-US" sz="12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able</a:t>
                      </a:r>
                      <a:r>
                        <a:rPr kumimoji="0" lang="en-US" sz="12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Stress</a:t>
                      </a:r>
                      <a:r>
                        <a:rPr kumimoji="0" lang="en-US" sz="12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(0.6xS) for weld joints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07670" marR="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29">
                <a:tc>
                  <a:txBody>
                    <a:bodyPr/>
                    <a:lstStyle/>
                    <a:p>
                      <a:pPr marL="138430" marR="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Material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335" marR="0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K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0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ctr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ctr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 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Nb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640" marR="0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8775" marR="0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ctr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ctr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57">
                <a:tc>
                  <a:txBody>
                    <a:bodyPr/>
                    <a:lstStyle/>
                    <a:p>
                      <a:pPr marL="150495" marR="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Ti-45Nb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010" marR="0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010" marR="0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ctr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ctr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57">
                <a:tc>
                  <a:txBody>
                    <a:bodyPr/>
                    <a:lstStyle/>
                    <a:p>
                      <a:pPr marL="180340" marR="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Gr.</a:t>
                      </a:r>
                      <a:r>
                        <a:rPr lang="en-US" sz="1200" b="1" spc="-3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2Ti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7010" marR="0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319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ctr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ctr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ctr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23482"/>
              </p:ext>
            </p:extLst>
          </p:nvPr>
        </p:nvGraphicFramePr>
        <p:xfrm>
          <a:off x="931334" y="2608510"/>
          <a:ext cx="7433732" cy="35565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6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2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6379">
                <a:tc rowSpan="3">
                  <a:txBody>
                    <a:bodyPr/>
                    <a:lstStyle/>
                    <a:p>
                      <a:pPr marL="0" marR="0">
                        <a:lnSpc>
                          <a:spcPts val="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6159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Material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Stress</a:t>
                      </a:r>
                      <a:r>
                        <a:rPr lang="en-US" sz="1050" b="1" spc="-5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Category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88950" marR="489585" indent="-201613" algn="ctr">
                        <a:lnSpc>
                          <a:spcPts val="138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050" b="1" spc="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87363" marR="489585" indent="-200025" algn="ctr">
                        <a:lnSpc>
                          <a:spcPts val="138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050" b="1" spc="-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050" b="1" strike="noStrike" spc="-5" baseline="-25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73063" marR="0" indent="-314325" algn="l" defTabSz="457200" rtl="0" eaLnBrk="1" fontAlgn="auto" latinLnBrk="0" hangingPunct="1">
                        <a:lnSpc>
                          <a:spcPts val="138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US" sz="1050" b="1" baseline="-25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r>
                        <a:rPr lang="en-US" sz="1050" b="1" baseline="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 or P</a:t>
                      </a:r>
                      <a:r>
                        <a:rPr lang="en-US" sz="1050" b="1" baseline="-25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r>
                        <a:rPr lang="en-US" sz="1050" b="1" baseline="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) </a:t>
                      </a: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en-US" sz="1050" b="1" spc="-1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b="1" spc="-5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050" b="1" spc="-5" baseline="-25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indent="-173038" algn="l" defTabSz="457200" rtl="0" eaLnBrk="1" fontAlgn="auto" latinLnBrk="0" hangingPunct="1">
                        <a:lnSpc>
                          <a:spcPts val="138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US" sz="1050" b="1" baseline="-25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</a:t>
                      </a:r>
                      <a:r>
                        <a:rPr lang="en-US" sz="1050" b="1" baseline="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 or P</a:t>
                      </a:r>
                      <a:r>
                        <a:rPr lang="en-US" sz="1050" b="1" baseline="-25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r>
                        <a:rPr lang="en-US" sz="1050" b="1" baseline="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) </a:t>
                      </a: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en-US" sz="1050" b="1" spc="-1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b="1" spc="-5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050" b="1" spc="-5" baseline="-25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US" sz="1050" b="1" baseline="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en-US" sz="1050" b="1" spc="-1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9060" marR="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K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marR="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293K</a:t>
                      </a:r>
                      <a:endParaRPr lang="en-US" sz="1050" b="1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K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293K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marR="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K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293K</a:t>
                      </a:r>
                      <a:endParaRPr lang="en-US" sz="1050" b="1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marR="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K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marR="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293K</a:t>
                      </a:r>
                      <a:endParaRPr lang="en-US" sz="1050" b="1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9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Nb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5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5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5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79">
                <a:tc>
                  <a:txBody>
                    <a:bodyPr/>
                    <a:lstStyle/>
                    <a:p>
                      <a:pPr marL="73660" marR="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Ti-45Nb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410">
                <a:tc>
                  <a:txBody>
                    <a:bodyPr/>
                    <a:lstStyle/>
                    <a:p>
                      <a:pPr marL="103505" marR="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spc="-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</a:t>
                      </a: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1050" b="1" spc="-3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b="1" spc="-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2Ti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970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170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478.5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478.5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Nb</a:t>
                      </a: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Welds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l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l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73660" marR="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Ti-45Nb  Welds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l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l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410">
                <a:tc>
                  <a:txBody>
                    <a:bodyPr/>
                    <a:lstStyle/>
                    <a:p>
                      <a:pPr marL="103505" marR="0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spc="-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</a:t>
                      </a: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1050" b="1" spc="-3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b="1" spc="-5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2Ti  Welds</a:t>
                      </a:r>
                      <a:endParaRPr lang="en-US" sz="105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l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 marR="0" algn="l" defTabSz="457200" rtl="0" eaLnBrk="1" latinLnBrk="0" hangingPunct="1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160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0335" marR="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8319">
                <a:tc gridSpan="9">
                  <a:txBody>
                    <a:bodyPr/>
                    <a:lstStyle/>
                    <a:p>
                      <a:pPr marL="323850" marR="0" algn="just" defTabSz="457200" rtl="0" eaLnBrk="1" latinLnBrk="0" hangingPunct="1">
                        <a:lnSpc>
                          <a:spcPts val="55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endParaRPr lang="en-US" sz="12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23850" marR="0" algn="just" defTabSz="457200" rtl="0" eaLnBrk="1" latinLnBrk="0" hangingPunct="1">
                        <a:lnSpc>
                          <a:spcPts val="55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Pm = primary membrane stress; P </a:t>
                      </a:r>
                      <a:r>
                        <a:rPr lang="en-US" sz="1200" b="1" kern="1200" baseline="-250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en-US" sz="12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primary local membrane stress </a:t>
                      </a:r>
                      <a:r>
                        <a:rPr lang="en-US" sz="1200" b="1" kern="1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200" b="1" kern="1200" baseline="-250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US" sz="12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primary bending stress</a:t>
                      </a:r>
                    </a:p>
                    <a:p>
                      <a:pPr marL="323850" marR="0" algn="just" defTabSz="457200" rtl="0" eaLnBrk="1" latinLnBrk="0" hangingPunct="1">
                        <a:lnSpc>
                          <a:spcPts val="55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 = secondary stress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5103" y="5502876"/>
            <a:ext cx="655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Technical Division Technical Note </a:t>
            </a:r>
            <a:r>
              <a:rPr lang="en-US" dirty="0">
                <a:solidFill>
                  <a:srgbClr val="0066FF"/>
                </a:solidFill>
              </a:rPr>
              <a:t>TD-09-005.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9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HWR Cavities FRS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4/7/2017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36" y="4347005"/>
            <a:ext cx="4819650" cy="1619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427" y="935684"/>
            <a:ext cx="5619643" cy="3411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442" y="5991374"/>
            <a:ext cx="6648091" cy="2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2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HWR Cavities Stress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4/7/2017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41" y="1321279"/>
            <a:ext cx="6205538" cy="48256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56008" y="4563374"/>
            <a:ext cx="3670330" cy="17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89495" y="4724400"/>
            <a:ext cx="4960518" cy="31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11260" y="5940725"/>
            <a:ext cx="44150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89495" y="6146971"/>
            <a:ext cx="2306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00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Cavities FRS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AD52-54B2-48B4-BB46-40A14ADA60C6}" type="datetime1">
              <a:rPr lang="en-US" altLang="en-US" smtClean="0"/>
              <a:t>4/6/2017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Ivan Gonin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0" y="1603127"/>
            <a:ext cx="8618838" cy="36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3334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6687</TotalTime>
  <Words>1534</Words>
  <Application>Microsoft Office PowerPoint</Application>
  <PresentationFormat>On-screen Show (4:3)</PresentationFormat>
  <Paragraphs>479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CMR10</vt:lpstr>
      <vt:lpstr>Geneva</vt:lpstr>
      <vt:lpstr>Helvetica</vt:lpstr>
      <vt:lpstr>Rockwell</vt:lpstr>
      <vt:lpstr>Symbol</vt:lpstr>
      <vt:lpstr>Times New Roman</vt:lpstr>
      <vt:lpstr>TimesNewRomanPSMT</vt:lpstr>
      <vt:lpstr>Wingdings</vt:lpstr>
      <vt:lpstr>FNAL_TemplateMac_060514</vt:lpstr>
      <vt:lpstr>Fermilab: Footer Only</vt:lpstr>
      <vt:lpstr>Mechanical Design of SC Cavities</vt:lpstr>
      <vt:lpstr>PIP-II Layout</vt:lpstr>
      <vt:lpstr>SC Cavities</vt:lpstr>
      <vt:lpstr>PowerPoint Presentation</vt:lpstr>
      <vt:lpstr>PowerPoint Presentation</vt:lpstr>
      <vt:lpstr>PowerPoint Presentation</vt:lpstr>
      <vt:lpstr>HWR Cavities FRS</vt:lpstr>
      <vt:lpstr>HWR Cavities Stress analysis</vt:lpstr>
      <vt:lpstr>SSR1 Cavities FRS</vt:lpstr>
      <vt:lpstr>SSR1 Cavities: Pressure sensitivity</vt:lpstr>
      <vt:lpstr>SSR1 Cavities: LFD</vt:lpstr>
      <vt:lpstr>SSR1 Cavities: Mechanical Resonances</vt:lpstr>
      <vt:lpstr>SSR1 Cavities: MAWP Requirements </vt:lpstr>
      <vt:lpstr>HB 650 MHz  Cavity Helium Vessel</vt:lpstr>
      <vt:lpstr>PowerPoint Presentation</vt:lpstr>
      <vt:lpstr>HB 650 MHz  Cavity Helium Vessel</vt:lpstr>
      <vt:lpstr>FE mesh</vt:lpstr>
      <vt:lpstr>Cavity stiffness, wall thickness 3.75 mm</vt:lpstr>
      <vt:lpstr>LFD and dF/dP simulations algorithm</vt:lpstr>
      <vt:lpstr>LFD and dF/dP simulations algorithm</vt:lpstr>
      <vt:lpstr>LFD</vt:lpstr>
      <vt:lpstr>dF/dP</vt:lpstr>
      <vt:lpstr>Modal analysis</vt:lpstr>
      <vt:lpstr>Stress analysis. 5 Load cases</vt:lpstr>
      <vt:lpstr>Load cases and results</vt:lpstr>
      <vt:lpstr>Load Case 1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Ivan V Gonin</cp:lastModifiedBy>
  <cp:revision>117</cp:revision>
  <cp:lastPrinted>2017-03-23T15:33:05Z</cp:lastPrinted>
  <dcterms:created xsi:type="dcterms:W3CDTF">2015-05-15T16:41:26Z</dcterms:created>
  <dcterms:modified xsi:type="dcterms:W3CDTF">2017-04-07T23:21:20Z</dcterms:modified>
</cp:coreProperties>
</file>