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2" r:id="rId2"/>
  </p:sldMasterIdLst>
  <p:notesMasterIdLst>
    <p:notesMasterId r:id="rId22"/>
  </p:notesMasterIdLst>
  <p:handoutMasterIdLst>
    <p:handoutMasterId r:id="rId23"/>
  </p:handoutMasterIdLst>
  <p:sldIdLst>
    <p:sldId id="265" r:id="rId3"/>
    <p:sldId id="314" r:id="rId4"/>
    <p:sldId id="355" r:id="rId5"/>
    <p:sldId id="356" r:id="rId6"/>
    <p:sldId id="330" r:id="rId7"/>
    <p:sldId id="366" r:id="rId8"/>
    <p:sldId id="331" r:id="rId9"/>
    <p:sldId id="367" r:id="rId10"/>
    <p:sldId id="350" r:id="rId11"/>
    <p:sldId id="353" r:id="rId12"/>
    <p:sldId id="348" r:id="rId13"/>
    <p:sldId id="364" r:id="rId14"/>
    <p:sldId id="361" r:id="rId15"/>
    <p:sldId id="365" r:id="rId16"/>
    <p:sldId id="342" r:id="rId17"/>
    <p:sldId id="343" r:id="rId18"/>
    <p:sldId id="322" r:id="rId19"/>
    <p:sldId id="358" r:id="rId20"/>
    <p:sldId id="359" r:id="rId21"/>
  </p:sldIdLst>
  <p:sldSz cx="9144000" cy="6858000" type="screen4x3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C97"/>
    <a:srgbClr val="0F2D62"/>
    <a:srgbClr val="0000FF"/>
    <a:srgbClr val="FF00FF"/>
    <a:srgbClr val="003087"/>
    <a:srgbClr val="36538C"/>
    <a:srgbClr val="404040"/>
    <a:srgbClr val="505050"/>
    <a:srgbClr val="63666A"/>
    <a:srgbClr val="A7A8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218" autoAdjust="0"/>
  </p:normalViewPr>
  <p:slideViewPr>
    <p:cSldViewPr snapToGrid="0" snapToObjects="1">
      <p:cViewPr varScale="1">
        <p:scale>
          <a:sx n="72" d="100"/>
          <a:sy n="72" d="100"/>
        </p:scale>
        <p:origin x="1098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itchFamily="34" charset="0"/>
              </a:defRPr>
            </a:lvl1pPr>
          </a:lstStyle>
          <a:p>
            <a:fld id="{ED9035C6-DBE2-45BD-84B7-22B136218175}" type="datetimeFigureOut">
              <a:rPr lang="en-US"/>
              <a:pPr/>
              <a:t>4/8/2017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itchFamily="34" charset="0"/>
              </a:defRPr>
            </a:lvl1pPr>
          </a:lstStyle>
          <a:p>
            <a:fld id="{4247EC30-D61B-42D0-AF99-142EE633051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55903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itchFamily="34" charset="0"/>
              </a:defRPr>
            </a:lvl1pPr>
          </a:lstStyle>
          <a:p>
            <a:fld id="{1E920458-B6AA-45DF-A608-9A4D8E5262EA}" type="datetimeFigureOut">
              <a:rPr lang="en-US"/>
              <a:pPr/>
              <a:t>4/8/2017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itchFamily="34" charset="0"/>
              </a:defRPr>
            </a:lvl1pPr>
          </a:lstStyle>
          <a:p>
            <a:fld id="{EBBC6B3A-328F-446F-BADF-707A1872ECE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91365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Wrong date:</a:t>
            </a:r>
            <a:r>
              <a:rPr lang="en-US" baseline="0" dirty="0"/>
              <a:t> </a:t>
            </a:r>
            <a:r>
              <a:rPr lang="en-US" dirty="0"/>
              <a:t>9-11 March 2015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BC6B3A-328F-446F-BADF-707A1872ECE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3954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BC6B3A-328F-446F-BADF-707A1872ECED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444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61072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4/10-12/2017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K. Seiya (Fermilab Booster)</a:t>
            </a:r>
            <a:endParaRPr lang="en-US" b="1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1B777B-3539-4808-893C-3B7B2B4A877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394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1200"/>
              </a:spcBef>
              <a:defRPr sz="2400">
                <a:solidFill>
                  <a:srgbClr val="404040"/>
                </a:solidFill>
              </a:defRPr>
            </a:lvl1pPr>
            <a:lvl2pPr>
              <a:spcBef>
                <a:spcPts val="200"/>
              </a:spcBef>
              <a:defRPr sz="2200">
                <a:solidFill>
                  <a:srgbClr val="404040"/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rgbClr val="404040"/>
                </a:solidFill>
              </a:defRPr>
            </a:lvl3pPr>
            <a:lvl4pPr>
              <a:spcBef>
                <a:spcPts val="0"/>
              </a:spcBef>
              <a:defRPr sz="1800">
                <a:solidFill>
                  <a:srgbClr val="404040"/>
                </a:solidFill>
              </a:defRPr>
            </a:lvl4pPr>
            <a:lvl5pPr marL="2057400" indent="-228600">
              <a:spcBef>
                <a:spcPts val="0"/>
              </a:spcBef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4/10-12/2017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/>
              <a:t>K. Seiya (Fermilab Booster)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5A663A-9045-4F5C-A8DD-14283B87C59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523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4/10-12/2017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K. Seiya (Fermilab Booster)</a:t>
            </a:r>
            <a:endParaRPr lang="en-US" b="1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7B7E07BC-8044-4F03-BF00-58B4E75904C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456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4/10-12/2017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K. Seiya (Fermilab Booster)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DF7131EF-3896-45A6-A09C-0F2FB6DBD8C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294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4/10-12/2017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K. Seiya (Fermilab Booster)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2A7A83-E6CE-44C2-9866-2958E6F1669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848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4/10-12/2017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K. Seiya (Fermilab Booster)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8883E-0D01-4C1A-AC01-192C7F6DD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573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4/10-12/2017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K. Seiya (Fermilab Booster)</a:t>
            </a:r>
            <a:endParaRPr lang="en-US" b="1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65172B-0B06-4A05-9B46-8E659A1624A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524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4/10-12/2017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K. Seiya (Fermilab Booster)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D4E39F-F0E7-4E12-8DA9-CD9C93BDE33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457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4/10-12/2017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K. Seiya (Fermilab Booster)</a:t>
            </a:r>
            <a:endParaRPr lang="en-US" b="1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2B6040-8786-4D1F-8325-69B2F2DF37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741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4C97"/>
                </a:solidFill>
                <a:latin typeface="Helvetica" pitchFamily="34" charset="0"/>
              </a:defRPr>
            </a:lvl1pPr>
          </a:lstStyle>
          <a:p>
            <a:r>
              <a:rPr lang="en-US"/>
              <a:t>4/10-12/2017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K. Seiya (Fermilab Booster)</a:t>
            </a:r>
            <a:endParaRPr lang="en-US" b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4C97"/>
                </a:solidFill>
                <a:latin typeface="Helvetica" pitchFamily="34" charset="0"/>
              </a:defRPr>
            </a:lvl1pPr>
          </a:lstStyle>
          <a:p>
            <a:fld id="{2497D657-BC53-4144-8492-FC6B98BC9F2D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86" r:id="rId1"/>
    <p:sldLayoutId id="2147484087" r:id="rId2"/>
    <p:sldLayoutId id="2147484079" r:id="rId3"/>
    <p:sldLayoutId id="2147484080" r:id="rId4"/>
    <p:sldLayoutId id="2147484081" r:id="rId5"/>
    <p:sldLayoutId id="2147484088" r:id="rId6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MS PGothic" pitchFamily="34" charset="-128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6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4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2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2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>
              <a:defRPr sz="900">
                <a:solidFill>
                  <a:srgbClr val="004C97"/>
                </a:solidFill>
                <a:latin typeface="Helvetica" pitchFamily="34" charset="0"/>
              </a:defRPr>
            </a:lvl1pPr>
          </a:lstStyle>
          <a:p>
            <a:r>
              <a:rPr lang="en-US"/>
              <a:t>4/10-12/2017</a:t>
            </a:r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K. Seiya (Fermilab Booster)</a:t>
            </a:r>
            <a:endParaRPr lang="en-US" b="1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pitchFamily="34" charset="0"/>
              </a:defRPr>
            </a:lvl1pPr>
          </a:lstStyle>
          <a:p>
            <a:fld id="{9689E251-6D27-498A-947E-F1E353EF0004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7173" name="Picture 1" descr="Footer_06031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82" r:id="rId1"/>
    <p:sldLayoutId id="2147484083" r:id="rId2"/>
    <p:sldLayoutId id="2147484084" r:id="rId3"/>
    <p:sldLayoutId id="2147484085" r:id="rId4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MS PGothic" pitchFamily="34" charset="-128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itchFamily="34" charset="-128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itchFamily="34" charset="-128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itchFamily="34" charset="-128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MS PGothic" pitchFamily="34" charset="-128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600"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400"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200"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200" kern="1200">
          <a:solidFill>
            <a:srgbClr val="7F7F7F"/>
          </a:solidFill>
          <a:latin typeface="Helvetica"/>
          <a:ea typeface="MS PGothic" pitchFamily="34" charset="-128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 bwMode="auto">
          <a:xfrm>
            <a:off x="806450" y="3559175"/>
            <a:ext cx="7526338" cy="1139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r>
              <a:rPr lang="en-US" dirty="0">
                <a:latin typeface="Helvetica" pitchFamily="34" charset="0"/>
              </a:rPr>
              <a:t>PIP II Booster</a:t>
            </a:r>
          </a:p>
        </p:txBody>
      </p:sp>
      <p:sp>
        <p:nvSpPr>
          <p:cNvPr id="14338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806450" y="4841875"/>
            <a:ext cx="7526338" cy="1489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latin typeface="Helvetica" pitchFamily="34" charset="0"/>
              </a:rPr>
              <a:t>Kiyomi Seiya</a:t>
            </a:r>
          </a:p>
          <a:p>
            <a:r>
              <a:rPr lang="en-US" dirty="0">
                <a:latin typeface="Helvetica" pitchFamily="34" charset="0"/>
              </a:rPr>
              <a:t>PIP-II Machine Advisory Committee</a:t>
            </a:r>
          </a:p>
          <a:p>
            <a:r>
              <a:rPr lang="en-US" dirty="0">
                <a:latin typeface="Helvetica" pitchFamily="34" charset="0"/>
              </a:rPr>
              <a:t>10-12 April, 2017</a:t>
            </a:r>
          </a:p>
          <a:p>
            <a:endParaRPr lang="en-US" dirty="0">
              <a:latin typeface="Helvetica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1600" y="300177"/>
            <a:ext cx="8229600" cy="535522"/>
          </a:xfrm>
        </p:spPr>
        <p:txBody>
          <a:bodyPr>
            <a:normAutofit/>
          </a:bodyPr>
          <a:lstStyle/>
          <a:p>
            <a:r>
              <a:rPr lang="en-US" sz="2400" dirty="0"/>
              <a:t>Injection: Painting for Space Charge Mitigation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4/10-12/2017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K. Seiya (Fermilab Booster)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8883E-0D01-4C1A-AC01-192C7F6DD935}" type="slidenum">
              <a:rPr lang="en-US" smtClean="0"/>
              <a:t>10</a:t>
            </a:fld>
            <a:endParaRPr lang="en-US"/>
          </a:p>
        </p:txBody>
      </p:sp>
      <p:pic>
        <p:nvPicPr>
          <p:cNvPr id="12" name="Picture 1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807" y="1876984"/>
            <a:ext cx="1276806" cy="2068927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0800000" rev="10800000"/>
            </a:camera>
            <a:lightRig rig="threePt" dir="t"/>
          </a:scene3d>
        </p:spPr>
      </p:pic>
      <p:pic>
        <p:nvPicPr>
          <p:cNvPr id="13" name="Picture 12"/>
          <p:cNvPicPr/>
          <p:nvPr/>
        </p:nvPicPr>
        <p:blipFill>
          <a:blip r:embed="rId3"/>
          <a:stretch>
            <a:fillRect/>
          </a:stretch>
        </p:blipFill>
        <p:spPr>
          <a:xfrm>
            <a:off x="3227827" y="2746197"/>
            <a:ext cx="4557419" cy="129576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33263" y="810160"/>
            <a:ext cx="896301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Move beam vertically using the ORBUMPs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Move beam horizontally with 5 bumps using existing dipole correctors.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Carbon foil for stripping (presently 15 turns vs 315 turns for PIPII)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36177" y="1940405"/>
            <a:ext cx="5614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C000"/>
                </a:solidFill>
              </a:rPr>
              <a:t>Foil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4138002"/>
            <a:ext cx="5192331" cy="211615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354782" y="1940405"/>
            <a:ext cx="47433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1" dirty="0">
                <a:solidFill>
                  <a:schemeClr val="tx1">
                    <a:lumMod val="75000"/>
                  </a:schemeClr>
                </a:solidFill>
                <a:latin typeface="+mj-lt"/>
                <a:cs typeface="Helvetica" panose="020B0604020202020204" pitchFamily="34" charset="0"/>
              </a:rPr>
              <a:t>Boundaries for :</a:t>
            </a:r>
          </a:p>
          <a:p>
            <a:pPr algn="l"/>
            <a:r>
              <a:rPr lang="en-US" sz="1800" b="1" dirty="0">
                <a:solidFill>
                  <a:schemeClr val="tx1">
                    <a:lumMod val="75000"/>
                  </a:schemeClr>
                </a:solidFill>
                <a:latin typeface="+mj-lt"/>
                <a:cs typeface="Helvetica" panose="020B0604020202020204" pitchFamily="34" charset="0"/>
              </a:rPr>
              <a:t>	</a:t>
            </a:r>
            <a:r>
              <a:rPr lang="en-US" sz="1800" b="1" dirty="0">
                <a:solidFill>
                  <a:srgbClr val="0000FF"/>
                </a:solidFill>
                <a:latin typeface="+mj-lt"/>
                <a:cs typeface="Helvetica" panose="020B0604020202020204" pitchFamily="34" charset="0"/>
              </a:rPr>
              <a:t>Beam from LINAC (1.8pi mm-</a:t>
            </a:r>
            <a:r>
              <a:rPr lang="en-US" sz="1800" b="1" dirty="0" err="1">
                <a:solidFill>
                  <a:srgbClr val="0000FF"/>
                </a:solidFill>
                <a:latin typeface="+mj-lt"/>
                <a:cs typeface="Helvetica" panose="020B0604020202020204" pitchFamily="34" charset="0"/>
              </a:rPr>
              <a:t>mrad</a:t>
            </a:r>
            <a:r>
              <a:rPr lang="en-US" sz="1800" b="1" dirty="0">
                <a:solidFill>
                  <a:srgbClr val="0000FF"/>
                </a:solidFill>
                <a:latin typeface="+mj-lt"/>
                <a:cs typeface="Helvetica" panose="020B0604020202020204" pitchFamily="34" charset="0"/>
              </a:rPr>
              <a:t>)</a:t>
            </a:r>
          </a:p>
          <a:p>
            <a:pPr algn="l"/>
            <a:r>
              <a:rPr lang="en-US" sz="1800" b="1" dirty="0">
                <a:solidFill>
                  <a:srgbClr val="FF0000"/>
                </a:solidFill>
                <a:latin typeface="+mj-lt"/>
                <a:cs typeface="Helvetica" panose="020B0604020202020204" pitchFamily="34" charset="0"/>
              </a:rPr>
              <a:t>	After painting (16pi mm-</a:t>
            </a:r>
            <a:r>
              <a:rPr lang="en-US" sz="1800" b="1" dirty="0" err="1">
                <a:solidFill>
                  <a:srgbClr val="FF0000"/>
                </a:solidFill>
                <a:latin typeface="+mj-lt"/>
                <a:cs typeface="Helvetica" panose="020B0604020202020204" pitchFamily="34" charset="0"/>
              </a:rPr>
              <a:t>mrad</a:t>
            </a:r>
            <a:r>
              <a:rPr lang="en-US" sz="1800" b="1" dirty="0">
                <a:solidFill>
                  <a:srgbClr val="FF0000"/>
                </a:solidFill>
                <a:latin typeface="+mj-lt"/>
                <a:cs typeface="Helvetica" panose="020B0604020202020204" pitchFamily="34" charset="0"/>
              </a:rPr>
              <a:t>)</a:t>
            </a:r>
            <a:endParaRPr lang="en-US" sz="1800" b="1" dirty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676275" y="3952816"/>
            <a:ext cx="186046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676275" y="1724027"/>
            <a:ext cx="0" cy="222188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688697" y="3676337"/>
            <a:ext cx="317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x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44368" y="1632661"/>
            <a:ext cx="3241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y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828800" y="4217514"/>
            <a:ext cx="0" cy="173271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300334" y="4197638"/>
            <a:ext cx="0" cy="173271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320755" y="4483704"/>
            <a:ext cx="29022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/>
              <a:t>Simulation results of the carbon foil strip injection</a:t>
            </a:r>
          </a:p>
          <a:p>
            <a:endParaRPr lang="en-US" sz="1800"/>
          </a:p>
          <a:p>
            <a:r>
              <a:rPr lang="en-US" sz="1800">
                <a:latin typeface="Symbol" panose="05050102010706020507" pitchFamily="18" charset="2"/>
              </a:rPr>
              <a:t>e</a:t>
            </a:r>
            <a:r>
              <a:rPr lang="en-US" sz="1800"/>
              <a:t>x, </a:t>
            </a:r>
            <a:r>
              <a:rPr lang="en-US" sz="1800">
                <a:latin typeface="Symbol" panose="05050102010706020507" pitchFamily="18" charset="2"/>
              </a:rPr>
              <a:t>e</a:t>
            </a:r>
            <a:r>
              <a:rPr lang="en-US" sz="1800"/>
              <a:t>y (95%) &lt; 16</a:t>
            </a:r>
            <a:r>
              <a:rPr lang="en-US" sz="1800">
                <a:latin typeface="Symbol" panose="05050102010706020507" pitchFamily="18" charset="2"/>
              </a:rPr>
              <a:t>p</a:t>
            </a:r>
            <a:r>
              <a:rPr lang="en-US" sz="1800"/>
              <a:t> mm-mrad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057139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4/10-12/2017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K. Seiya (Fermilab Booster)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8883E-0D01-4C1A-AC01-192C7F6DD935}" type="slidenum">
              <a:rPr lang="en-US" smtClean="0"/>
              <a:t>11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94" y="1404432"/>
            <a:ext cx="4142932" cy="20544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2863" y="1678575"/>
            <a:ext cx="4991137" cy="2495569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8762" y="264416"/>
            <a:ext cx="8229600" cy="487362"/>
          </a:xfrm>
        </p:spPr>
        <p:txBody>
          <a:bodyPr>
            <a:noAutofit/>
          </a:bodyPr>
          <a:lstStyle/>
          <a:p>
            <a:r>
              <a:rPr lang="en-US" sz="2400" dirty="0"/>
              <a:t>Injection Capture: Bucket to Bucket Transfer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762" y="3995678"/>
            <a:ext cx="890762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+mj-lt"/>
              </a:rPr>
              <a:t>Testing early injection scheme to improve capture efficiency.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+mj-lt"/>
              </a:rPr>
              <a:t>Developing a new VXI board for the GMPS (Gradient Magnet Power Supply) feedback in order to reduce current and timing error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1">
                    <a:lumMod val="75000"/>
                  </a:schemeClr>
                </a:solidFill>
                <a:latin typeface="+mj-lt"/>
              </a:rPr>
              <a:t>I_err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+mj-lt"/>
              </a:rPr>
              <a:t> &lt; +/- 0.02 [A],  </a:t>
            </a:r>
            <a:r>
              <a:rPr lang="en-US" sz="2000" dirty="0" err="1">
                <a:solidFill>
                  <a:schemeClr val="tx1">
                    <a:lumMod val="75000"/>
                  </a:schemeClr>
                </a:solidFill>
                <a:latin typeface="+mj-lt"/>
              </a:rPr>
              <a:t>T_err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+mj-lt"/>
              </a:rPr>
              <a:t> &lt; 20 </a:t>
            </a:r>
            <a:r>
              <a:rPr lang="en-US" sz="2000" dirty="0" err="1">
                <a:solidFill>
                  <a:schemeClr val="tx1">
                    <a:lumMod val="75000"/>
                  </a:schemeClr>
                </a:solidFill>
                <a:latin typeface="+mj-lt"/>
              </a:rPr>
              <a:t>msec</a:t>
            </a:r>
            <a:endParaRPr lang="en-US" sz="2000" dirty="0">
              <a:solidFill>
                <a:schemeClr val="tx1">
                  <a:lumMod val="75000"/>
                </a:schemeClr>
              </a:solidFill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+mj-lt"/>
                <a:cs typeface="Helvetica" panose="020B0604020202020204" pitchFamily="34" charset="0"/>
              </a:rPr>
              <a:t>Using LINAC energy control vs. Booster ramp control needs to be studied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Helvetica"/>
                <a:cs typeface="Helvetica" panose="020B0604020202020204" pitchFamily="34" charset="0"/>
              </a:rPr>
              <a:t>Flattened front porch for injection will be made with hor. corrector ramp</a:t>
            </a:r>
            <a:endParaRPr lang="en-US" sz="2000" dirty="0">
              <a:solidFill>
                <a:schemeClr val="tx1">
                  <a:lumMod val="75000"/>
                </a:schemeClr>
              </a:solidFill>
              <a:latin typeface="Helvetica"/>
              <a:cs typeface="ＭＳ Ｐゴシック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>
                  <a:lumMod val="75000"/>
                </a:schemeClr>
              </a:solidFill>
              <a:latin typeface="+mj-lt"/>
              <a:cs typeface="Helvetica" panose="020B0604020202020204" pitchFamily="34" charset="0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>
                  <a:lumMod val="75000"/>
                </a:schemeClr>
              </a:solidFill>
              <a:latin typeface="+mj-lt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49237" y="867603"/>
            <a:ext cx="890762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tx1">
                    <a:lumMod val="60000"/>
                    <a:lumOff val="4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LINAC 2 mA beam current for 0.6 </a:t>
            </a:r>
            <a:r>
              <a:rPr lang="en-US" sz="2000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ms</a:t>
            </a:r>
            <a:r>
              <a:rPr lang="en-US" sz="2000" dirty="0">
                <a:solidFill>
                  <a:schemeClr val="tx1">
                    <a:lumMod val="60000"/>
                    <a:lumOff val="4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provides 6.7E12 particles</a:t>
            </a:r>
          </a:p>
        </p:txBody>
      </p:sp>
    </p:spTree>
    <p:extLst>
      <p:ext uri="{BB962C8B-B14F-4D97-AF65-F5344CB8AC3E}">
        <p14:creationId xmlns:p14="http://schemas.microsoft.com/office/powerpoint/2010/main" val="26501646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Transition: Measurements of the Emittance Blow up After Transition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4/10-12/2017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K. Seiya (Fermilab Booster)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B04D65-FDB1-9D47-B7AC-43233F8093C6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85011" y="5084394"/>
            <a:ext cx="88307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>
                    <a:lumMod val="75000"/>
                  </a:schemeClr>
                </a:solidFill>
              </a:rPr>
              <a:t>Transition jump was based on time and is now based on frequency.</a:t>
            </a:r>
          </a:p>
          <a:p>
            <a:r>
              <a:rPr lang="en-US" sz="2000" dirty="0">
                <a:solidFill>
                  <a:schemeClr val="tx1">
                    <a:lumMod val="75000"/>
                  </a:schemeClr>
                </a:solidFill>
              </a:rPr>
              <a:t>Simulation and measurements show that the quad peak ratio does not change with beam intensity.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sz="2000" dirty="0">
                <a:solidFill>
                  <a:schemeClr val="tx1">
                    <a:lumMod val="75000"/>
                  </a:schemeClr>
                </a:solidFill>
                <a:sym typeface="Wingdings" panose="05000000000000000000" pitchFamily="2" charset="2"/>
              </a:rPr>
              <a:t>No blowup  due to the space charge effect at the intensity of 6E12 </a:t>
            </a:r>
            <a:r>
              <a:rPr lang="en-US" sz="2000" dirty="0" err="1">
                <a:solidFill>
                  <a:schemeClr val="tx1">
                    <a:lumMod val="75000"/>
                  </a:schemeClr>
                </a:solidFill>
                <a:sym typeface="Wingdings" panose="05000000000000000000" pitchFamily="2" charset="2"/>
              </a:rPr>
              <a:t>ppp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sym typeface="Wingdings" panose="05000000000000000000" pitchFamily="2" charset="2"/>
              </a:rPr>
              <a:t>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765561" y="4259860"/>
            <a:ext cx="32686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004C97"/>
                </a:solidFill>
              </a:rPr>
              <a:t>Simulation with space charge:</a:t>
            </a:r>
          </a:p>
          <a:p>
            <a:r>
              <a:rPr lang="en-US" sz="1800" b="1" dirty="0">
                <a:solidFill>
                  <a:srgbClr val="0000FF"/>
                </a:solidFill>
              </a:rPr>
              <a:t>	8BT </a:t>
            </a:r>
            <a:r>
              <a:rPr lang="en-US" sz="1800" b="1" dirty="0">
                <a:solidFill>
                  <a:srgbClr val="0000FF"/>
                </a:solidFill>
                <a:sym typeface="Symbol" panose="05050102010706020507" pitchFamily="18" charset="2"/>
              </a:rPr>
              <a:t> 3E12p/81 bunch</a:t>
            </a:r>
          </a:p>
          <a:p>
            <a:r>
              <a:rPr lang="en-US" sz="1800" b="1" dirty="0">
                <a:solidFill>
                  <a:srgbClr val="FF0000"/>
                </a:solidFill>
              </a:rPr>
              <a:t>	16BT </a:t>
            </a:r>
            <a:r>
              <a:rPr lang="en-US" sz="1800" b="1" dirty="0">
                <a:solidFill>
                  <a:srgbClr val="FF0000"/>
                </a:solidFill>
                <a:sym typeface="Symbol" panose="05050102010706020507" pitchFamily="18" charset="2"/>
              </a:rPr>
              <a:t> 6E12p/81 bunch</a:t>
            </a:r>
          </a:p>
        </p:txBody>
      </p:sp>
      <p:sp>
        <p:nvSpPr>
          <p:cNvPr id="9" name="Rectangle 8"/>
          <p:cNvSpPr/>
          <p:nvPr/>
        </p:nvSpPr>
        <p:spPr>
          <a:xfrm>
            <a:off x="452437" y="827398"/>
            <a:ext cx="43915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4C97"/>
                </a:solidFill>
              </a:rPr>
              <a:t>Peak detector signal at transition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t="5516"/>
          <a:stretch/>
        </p:blipFill>
        <p:spPr>
          <a:xfrm>
            <a:off x="0" y="1264647"/>
            <a:ext cx="5413541" cy="3712480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>
            <a:off x="1402296" y="1652887"/>
            <a:ext cx="132820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402296" y="2044175"/>
            <a:ext cx="174730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296397" y="893415"/>
                <a:ext cx="2587503" cy="94686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𝐼𝑛𝑡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𝑒𝑛𝑠𝑖𝑡𝑦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 2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𝑛𝑑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𝑝𝑒𝑎𝑘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𝐼𝑛𝑡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𝑒𝑛𝑠𝑖𝑡𝑦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 1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𝑠𝑡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𝑃𝑒𝑎𝑘</m:t>
                          </m:r>
                        </m:den>
                      </m:f>
                    </m:oMath>
                  </m:oMathPara>
                </a14:m>
                <a:endParaRPr lang="en-US" sz="20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=0. 89(0.5%)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6397" y="893415"/>
                <a:ext cx="2587503" cy="946862"/>
              </a:xfrm>
              <a:prstGeom prst="rect">
                <a:avLst/>
              </a:prstGeom>
              <a:blipFill>
                <a:blip r:embed="rId3"/>
                <a:stretch>
                  <a:fillRect b="-109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369" y="2215964"/>
            <a:ext cx="2825831" cy="2117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1286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Acceleration: Impedance modeling and simulation (1)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4/10-12/2017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K. Seiya (Fermilab Booster)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663A-9045-4F5C-A8DD-14283B87C592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812" y="1324779"/>
            <a:ext cx="2268128" cy="20818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5940" y="1581433"/>
            <a:ext cx="2928143" cy="13575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8972" y="1231922"/>
            <a:ext cx="2882861" cy="20432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853" y="3728208"/>
            <a:ext cx="4975120" cy="2075464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6"/>
          <a:stretch>
            <a:fillRect/>
          </a:stretch>
        </p:blipFill>
        <p:spPr>
          <a:xfrm>
            <a:off x="5646683" y="3745190"/>
            <a:ext cx="3080734" cy="22779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751" y="800453"/>
            <a:ext cx="56704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Impedance modeling for the laminated combined function magnet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91973" y="1047256"/>
            <a:ext cx="4200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Calculated impedance for F and D magnets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22863" y="3267900"/>
            <a:ext cx="41283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Modified impedance for F and D magnets </a:t>
            </a:r>
          </a:p>
          <a:p>
            <a:r>
              <a:rPr lang="en-US" sz="18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based on the measurement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91753" y="3360832"/>
            <a:ext cx="4223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Measured impedance for F and D magnets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-314325" y="5691561"/>
            <a:ext cx="9886950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900" dirty="0"/>
              <a:t>Theoretical model yields results close to the wire measurements </a:t>
            </a:r>
          </a:p>
          <a:p>
            <a:pPr marL="8001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900" dirty="0"/>
              <a:t>Parameters of the impedance model are adjusted to match beam based measurements </a:t>
            </a:r>
            <a:r>
              <a:rPr lang="en-US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312680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4/10-12/2017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K. Seiya (Fermilab Booster)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663A-9045-4F5C-A8DD-14283B87C592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8" name="Picture 7"/>
          <p:cNvPicPr/>
          <p:nvPr/>
        </p:nvPicPr>
        <p:blipFill>
          <a:blip r:embed="rId2"/>
          <a:stretch>
            <a:fillRect/>
          </a:stretch>
        </p:blipFill>
        <p:spPr>
          <a:xfrm>
            <a:off x="304800" y="1107883"/>
            <a:ext cx="3638796" cy="29171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2076" y="1173872"/>
            <a:ext cx="3563935" cy="285114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6200" y="4023398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Longitudinal emittance at extraction was 0.1 </a:t>
            </a:r>
            <a:r>
              <a:rPr lang="en-US" dirty="0" err="1"/>
              <a:t>eV∙s</a:t>
            </a:r>
            <a:r>
              <a:rPr lang="en-US" dirty="0"/>
              <a:t> with 97% particles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May need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/>
              <a:t>Q-jump with correction quadrupoles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 err="1"/>
              <a:t>Sextupoles</a:t>
            </a:r>
            <a:r>
              <a:rPr lang="en-US" dirty="0"/>
              <a:t> to control second order slip-factor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simulation efforts continue and results will be compared with the measurements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Acceleration: Impedance modeling and simulation (2)</a:t>
            </a:r>
          </a:p>
        </p:txBody>
      </p:sp>
      <p:sp>
        <p:nvSpPr>
          <p:cNvPr id="2" name="Rectangle 1"/>
          <p:cNvSpPr/>
          <p:nvPr/>
        </p:nvSpPr>
        <p:spPr>
          <a:xfrm>
            <a:off x="304799" y="793942"/>
            <a:ext cx="65039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Simulation for the beam acceleration in Booster</a:t>
            </a:r>
          </a:p>
        </p:txBody>
      </p:sp>
    </p:spTree>
    <p:extLst>
      <p:ext uri="{BB962C8B-B14F-4D97-AF65-F5344CB8AC3E}">
        <p14:creationId xmlns:p14="http://schemas.microsoft.com/office/powerpoint/2010/main" val="2690672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Acceleration:  Transverse Beam Emittance (1)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K. Seiya (Fermilab Booster)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15</a:t>
            </a:fld>
            <a:endParaRPr lang="en-US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987" y="905742"/>
            <a:ext cx="5164123" cy="1625257"/>
          </a:xfrm>
          <a:prstGeom prst="rect">
            <a:avLst/>
          </a:prstGeom>
        </p:spPr>
      </p:pic>
      <p:sp>
        <p:nvSpPr>
          <p:cNvPr id="76" name="TextBox 75"/>
          <p:cNvSpPr txBox="1"/>
          <p:nvPr/>
        </p:nvSpPr>
        <p:spPr>
          <a:xfrm>
            <a:off x="710685" y="2608214"/>
            <a:ext cx="30164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>
                <a:solidFill>
                  <a:srgbClr val="002060"/>
                </a:solidFill>
              </a:rPr>
              <a:t>Beta beating with DOGLEG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5120175" y="2584429"/>
            <a:ext cx="19737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>
                <a:solidFill>
                  <a:srgbClr val="002060"/>
                </a:solidFill>
              </a:rPr>
              <a:t>corrected lattice 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7383" y="5852634"/>
            <a:ext cx="90729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Beta beating can be corrected with correction quads around the ring.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464819"/>
            <a:ext cx="387362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C000"/>
                </a:solidFill>
              </a:rPr>
              <a:t>DOGLEG bump at Long3</a:t>
            </a:r>
          </a:p>
          <a:p>
            <a:r>
              <a:rPr lang="en-US" sz="2000" b="1" dirty="0">
                <a:solidFill>
                  <a:srgbClr val="FFC000"/>
                </a:solidFill>
              </a:rPr>
              <a:t>(To avoid the septum at injection)  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4/10-12/2017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685" y="2967691"/>
            <a:ext cx="3343275" cy="30003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5150" y="2992114"/>
            <a:ext cx="3855118" cy="3017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5584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Acceleration:  Transverse Beam Emittance (2)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4/10-12/2017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K. Seiya (Fermilab Booster)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663A-9045-4F5C-A8DD-14283B87C592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0706" y="1215875"/>
            <a:ext cx="2295408" cy="241437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5650" y="1215875"/>
            <a:ext cx="2294363" cy="2414376"/>
          </a:xfrm>
          <a:prstGeom prst="rect">
            <a:avLst/>
          </a:prstGeom>
        </p:spPr>
      </p:pic>
      <p:pic>
        <p:nvPicPr>
          <p:cNvPr id="13" name="Picture 1" descr="https://www-bd.fnal.gov/Elog/api/get/file/binary?fileId=10695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024" y="1789859"/>
            <a:ext cx="4127327" cy="275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8599" y="4569431"/>
            <a:ext cx="83915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Performing lattice measurements and comparing with the model on MADX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Improving beam envelope periodicity at injection and reduce transverse emittance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4881489" y="1201442"/>
            <a:ext cx="0" cy="303925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158111" y="1201442"/>
            <a:ext cx="0" cy="29063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770140" y="3305907"/>
            <a:ext cx="541606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202943" y="4107766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8624862" y="3476875"/>
                <a:ext cx="604396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4862" y="3476875"/>
                <a:ext cx="604396" cy="461665"/>
              </a:xfrm>
              <a:prstGeom prst="rect">
                <a:avLst/>
              </a:prstGeom>
              <a:blipFill>
                <a:blip r:embed="rId5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3668131" y="736674"/>
                <a:ext cx="58272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8131" y="736674"/>
                <a:ext cx="582724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/>
          <p:cNvCxnSpPr/>
          <p:nvPr/>
        </p:nvCxnSpPr>
        <p:spPr>
          <a:xfrm>
            <a:off x="3970920" y="3659737"/>
            <a:ext cx="4773210" cy="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6" idx="1"/>
          </p:cNvCxnSpPr>
          <p:nvPr/>
        </p:nvCxnSpPr>
        <p:spPr>
          <a:xfrm flipV="1">
            <a:off x="4202943" y="929527"/>
            <a:ext cx="0" cy="3409072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32687" y="745403"/>
            <a:ext cx="306507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Beta function </a:t>
            </a:r>
          </a:p>
          <a:p>
            <a:r>
              <a:rPr lang="en-US" dirty="0"/>
              <a:t>Measurements: points </a:t>
            </a:r>
          </a:p>
          <a:p>
            <a:r>
              <a:rPr lang="en-US" dirty="0"/>
              <a:t>Simulation: solid lines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926837" y="3617552"/>
            <a:ext cx="57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0.5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148222" y="3576143"/>
            <a:ext cx="57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0.5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650383" y="3305907"/>
            <a:ext cx="572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0.5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596141" y="784805"/>
            <a:ext cx="22997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Corrected lattice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089344" y="807649"/>
            <a:ext cx="25698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Operational lattice</a:t>
            </a:r>
          </a:p>
        </p:txBody>
      </p:sp>
    </p:spTree>
    <p:extLst>
      <p:ext uri="{BB962C8B-B14F-4D97-AF65-F5344CB8AC3E}">
        <p14:creationId xmlns:p14="http://schemas.microsoft.com/office/powerpoint/2010/main" val="9784599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88420"/>
            <a:ext cx="8915400" cy="641739"/>
          </a:xfrm>
        </p:spPr>
        <p:txBody>
          <a:bodyPr/>
          <a:lstStyle/>
          <a:p>
            <a:r>
              <a:rPr lang="en-US" dirty="0"/>
              <a:t>20Hz Operation: </a:t>
            </a:r>
            <a:br>
              <a:rPr lang="en-US" dirty="0"/>
            </a:br>
            <a:r>
              <a:rPr lang="en-US" dirty="0"/>
              <a:t>Magnet Power Supply Loss Measurements(1)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K. Seiya (Fermilab Booster)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17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432" y="928333"/>
            <a:ext cx="5198037" cy="295010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276616" y="1626358"/>
            <a:ext cx="14136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F-Magnet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724050" y="1497930"/>
            <a:ext cx="14665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FF"/>
                </a:solidFill>
              </a:rPr>
              <a:t>D-Magnet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648343" y="2183302"/>
            <a:ext cx="26685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FF00"/>
                </a:solidFill>
              </a:rPr>
              <a:t>Resonant Capacitor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391906" y="2469460"/>
            <a:ext cx="9729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9900"/>
                </a:solidFill>
              </a:rPr>
              <a:t>Choke</a:t>
            </a:r>
          </a:p>
        </p:txBody>
      </p:sp>
      <p:sp>
        <p:nvSpPr>
          <p:cNvPr id="25" name="Date Placeholder 3"/>
          <p:cNvSpPr txBox="1">
            <a:spLocks/>
          </p:cNvSpPr>
          <p:nvPr/>
        </p:nvSpPr>
        <p:spPr>
          <a:xfrm>
            <a:off x="6450013" y="6515100"/>
            <a:ext cx="10763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4C97"/>
                </a:solidFill>
                <a:latin typeface="Helvetica" panose="020B0604020202020204" pitchFamily="34" charset="0"/>
                <a:ea typeface="Geneva" pitchFamily="121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r>
              <a:rPr lang="en-US" altLang="en-US"/>
              <a:t>11/9/2015</a:t>
            </a:r>
          </a:p>
          <a:p>
            <a:endParaRPr lang="en-US" alt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0605" y="1068202"/>
            <a:ext cx="3953395" cy="245769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4168" y="4135768"/>
            <a:ext cx="7059618" cy="1804807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3873503" y="3912061"/>
            <a:ext cx="4581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365574" y="3964212"/>
            <a:ext cx="3246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4/10-12/2017</a:t>
            </a:r>
          </a:p>
        </p:txBody>
      </p:sp>
    </p:spTree>
    <p:extLst>
      <p:ext uri="{BB962C8B-B14F-4D97-AF65-F5344CB8AC3E}">
        <p14:creationId xmlns:p14="http://schemas.microsoft.com/office/powerpoint/2010/main" val="667175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915400" cy="641739"/>
          </a:xfrm>
        </p:spPr>
        <p:txBody>
          <a:bodyPr/>
          <a:lstStyle/>
          <a:p>
            <a:r>
              <a:rPr lang="en-US" dirty="0"/>
              <a:t>20Hz Operation: </a:t>
            </a:r>
            <a:br>
              <a:rPr lang="en-US" dirty="0"/>
            </a:br>
            <a:r>
              <a:rPr lang="en-US" dirty="0"/>
              <a:t>Magnet Power Supply Loss Measurements(2)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6275" y="922921"/>
            <a:ext cx="7297738" cy="326537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4/10-12/2017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K. Seiya (Fermilab Booster)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663A-9045-4F5C-A8DD-14283B87C592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36884" y="4188297"/>
            <a:ext cx="8672513" cy="1665098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ts val="200"/>
              </a:spcBef>
              <a:spcAft>
                <a:spcPct val="0"/>
              </a:spcAft>
              <a:buFont typeface="Arial" pitchFamily="34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ts val="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MS PGothic" pitchFamily="34" charset="-128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rgbClr val="004C97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Require about </a:t>
            </a:r>
            <a:r>
              <a:rPr lang="en-US" sz="1800" b="1" dirty="0">
                <a:solidFill>
                  <a:srgbClr val="004C97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3.9%</a:t>
            </a:r>
            <a:r>
              <a:rPr lang="en-US" sz="1800" dirty="0">
                <a:solidFill>
                  <a:srgbClr val="004C97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more power.  </a:t>
            </a:r>
          </a:p>
          <a:p>
            <a:r>
              <a:rPr lang="en-US" sz="1800" dirty="0">
                <a:solidFill>
                  <a:srgbClr val="004C97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Resonant capacitor at each </a:t>
            </a:r>
            <a:r>
              <a:rPr lang="en-US" sz="1800" b="1" dirty="0">
                <a:solidFill>
                  <a:srgbClr val="004C97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“Girder”</a:t>
            </a:r>
            <a:r>
              <a:rPr lang="en-US" sz="1800" dirty="0">
                <a:solidFill>
                  <a:srgbClr val="004C97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must decrease from </a:t>
            </a:r>
            <a:r>
              <a:rPr lang="en-US" sz="1800" b="1" dirty="0">
                <a:solidFill>
                  <a:srgbClr val="004C97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~8.33 mF </a:t>
            </a:r>
            <a:r>
              <a:rPr lang="en-US" sz="1800" dirty="0">
                <a:solidFill>
                  <a:srgbClr val="004C97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1800" b="1" dirty="0">
                <a:solidFill>
                  <a:srgbClr val="004C97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4.69 mF</a:t>
            </a:r>
            <a:r>
              <a:rPr lang="en-US" sz="1800" dirty="0">
                <a:solidFill>
                  <a:srgbClr val="004C97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800" dirty="0">
                <a:solidFill>
                  <a:srgbClr val="004C97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Capacitor voltage will increase by about </a:t>
            </a:r>
            <a:r>
              <a:rPr lang="en-US" sz="1800" b="1" dirty="0">
                <a:solidFill>
                  <a:srgbClr val="004C97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32%</a:t>
            </a:r>
            <a:r>
              <a:rPr lang="en-US" sz="1800" dirty="0">
                <a:solidFill>
                  <a:srgbClr val="004C97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1800" b="1" dirty="0">
                <a:solidFill>
                  <a:srgbClr val="004C97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RMS current per µF</a:t>
            </a:r>
            <a:r>
              <a:rPr lang="en-US" sz="1800" dirty="0">
                <a:solidFill>
                  <a:srgbClr val="004C97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will also </a:t>
            </a:r>
            <a:r>
              <a:rPr lang="en-US" sz="1800" b="1" dirty="0">
                <a:solidFill>
                  <a:srgbClr val="004C97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increase</a:t>
            </a:r>
            <a:r>
              <a:rPr lang="en-US" sz="1800" dirty="0">
                <a:solidFill>
                  <a:srgbClr val="004C97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as well.</a:t>
            </a:r>
          </a:p>
          <a:p>
            <a:r>
              <a:rPr lang="en-US" sz="1800" dirty="0">
                <a:solidFill>
                  <a:srgbClr val="004C97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Require same measurements at high current ~500A(</a:t>
            </a:r>
            <a:r>
              <a:rPr lang="en-US" sz="1800" dirty="0" err="1">
                <a:solidFill>
                  <a:srgbClr val="004C97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rms</a:t>
            </a:r>
            <a:r>
              <a:rPr lang="en-US" sz="1800" dirty="0">
                <a:solidFill>
                  <a:srgbClr val="004C97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001217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457200"/>
          </a:xfrm>
        </p:spPr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443" y="832031"/>
            <a:ext cx="8901113" cy="498786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We have solid conceptual design for Booster operations under PIP II. </a:t>
            </a:r>
          </a:p>
          <a:p>
            <a:pPr marL="0" indent="0">
              <a:buNone/>
            </a:pPr>
            <a:r>
              <a:rPr lang="en-US" dirty="0"/>
              <a:t>Presently, beam studies and upgrades are progressing under the PIP project. The work has resulted in significant improvement in particle flux.</a:t>
            </a:r>
          </a:p>
          <a:p>
            <a:pPr marL="0" indent="0">
              <a:buNone/>
            </a:pPr>
            <a:r>
              <a:rPr lang="en-US" dirty="0"/>
              <a:t>These efforts directly impact PIP II plans and will help clarify additional work/studies as we transition from PIP to PIP II.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We will continue to identify issues and test solutions at PIP II intensities as operational limits allow.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4/10-12/2017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K. Seiya (Fermilab Booster)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663A-9045-4F5C-A8DD-14283B87C592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880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887" y="900147"/>
            <a:ext cx="8672513" cy="4987867"/>
          </a:xfrm>
        </p:spPr>
        <p:txBody>
          <a:bodyPr/>
          <a:lstStyle/>
          <a:p>
            <a:r>
              <a:rPr lang="en-US" dirty="0"/>
              <a:t>Present status </a:t>
            </a:r>
          </a:p>
          <a:p>
            <a:r>
              <a:rPr lang="en-US" dirty="0"/>
              <a:t>Requirements for PIP-II  </a:t>
            </a:r>
          </a:p>
          <a:p>
            <a:r>
              <a:rPr lang="en-US" dirty="0"/>
              <a:t>Injection</a:t>
            </a:r>
          </a:p>
          <a:p>
            <a:pPr lvl="1"/>
            <a:r>
              <a:rPr lang="en-US" dirty="0"/>
              <a:t>Injection girder, Phase space painting</a:t>
            </a:r>
          </a:p>
          <a:p>
            <a:r>
              <a:rPr lang="en-US" dirty="0"/>
              <a:t>Beam capture </a:t>
            </a:r>
          </a:p>
          <a:p>
            <a:pPr lvl="1"/>
            <a:r>
              <a:rPr lang="en-US" dirty="0"/>
              <a:t>Bucket to bucket transfer, Early injection</a:t>
            </a:r>
          </a:p>
          <a:p>
            <a:r>
              <a:rPr lang="en-US" dirty="0"/>
              <a:t>Transition crossing, Acceleration</a:t>
            </a:r>
          </a:p>
          <a:p>
            <a:pPr lvl="1"/>
            <a:r>
              <a:rPr lang="en-US" dirty="0"/>
              <a:t>Measurements and simulations, Q-jump</a:t>
            </a:r>
          </a:p>
          <a:p>
            <a:r>
              <a:rPr lang="en-US" dirty="0"/>
              <a:t>20 Hz operation</a:t>
            </a:r>
          </a:p>
          <a:p>
            <a:pPr lvl="1"/>
            <a:r>
              <a:rPr lang="en-US" dirty="0"/>
              <a:t>GMPS Power Supply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4/10-12/2017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K. Seiya (Fermilab Booster)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663A-9045-4F5C-A8DD-14283B87C59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053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129" y="103664"/>
            <a:ext cx="8686800" cy="641739"/>
          </a:xfrm>
        </p:spPr>
        <p:txBody>
          <a:bodyPr/>
          <a:lstStyle/>
          <a:p>
            <a:r>
              <a:rPr lang="en-US" dirty="0"/>
              <a:t>Booster: 15 Hz Resonant Circuit Synchrotron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K. Seiya (Fermilab Booster)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3</a:t>
            </a:fld>
            <a:endParaRPr lang="en-US" alt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551" y="1006967"/>
            <a:ext cx="7384041" cy="419074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583848" y="2064352"/>
            <a:ext cx="14136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F-Magnet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815805" y="1833519"/>
            <a:ext cx="14665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FF"/>
                </a:solidFill>
              </a:rPr>
              <a:t>D-Magnet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481529" y="2570299"/>
            <a:ext cx="26685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FF00"/>
                </a:solidFill>
              </a:rPr>
              <a:t>Resonant Capacitor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036631" y="3405734"/>
            <a:ext cx="9729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9900"/>
                </a:solidFill>
              </a:rPr>
              <a:t>Choke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4/10-12/2017</a:t>
            </a:r>
            <a:endParaRPr lang="en-US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39756" y="5131234"/>
            <a:ext cx="56557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>Proton Kinetic Energy</a:t>
            </a:r>
          </a:p>
          <a:p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@ Injection   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 @ Extraction</a:t>
            </a:r>
            <a:endParaRPr lang="en-US" sz="20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400MeV              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 8GeV        in 33.33msec</a:t>
            </a:r>
            <a:endParaRPr lang="en-US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6" name="Picture 2" descr="C:\Users\kiyomi\AppData\Local\Temp\Booster D Magnet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134" y="38727"/>
            <a:ext cx="2434382" cy="182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3565" y="2975634"/>
            <a:ext cx="3630435" cy="323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917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Booster:  FDOODF lattice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4/10-12/2017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K. Seiya (Fermilab Booster)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4</a:t>
            </a:fld>
            <a:endParaRPr lang="en-US" altLang="en-US"/>
          </a:p>
        </p:txBody>
      </p:sp>
      <p:pic>
        <p:nvPicPr>
          <p:cNvPr id="8" name="Picture 7" descr="corrector_3D_Connections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50013" y="4091470"/>
            <a:ext cx="2654852" cy="2133600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345" y="823042"/>
            <a:ext cx="6750909" cy="2062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FD.jpg"/>
          <p:cNvPicPr/>
          <p:nvPr/>
        </p:nvPicPr>
        <p:blipFill>
          <a:blip r:embed="rId4"/>
          <a:stretch>
            <a:fillRect/>
          </a:stretch>
        </p:blipFill>
        <p:spPr>
          <a:xfrm>
            <a:off x="5127205" y="2851414"/>
            <a:ext cx="3926180" cy="146258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8771" y="3288957"/>
            <a:ext cx="61730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Combined function magnets: F, 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FDOODF x 24 periods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Corrector packages at short and long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Corrector package (12 poles) includes </a:t>
            </a:r>
          </a:p>
          <a:p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H  &amp; V dipoles, quad, skew quad, 	</a:t>
            </a:r>
            <a:r>
              <a:rPr lang="en-US" sz="24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sextupole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skew </a:t>
            </a:r>
            <a:r>
              <a:rPr lang="en-US" sz="24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sextupole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and H &amp; V BPMs.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471985" y="2498124"/>
            <a:ext cx="138800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</a:rPr>
              <a:t>F Magnet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360576" y="2493659"/>
            <a:ext cx="1440907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FF"/>
                </a:solidFill>
              </a:rPr>
              <a:t>D Magnet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10804" y="5718427"/>
            <a:ext cx="2491003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C000"/>
                </a:solidFill>
              </a:rPr>
              <a:t>Corrector Package</a:t>
            </a:r>
          </a:p>
        </p:txBody>
      </p:sp>
    </p:spTree>
    <p:extLst>
      <p:ext uri="{BB962C8B-B14F-4D97-AF65-F5344CB8AC3E}">
        <p14:creationId xmlns:p14="http://schemas.microsoft.com/office/powerpoint/2010/main" val="36484368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Booster: Intensity and Beam Loss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4/10-12/2017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K. Seiya (Fermilab Booster)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5</a:t>
            </a:fld>
            <a:endParaRPr lang="en-US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0" y="3930912"/>
            <a:ext cx="3802708" cy="156966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Int. at Injection: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4.8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E12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</a:rPr>
              <a:t>ppp</a:t>
            </a:r>
            <a:endParaRPr lang="en-US" sz="24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Int. at Extraction: 4.4E12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</a:rPr>
              <a:t>ppp</a:t>
            </a:r>
            <a:endParaRPr lang="en-US" sz="24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Efficiency: 92%</a:t>
            </a:r>
          </a:p>
          <a:p>
            <a:endParaRPr lang="en-US" sz="2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451614" y="5420228"/>
            <a:ext cx="44637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Beam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energy 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loss/cycle = 0.055 kJ </a:t>
            </a:r>
            <a:endParaRPr lang="en-US" sz="2400" dirty="0">
              <a:solidFill>
                <a:schemeClr val="bg2">
                  <a:lumMod val="25000"/>
                </a:schemeClr>
              </a:solidFill>
              <a:sym typeface="Wingdings" panose="05000000000000000000" pitchFamily="2" charset="2"/>
            </a:endParaRPr>
          </a:p>
        </p:txBody>
      </p:sp>
      <p:pic>
        <p:nvPicPr>
          <p:cNvPr id="6146" name="Picture 2" descr="https://www-bd.fnal.gov/Elog/getFileBinary?fileID=9619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06" y="872240"/>
            <a:ext cx="3641446" cy="3023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450" y="3578087"/>
            <a:ext cx="2812682" cy="22894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1207" y="829314"/>
            <a:ext cx="5442461" cy="4518740"/>
          </a:xfrm>
          <a:prstGeom prst="rect">
            <a:avLst/>
          </a:prstGeom>
        </p:spPr>
      </p:pic>
      <p:sp>
        <p:nvSpPr>
          <p:cNvPr id="30" name="Left Brace 29"/>
          <p:cNvSpPr/>
          <p:nvPr/>
        </p:nvSpPr>
        <p:spPr>
          <a:xfrm rot="16200000">
            <a:off x="5255221" y="4198763"/>
            <a:ext cx="266699" cy="500458"/>
          </a:xfrm>
          <a:prstGeom prst="leftBrace">
            <a:avLst/>
          </a:prstGeom>
          <a:noFill/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31" name="Left Brace 30"/>
          <p:cNvSpPr/>
          <p:nvPr/>
        </p:nvSpPr>
        <p:spPr>
          <a:xfrm rot="16200000">
            <a:off x="7312621" y="3665363"/>
            <a:ext cx="266701" cy="1567260"/>
          </a:xfrm>
          <a:prstGeom prst="leftBrace">
            <a:avLst/>
          </a:prstGeom>
          <a:noFill/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53000" y="4555910"/>
            <a:ext cx="13558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C000"/>
                </a:solidFill>
              </a:rPr>
              <a:t>Slow loss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934200" y="4544242"/>
            <a:ext cx="13558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C000"/>
                </a:solidFill>
              </a:rPr>
              <a:t>Slow loss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461427" y="3297952"/>
            <a:ext cx="13049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CC00"/>
                </a:solidFill>
              </a:rPr>
              <a:t>Intensity</a:t>
            </a:r>
          </a:p>
        </p:txBody>
      </p:sp>
      <p:sp>
        <p:nvSpPr>
          <p:cNvPr id="36" name="TextBox 35"/>
          <p:cNvSpPr txBox="1"/>
          <p:nvPr/>
        </p:nvSpPr>
        <p:spPr>
          <a:xfrm rot="16200000">
            <a:off x="4501845" y="1747290"/>
            <a:ext cx="17549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C000"/>
                </a:solidFill>
              </a:rPr>
              <a:t>Notch creation</a:t>
            </a:r>
          </a:p>
        </p:txBody>
      </p:sp>
      <p:sp>
        <p:nvSpPr>
          <p:cNvPr id="37" name="TextBox 36"/>
          <p:cNvSpPr txBox="1"/>
          <p:nvPr/>
        </p:nvSpPr>
        <p:spPr>
          <a:xfrm rot="16200000">
            <a:off x="5889322" y="1986436"/>
            <a:ext cx="12398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C000"/>
                </a:solidFill>
              </a:rPr>
              <a:t>Transition</a:t>
            </a:r>
          </a:p>
        </p:txBody>
      </p:sp>
      <p:sp>
        <p:nvSpPr>
          <p:cNvPr id="38" name="TextBox 37"/>
          <p:cNvSpPr txBox="1"/>
          <p:nvPr/>
        </p:nvSpPr>
        <p:spPr>
          <a:xfrm rot="16200000">
            <a:off x="7674162" y="1955748"/>
            <a:ext cx="13203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C000"/>
                </a:solidFill>
              </a:rPr>
              <a:t>Extraction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273510" y="1174719"/>
            <a:ext cx="2463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Beam Energy Loss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4911822" y="1104570"/>
            <a:ext cx="719120" cy="191187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3305197" y="3049992"/>
            <a:ext cx="1927327" cy="222611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0" y="5309646"/>
            <a:ext cx="41131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This loss will not present under PIP-II</a:t>
            </a:r>
          </a:p>
        </p:txBody>
      </p:sp>
    </p:spTree>
    <p:extLst>
      <p:ext uri="{BB962C8B-B14F-4D97-AF65-F5344CB8AC3E}">
        <p14:creationId xmlns:p14="http://schemas.microsoft.com/office/powerpoint/2010/main" val="4083045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Booster: Emittance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4/10-12/2017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K. Seiya (Fermilab Booster)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663A-9045-4F5C-A8DD-14283B87C592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2276" y="1011206"/>
            <a:ext cx="3627275" cy="365926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61515" y="4659670"/>
            <a:ext cx="432522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Intensity @4.4E12 </a:t>
            </a:r>
            <a:r>
              <a:rPr lang="en-US" b="1" u="sng" dirty="0" err="1"/>
              <a:t>ppp</a:t>
            </a:r>
            <a:endParaRPr lang="en-US" b="1" u="sng" dirty="0"/>
          </a:p>
          <a:p>
            <a:r>
              <a:rPr lang="en-US" dirty="0"/>
              <a:t>	</a:t>
            </a:r>
            <a:r>
              <a:rPr lang="en-US" dirty="0" err="1"/>
              <a:t>H_emittance</a:t>
            </a:r>
            <a:r>
              <a:rPr lang="en-US" dirty="0"/>
              <a:t>: 12pi mm-</a:t>
            </a:r>
            <a:r>
              <a:rPr lang="en-US" dirty="0" err="1"/>
              <a:t>mrad</a:t>
            </a:r>
            <a:r>
              <a:rPr lang="en-US" dirty="0"/>
              <a:t> </a:t>
            </a:r>
          </a:p>
          <a:p>
            <a:r>
              <a:rPr lang="en-US" dirty="0"/>
              <a:t>	</a:t>
            </a:r>
            <a:r>
              <a:rPr lang="en-US" dirty="0" err="1"/>
              <a:t>V_emittance</a:t>
            </a:r>
            <a:r>
              <a:rPr lang="en-US" dirty="0"/>
              <a:t>: 13pi mm-</a:t>
            </a:r>
            <a:r>
              <a:rPr lang="en-US" dirty="0" err="1"/>
              <a:t>mrad</a:t>
            </a:r>
            <a:r>
              <a:rPr lang="en-US" dirty="0"/>
              <a:t> </a:t>
            </a:r>
          </a:p>
          <a:p>
            <a:r>
              <a:rPr lang="en-US" dirty="0"/>
              <a:t>	</a:t>
            </a:r>
            <a:r>
              <a:rPr lang="en-US" dirty="0" err="1"/>
              <a:t>L_emittance</a:t>
            </a:r>
            <a:r>
              <a:rPr lang="en-US" dirty="0"/>
              <a:t>: 0.1 eV-sec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7255570" y="2166732"/>
            <a:ext cx="0" cy="208059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929809" y="1298713"/>
            <a:ext cx="3290908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028892" y="1480472"/>
            <a:ext cx="12907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B050"/>
                </a:solidFill>
              </a:rPr>
              <a:t>PIP-II Goal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198" y="1057677"/>
            <a:ext cx="3809034" cy="3722166"/>
          </a:xfrm>
          <a:prstGeom prst="rect">
            <a:avLst/>
          </a:prstGeom>
        </p:spPr>
      </p:pic>
      <p:cxnSp>
        <p:nvCxnSpPr>
          <p:cNvPr id="21" name="Straight Connector 20"/>
          <p:cNvCxnSpPr/>
          <p:nvPr/>
        </p:nvCxnSpPr>
        <p:spPr>
          <a:xfrm>
            <a:off x="1093305" y="2219740"/>
            <a:ext cx="3290908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882728" y="2266122"/>
            <a:ext cx="0" cy="201433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96213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69641"/>
          </a:xfrm>
        </p:spPr>
        <p:txBody>
          <a:bodyPr>
            <a:normAutofit/>
          </a:bodyPr>
          <a:lstStyle/>
          <a:p>
            <a:r>
              <a:rPr lang="en-US" dirty="0"/>
              <a:t>PIP-II Booster parameter table 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4/10-12/2017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K. Seiya (Fermilab Booster)</a:t>
            </a:r>
            <a:endParaRPr lang="en-US" b="1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A663A-9045-4F5C-A8DD-14283B87C592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9404130"/>
              </p:ext>
            </p:extLst>
          </p:nvPr>
        </p:nvGraphicFramePr>
        <p:xfrm>
          <a:off x="114300" y="798427"/>
          <a:ext cx="8915400" cy="56643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8850">
                  <a:extLst>
                    <a:ext uri="{9D8B030D-6E8A-4147-A177-3AD203B41FA5}">
                      <a16:colId xmlns:a16="http://schemas.microsoft.com/office/drawing/2014/main" val="2516495508"/>
                    </a:ext>
                  </a:extLst>
                </a:gridCol>
                <a:gridCol w="2228850">
                  <a:extLst>
                    <a:ext uri="{9D8B030D-6E8A-4147-A177-3AD203B41FA5}">
                      <a16:colId xmlns:a16="http://schemas.microsoft.com/office/drawing/2014/main" val="287954733"/>
                    </a:ext>
                  </a:extLst>
                </a:gridCol>
                <a:gridCol w="2228850">
                  <a:extLst>
                    <a:ext uri="{9D8B030D-6E8A-4147-A177-3AD203B41FA5}">
                      <a16:colId xmlns:a16="http://schemas.microsoft.com/office/drawing/2014/main" val="3295687922"/>
                    </a:ext>
                  </a:extLst>
                </a:gridCol>
                <a:gridCol w="2228850">
                  <a:extLst>
                    <a:ext uri="{9D8B030D-6E8A-4147-A177-3AD203B41FA5}">
                      <a16:colId xmlns:a16="http://schemas.microsoft.com/office/drawing/2014/main" val="1195627907"/>
                    </a:ext>
                  </a:extLst>
                </a:gridCol>
              </a:tblGrid>
              <a:tr h="53921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Present</a:t>
                      </a:r>
                      <a:r>
                        <a:rPr lang="en-US" baseline="0" dirty="0"/>
                        <a:t> operation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PIP Goal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PIP-II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6135086"/>
                  </a:ext>
                </a:extLst>
              </a:tr>
              <a:tr h="500903">
                <a:tc>
                  <a:txBody>
                    <a:bodyPr/>
                    <a:lstStyle/>
                    <a:p>
                      <a:r>
                        <a:rPr lang="en-US" baseline="0" dirty="0"/>
                        <a:t>Injection Energy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400 MeV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400 MeV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800 MeV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5242106"/>
                  </a:ext>
                </a:extLst>
              </a:tr>
              <a:tr h="539214">
                <a:tc>
                  <a:txBody>
                    <a:bodyPr/>
                    <a:lstStyle/>
                    <a:p>
                      <a:r>
                        <a:rPr lang="en-US" dirty="0"/>
                        <a:t>Extraction Energy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 GeV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8 GeV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8 GeV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4231537"/>
                  </a:ext>
                </a:extLst>
              </a:tr>
              <a:tr h="539214">
                <a:tc>
                  <a:txBody>
                    <a:bodyPr/>
                    <a:lstStyle/>
                    <a:p>
                      <a:r>
                        <a:rPr lang="en-US" dirty="0"/>
                        <a:t>Protons per pulse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4.3 - 5.0E12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4.3E12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6.5E12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5366954"/>
                  </a:ext>
                </a:extLst>
              </a:tr>
              <a:tr h="539214">
                <a:tc>
                  <a:txBody>
                    <a:bodyPr/>
                    <a:lstStyle/>
                    <a:p>
                      <a:r>
                        <a:rPr lang="en-US" dirty="0"/>
                        <a:t>Repetition 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15Hz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20Hz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9391841"/>
                  </a:ext>
                </a:extLst>
              </a:tr>
              <a:tr h="539214">
                <a:tc>
                  <a:txBody>
                    <a:bodyPr/>
                    <a:lstStyle/>
                    <a:p>
                      <a:r>
                        <a:rPr lang="en-US" dirty="0"/>
                        <a:t>RF Frequency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37.8</a:t>
                      </a:r>
                      <a:r>
                        <a:rPr lang="en-US" baseline="0" dirty="0"/>
                        <a:t> – 52.8 MHz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37.8</a:t>
                      </a:r>
                      <a:r>
                        <a:rPr lang="en-US" baseline="0" dirty="0"/>
                        <a:t> – 52.8 MHz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44.7</a:t>
                      </a:r>
                      <a:r>
                        <a:rPr lang="en-US" b="1" baseline="0" dirty="0"/>
                        <a:t> – 52.8 MHz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5627204"/>
                  </a:ext>
                </a:extLst>
              </a:tr>
              <a:tr h="456624">
                <a:tc>
                  <a:txBody>
                    <a:bodyPr/>
                    <a:lstStyle/>
                    <a:p>
                      <a:r>
                        <a:rPr lang="en-US" dirty="0"/>
                        <a:t>RF Voltage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1MV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1.2MV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1.2MV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6846497"/>
                  </a:ext>
                </a:extLst>
              </a:tr>
              <a:tr h="539214">
                <a:tc>
                  <a:txBody>
                    <a:bodyPr/>
                    <a:lstStyle/>
                    <a:p>
                      <a:r>
                        <a:rPr lang="en-US" dirty="0"/>
                        <a:t>Cycle efficiency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97%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1677465"/>
                  </a:ext>
                </a:extLst>
              </a:tr>
              <a:tr h="522704">
                <a:tc>
                  <a:txBody>
                    <a:bodyPr/>
                    <a:lstStyle/>
                    <a:p>
                      <a:r>
                        <a:rPr lang="en-US" dirty="0"/>
                        <a:t>Injection 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40 </a:t>
                      </a:r>
                      <a:r>
                        <a:rPr lang="en-US" dirty="0" err="1">
                          <a:latin typeface="Symbol" panose="05050102010706020507" pitchFamily="18" charset="2"/>
                        </a:rPr>
                        <a:t>m</a:t>
                      </a:r>
                      <a:r>
                        <a:rPr lang="en-US" dirty="0" err="1"/>
                        <a:t>sec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40 </a:t>
                      </a:r>
                      <a:r>
                        <a:rPr lang="en-US" dirty="0" err="1">
                          <a:latin typeface="Symbol" panose="05050102010706020507" pitchFamily="18" charset="2"/>
                        </a:rPr>
                        <a:t>m</a:t>
                      </a:r>
                      <a:r>
                        <a:rPr lang="en-US" dirty="0" err="1"/>
                        <a:t>sec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550 </a:t>
                      </a:r>
                      <a:r>
                        <a:rPr lang="en-US" b="1" dirty="0" err="1">
                          <a:latin typeface="Symbol" panose="05050102010706020507" pitchFamily="18" charset="2"/>
                        </a:rPr>
                        <a:t>m</a:t>
                      </a:r>
                      <a:r>
                        <a:rPr lang="en-US" b="1" dirty="0" err="1"/>
                        <a:t>sec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9245861"/>
                  </a:ext>
                </a:extLst>
              </a:tr>
              <a:tr h="583095">
                <a:tc>
                  <a:txBody>
                    <a:bodyPr/>
                    <a:lstStyle/>
                    <a:p>
                      <a:r>
                        <a:rPr lang="en-US" dirty="0"/>
                        <a:t>H &amp; V emittance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12</a:t>
                      </a:r>
                      <a:r>
                        <a:rPr lang="en-US" dirty="0">
                          <a:latin typeface="Symbol" panose="05050102010706020507" pitchFamily="18" charset="2"/>
                        </a:rPr>
                        <a:t>p </a:t>
                      </a:r>
                      <a:r>
                        <a:rPr lang="en-US" dirty="0">
                          <a:latin typeface="+mj-lt"/>
                        </a:rPr>
                        <a:t>mm-</a:t>
                      </a:r>
                      <a:r>
                        <a:rPr lang="en-US" dirty="0" err="1">
                          <a:latin typeface="+mj-lt"/>
                        </a:rPr>
                        <a:t>mrad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13</a:t>
                      </a:r>
                      <a:r>
                        <a:rPr lang="en-US" dirty="0">
                          <a:latin typeface="Symbol" panose="05050102010706020507" pitchFamily="18" charset="2"/>
                        </a:rPr>
                        <a:t>p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mm-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mrad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16</a:t>
                      </a:r>
                      <a:r>
                        <a:rPr lang="en-US" b="1" dirty="0">
                          <a:latin typeface="Symbol" panose="05050102010706020507" pitchFamily="18" charset="2"/>
                        </a:rPr>
                        <a:t>p 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mm-</a:t>
                      </a:r>
                      <a:r>
                        <a:rPr lang="en-US" sz="18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mrad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1002726"/>
                  </a:ext>
                </a:extLst>
              </a:tr>
              <a:tr h="308122">
                <a:tc>
                  <a:txBody>
                    <a:bodyPr/>
                    <a:lstStyle/>
                    <a:p>
                      <a:r>
                        <a:rPr lang="en-US" dirty="0"/>
                        <a:t>L emittance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0.1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/>
                        <a:t> eV-sec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0.1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/>
                        <a:t> eV-sec (95%)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0.1 eV-sec (97%)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11530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22069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4/10-12/2017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K. Seiya (Fermilab Booster)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8883E-0D01-4C1A-AC01-192C7F6DD935}" type="slidenum">
              <a:rPr lang="en-US" smtClean="0"/>
              <a:t>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27890"/>
            <a:ext cx="7792619" cy="337243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28600" y="4451378"/>
            <a:ext cx="864704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-Beam enters vertically</a:t>
            </a:r>
          </a:p>
          <a:p>
            <a:r>
              <a:rPr lang="en-US" b="1" dirty="0"/>
              <a:t>-New 4 bump system (ORBUMP) </a:t>
            </a:r>
          </a:p>
          <a:p>
            <a:r>
              <a:rPr lang="en-US" b="1" dirty="0"/>
              <a:t>Conceptual Design – optimizing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Beam absorber for H</a:t>
            </a:r>
            <a:r>
              <a:rPr lang="en-US" b="1" baseline="30000" dirty="0"/>
              <a:t>0</a:t>
            </a:r>
            <a:r>
              <a:rPr lang="en-US" b="1" dirty="0"/>
              <a:t> and H</a:t>
            </a:r>
            <a:r>
              <a:rPr lang="en-US" b="1" baseline="30000" dirty="0"/>
              <a:t>-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Space for corrector package</a:t>
            </a:r>
          </a:p>
          <a:p>
            <a:endParaRPr lang="en-US" b="1" baseline="30000" dirty="0"/>
          </a:p>
          <a:p>
            <a:endParaRPr lang="en-US" b="1" baseline="30000" dirty="0"/>
          </a:p>
        </p:txBody>
      </p:sp>
      <p:sp>
        <p:nvSpPr>
          <p:cNvPr id="8" name="TextBox 7"/>
          <p:cNvSpPr txBox="1"/>
          <p:nvPr/>
        </p:nvSpPr>
        <p:spPr>
          <a:xfrm>
            <a:off x="205056" y="912430"/>
            <a:ext cx="4990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Injection energy: 400MeV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800MeV</a:t>
            </a:r>
          </a:p>
        </p:txBody>
      </p:sp>
      <p:sp>
        <p:nvSpPr>
          <p:cNvPr id="9" name="Title 6"/>
          <p:cNvSpPr txBox="1">
            <a:spLocks/>
          </p:cNvSpPr>
          <p:nvPr/>
        </p:nvSpPr>
        <p:spPr>
          <a:xfrm>
            <a:off x="238709" y="196226"/>
            <a:ext cx="8229600" cy="457200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074184"/>
                </a:solidFill>
                <a:latin typeface="Helvetica"/>
                <a:ea typeface="MS PGothic" pitchFamily="34" charset="-128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MS PGothic" pitchFamily="34" charset="-128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MS PGothic" pitchFamily="34" charset="-128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MS PGothic" pitchFamily="34" charset="-128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MS PGothic" pitchFamily="34" charset="-128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 dirty="0"/>
              <a:t>Injection: New injection girder at L11</a:t>
            </a:r>
          </a:p>
        </p:txBody>
      </p:sp>
    </p:spTree>
    <p:extLst>
      <p:ext uri="{BB962C8B-B14F-4D97-AF65-F5344CB8AC3E}">
        <p14:creationId xmlns:p14="http://schemas.microsoft.com/office/powerpoint/2010/main" val="16059327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04800" y="212719"/>
            <a:ext cx="8229600" cy="457200"/>
          </a:xfrm>
        </p:spPr>
        <p:txBody>
          <a:bodyPr/>
          <a:lstStyle/>
          <a:p>
            <a:r>
              <a:rPr lang="en-US" sz="2400" dirty="0"/>
              <a:t>Injection: Foil stripping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26" y="815751"/>
            <a:ext cx="4842797" cy="3292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763447" y="1334946"/>
            <a:ext cx="43805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b="1" dirty="0">
                <a:solidFill>
                  <a:srgbClr val="00308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With foil thickness 380 </a:t>
            </a:r>
            <a:r>
              <a:rPr lang="en-US" sz="1600" b="1" dirty="0" err="1">
                <a:solidFill>
                  <a:srgbClr val="00308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ug</a:t>
            </a:r>
            <a:r>
              <a:rPr lang="en-US" sz="1600" b="1" dirty="0">
                <a:solidFill>
                  <a:srgbClr val="00308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/cm</a:t>
            </a:r>
            <a:r>
              <a:rPr lang="en-US" sz="1600" b="1" baseline="30000" dirty="0">
                <a:solidFill>
                  <a:srgbClr val="00308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</a:t>
            </a:r>
            <a:endParaRPr lang="en-US" sz="1600" b="1" dirty="0">
              <a:solidFill>
                <a:srgbClr val="003087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1600" dirty="0">
                <a:solidFill>
                  <a:srgbClr val="003087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	Efficiency to protons @ 400 MeV: 99.9% 	Efficiency to protons @ 800 MeV: 99.1%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04800" y="441960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4917942" y="2560483"/>
            <a:ext cx="4159516" cy="2013507"/>
            <a:chOff x="4110037" y="3995776"/>
            <a:chExt cx="4378008" cy="2119273"/>
          </a:xfrm>
        </p:grpSpPr>
        <p:pic>
          <p:nvPicPr>
            <p:cNvPr id="17" name="Picture 16"/>
            <p:cNvPicPr/>
            <p:nvPr/>
          </p:nvPicPr>
          <p:blipFill>
            <a:blip r:embed="rId3" cstate="print"/>
            <a:srcRect l="7593" t="38740" r="30372"/>
            <a:stretch>
              <a:fillRect/>
            </a:stretch>
          </p:blipFill>
          <p:spPr bwMode="auto">
            <a:xfrm>
              <a:off x="4110037" y="4435474"/>
              <a:ext cx="2009775" cy="1679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17"/>
            <p:cNvPicPr/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248400" y="4419600"/>
              <a:ext cx="2239645" cy="16808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TextBox 18"/>
            <p:cNvSpPr txBox="1"/>
            <p:nvPr/>
          </p:nvSpPr>
          <p:spPr>
            <a:xfrm>
              <a:off x="7152090" y="4003158"/>
              <a:ext cx="12999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 present foil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201885" y="3995776"/>
              <a:ext cx="19668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 present foil holder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56841" y="4721455"/>
            <a:ext cx="90487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-    To match 400 MeV efficiency at 800 MeV foil thickness needs to increase to ~ 600 </a:t>
            </a:r>
            <a:r>
              <a:rPr lang="en-US" sz="1600" b="1" dirty="0" err="1">
                <a:solidFill>
                  <a:schemeClr val="tx1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ug</a:t>
            </a:r>
            <a:r>
              <a:rPr lang="en-US" sz="1600" b="1" dirty="0">
                <a:solidFill>
                  <a:schemeClr val="tx1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/cm</a:t>
            </a:r>
            <a:r>
              <a:rPr lang="en-US" sz="1600" b="1" baseline="30000" dirty="0">
                <a:solidFill>
                  <a:schemeClr val="tx1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</a:t>
            </a:r>
            <a:endParaRPr lang="en-US" sz="1600" b="1" dirty="0">
              <a:solidFill>
                <a:schemeClr val="tx1">
                  <a:lumMod val="7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1600" b="1" dirty="0">
                <a:solidFill>
                  <a:schemeClr val="tx1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Injection power increases to  ~ 18 kW at 800 MeV with 6.7E12 injected at 20 Hz</a:t>
            </a:r>
          </a:p>
          <a:p>
            <a:pPr marL="285750" indent="-285750">
              <a:buFontTx/>
              <a:buChar char="-"/>
            </a:pPr>
            <a:r>
              <a:rPr lang="en-US" sz="1600" b="1" dirty="0">
                <a:solidFill>
                  <a:schemeClr val="tx1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Power loss is 18 Watts on downstream gradient magnet for a 0.1% loss </a:t>
            </a:r>
          </a:p>
          <a:p>
            <a:pPr marL="285750" indent="-285750">
              <a:buFontTx/>
              <a:buChar char="-"/>
            </a:pPr>
            <a:r>
              <a:rPr lang="en-US" sz="1600" b="1" dirty="0">
                <a:solidFill>
                  <a:schemeClr val="tx1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Life time will be reduced</a:t>
            </a:r>
          </a:p>
          <a:p>
            <a:pPr algn="l"/>
            <a:r>
              <a:rPr lang="en-US" sz="1600" b="1" dirty="0">
                <a:solidFill>
                  <a:schemeClr val="tx1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-    Need to provide injection absorber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4/10-12/2017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K. Seiya (Fermilab Booster)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8883E-0D01-4C1A-AC01-192C7F6DD935}" type="slidenum">
              <a:rPr lang="en-US" smtClean="0"/>
              <a:t>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 rot="16200000">
            <a:off x="-484897" y="2206304"/>
            <a:ext cx="142699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accent6">
                    <a:lumMod val="75000"/>
                  </a:schemeClr>
                </a:solidFill>
              </a:rPr>
              <a:t>Relative yield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490464" y="3896662"/>
            <a:ext cx="255966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Carbon foil thickness [</a:t>
            </a:r>
            <a:r>
              <a:rPr lang="en-US" sz="1200" b="1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ug</a:t>
            </a:r>
            <a:r>
              <a:rPr lang="en-US" sz="1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/</a:t>
            </a:r>
            <a:r>
              <a:rPr lang="en-US" sz="1200" b="1" dirty="0">
                <a:solidFill>
                  <a:schemeClr val="accent6">
                    <a:lumMod val="75000"/>
                  </a:schemeClr>
                </a:solidFill>
                <a:latin typeface="+mj-lt"/>
                <a:cs typeface="Helvetica" panose="020B0604020202020204" pitchFamily="34" charset="0"/>
              </a:rPr>
              <a:t>cm</a:t>
            </a:r>
            <a:r>
              <a:rPr lang="en-US" sz="1200" b="1" baseline="30000" dirty="0">
                <a:solidFill>
                  <a:schemeClr val="accent6">
                    <a:lumMod val="75000"/>
                  </a:schemeClr>
                </a:solidFill>
                <a:latin typeface="+mj-lt"/>
                <a:cs typeface="Helvetica" panose="020B0604020202020204" pitchFamily="34" charset="0"/>
              </a:rPr>
              <a:t>2</a:t>
            </a:r>
            <a:r>
              <a:rPr lang="en-US" sz="1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]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59372" y="859184"/>
            <a:ext cx="362184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u="sng" dirty="0">
                <a:solidFill>
                  <a:srgbClr val="002060"/>
                </a:solidFill>
                <a:latin typeface="+mj-lt"/>
              </a:rPr>
              <a:t>Carbon foil yield at 400MeV and 800MeV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448984" y="1471995"/>
            <a:ext cx="520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H</a:t>
            </a:r>
            <a:r>
              <a:rPr lang="en-US" b="1" baseline="30000" dirty="0">
                <a:solidFill>
                  <a:srgbClr val="0000FF"/>
                </a:solidFill>
              </a:rPr>
              <a:t>+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977607" y="3006660"/>
            <a:ext cx="520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H</a:t>
            </a:r>
            <a:r>
              <a:rPr lang="en-US" b="1" baseline="30000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10621" y="1552096"/>
            <a:ext cx="520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FF"/>
                </a:solidFill>
              </a:rPr>
              <a:t>H</a:t>
            </a:r>
            <a:r>
              <a:rPr lang="en-US" b="1" baseline="30000" dirty="0">
                <a:solidFill>
                  <a:srgbClr val="FF00FF"/>
                </a:solidFill>
              </a:rPr>
              <a:t>-</a:t>
            </a:r>
          </a:p>
        </p:txBody>
      </p:sp>
      <p:sp>
        <p:nvSpPr>
          <p:cNvPr id="6" name="Rectangle 5"/>
          <p:cNvSpPr/>
          <p:nvPr/>
        </p:nvSpPr>
        <p:spPr>
          <a:xfrm>
            <a:off x="3434669" y="1356057"/>
            <a:ext cx="1398140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rgbClr val="003087"/>
                </a:solidFill>
                <a:latin typeface="+mj-lt"/>
                <a:cs typeface="Helvetica" panose="020B0604020202020204" pitchFamily="34" charset="0"/>
              </a:rPr>
              <a:t>380 </a:t>
            </a:r>
            <a:r>
              <a:rPr lang="en-US" sz="1800" b="1" dirty="0" err="1">
                <a:solidFill>
                  <a:srgbClr val="003087"/>
                </a:solidFill>
                <a:latin typeface="+mj-lt"/>
                <a:cs typeface="Helvetica" panose="020B0604020202020204" pitchFamily="34" charset="0"/>
              </a:rPr>
              <a:t>ug</a:t>
            </a:r>
            <a:r>
              <a:rPr lang="en-US" sz="1800" b="1" dirty="0">
                <a:solidFill>
                  <a:srgbClr val="003087"/>
                </a:solidFill>
                <a:latin typeface="+mj-lt"/>
                <a:cs typeface="Helvetica" panose="020B0604020202020204" pitchFamily="34" charset="0"/>
              </a:rPr>
              <a:t>/cm</a:t>
            </a:r>
            <a:r>
              <a:rPr lang="en-US" sz="1800" b="1" baseline="30000" dirty="0">
                <a:solidFill>
                  <a:srgbClr val="003087"/>
                </a:solidFill>
                <a:latin typeface="+mj-lt"/>
                <a:cs typeface="Helvetica" panose="020B0604020202020204" pitchFamily="34" charset="0"/>
              </a:rPr>
              <a:t>2</a:t>
            </a:r>
            <a:endParaRPr lang="en-US" sz="1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35602847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Fermilab: Footer Only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12543</TotalTime>
  <Words>1148</Words>
  <Application>Microsoft Office PowerPoint</Application>
  <PresentationFormat>On-screen Show (4:3)</PresentationFormat>
  <Paragraphs>262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31" baseType="lpstr">
      <vt:lpstr>MS PGothic</vt:lpstr>
      <vt:lpstr>MS PGothic</vt:lpstr>
      <vt:lpstr>Arial</vt:lpstr>
      <vt:lpstr>Calibri</vt:lpstr>
      <vt:lpstr>Cambria Math</vt:lpstr>
      <vt:lpstr>Geneva</vt:lpstr>
      <vt:lpstr>Helvetica</vt:lpstr>
      <vt:lpstr>Symbol</vt:lpstr>
      <vt:lpstr>Times New Roman</vt:lpstr>
      <vt:lpstr>Wingdings</vt:lpstr>
      <vt:lpstr>Template</vt:lpstr>
      <vt:lpstr>Fermilab: Footer Only</vt:lpstr>
      <vt:lpstr>PIP II Booster</vt:lpstr>
      <vt:lpstr>Outline</vt:lpstr>
      <vt:lpstr>Booster: 15 Hz Resonant Circuit Synchrotron</vt:lpstr>
      <vt:lpstr>Booster:  FDOODF lattice</vt:lpstr>
      <vt:lpstr>Booster: Intensity and Beam Loss</vt:lpstr>
      <vt:lpstr>Booster: Emittance</vt:lpstr>
      <vt:lpstr>PIP-II Booster parameter table </vt:lpstr>
      <vt:lpstr>PowerPoint Presentation</vt:lpstr>
      <vt:lpstr>Injection: Foil stripping</vt:lpstr>
      <vt:lpstr>Injection: Painting for Space Charge Mitigation</vt:lpstr>
      <vt:lpstr>Injection Capture: Bucket to Bucket Transfer</vt:lpstr>
      <vt:lpstr>Transition: Measurements of the Emittance Blow up After Transition</vt:lpstr>
      <vt:lpstr>Acceleration: Impedance modeling and simulation (1)</vt:lpstr>
      <vt:lpstr>Acceleration: Impedance modeling and simulation (2)</vt:lpstr>
      <vt:lpstr>Acceleration:  Transverse Beam Emittance (1) </vt:lpstr>
      <vt:lpstr>Acceleration:  Transverse Beam Emittance (2) </vt:lpstr>
      <vt:lpstr>20Hz Operation:  Magnet Power Supply Loss Measurements(1)</vt:lpstr>
      <vt:lpstr>20Hz Operation:  Magnet Power Supply Loss Measurements(2)</vt:lpstr>
      <vt:lpstr>Conclusion</vt:lpstr>
    </vt:vector>
  </TitlesOfParts>
  <Company>Fermi National Accelerator Laboratory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— one line or two lines</dc:title>
  <dc:creator>Steve Holmes</dc:creator>
  <cp:lastModifiedBy>Kiyomi Seiya x8187 13047N</cp:lastModifiedBy>
  <cp:revision>236</cp:revision>
  <cp:lastPrinted>2017-04-08T16:03:51Z</cp:lastPrinted>
  <dcterms:created xsi:type="dcterms:W3CDTF">2015-02-13T18:30:20Z</dcterms:created>
  <dcterms:modified xsi:type="dcterms:W3CDTF">2017-04-10T01:32:01Z</dcterms:modified>
</cp:coreProperties>
</file>