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29"/>
  </p:notesMasterIdLst>
  <p:handoutMasterIdLst>
    <p:handoutMasterId r:id="rId30"/>
  </p:handoutMasterIdLst>
  <p:sldIdLst>
    <p:sldId id="294" r:id="rId2"/>
    <p:sldId id="275" r:id="rId3"/>
    <p:sldId id="284" r:id="rId4"/>
    <p:sldId id="363" r:id="rId5"/>
    <p:sldId id="330" r:id="rId6"/>
    <p:sldId id="357" r:id="rId7"/>
    <p:sldId id="358" r:id="rId8"/>
    <p:sldId id="359" r:id="rId9"/>
    <p:sldId id="356" r:id="rId10"/>
    <p:sldId id="360" r:id="rId11"/>
    <p:sldId id="361" r:id="rId12"/>
    <p:sldId id="355" r:id="rId13"/>
    <p:sldId id="340" r:id="rId14"/>
    <p:sldId id="341" r:id="rId15"/>
    <p:sldId id="342" r:id="rId16"/>
    <p:sldId id="343" r:id="rId17"/>
    <p:sldId id="346" r:id="rId18"/>
    <p:sldId id="347" r:id="rId19"/>
    <p:sldId id="349" r:id="rId20"/>
    <p:sldId id="350" r:id="rId21"/>
    <p:sldId id="351" r:id="rId22"/>
    <p:sldId id="352" r:id="rId23"/>
    <p:sldId id="353" r:id="rId24"/>
    <p:sldId id="354" r:id="rId25"/>
    <p:sldId id="362" r:id="rId26"/>
    <p:sldId id="337" r:id="rId27"/>
    <p:sldId id="332" r:id="rId28"/>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74CA7A"/>
    <a:srgbClr val="50504E"/>
    <a:srgbClr val="4E4E4E"/>
    <a:srgbClr val="404040"/>
    <a:srgbClr val="004C97"/>
    <a:srgbClr val="63666A"/>
    <a:srgbClr val="99D6EA"/>
    <a:srgbClr val="505050"/>
    <a:srgbClr val="A7A8AA"/>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096" autoAdjust="0"/>
  </p:normalViewPr>
  <p:slideViewPr>
    <p:cSldViewPr snapToGrid="0" snapToObjects="1" showGuides="1">
      <p:cViewPr varScale="1">
        <p:scale>
          <a:sx n="110" d="100"/>
          <a:sy n="110" d="100"/>
        </p:scale>
        <p:origin x="966" y="108"/>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4/7/2017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4/7/2017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a:solidFill>
                  <a:schemeClr val="accent6">
                    <a:lumMod val="50000"/>
                  </a:schemeClr>
                </a:solidFill>
              </a:rPr>
              <a:t>The vessel extension is 30” long</a:t>
            </a:r>
          </a:p>
          <a:p>
            <a:pPr marL="342900" indent="-342900">
              <a:buFont typeface="Arial" panose="020B0604020202020204" pitchFamily="34" charset="0"/>
              <a:buChar char="•"/>
            </a:pPr>
            <a:r>
              <a:rPr lang="en-US" sz="1200" dirty="0">
                <a:solidFill>
                  <a:schemeClr val="accent6">
                    <a:lumMod val="50000"/>
                  </a:schemeClr>
                </a:solidFill>
              </a:rPr>
              <a:t>The extension of the thermal shield is cooled with new 80K lines</a:t>
            </a:r>
          </a:p>
          <a:p>
            <a:pPr marL="342900" indent="-342900">
              <a:buFont typeface="Arial" panose="020B0604020202020204" pitchFamily="34" charset="0"/>
              <a:buChar char="•"/>
            </a:pPr>
            <a:r>
              <a:rPr lang="en-US" sz="1200" dirty="0">
                <a:solidFill>
                  <a:schemeClr val="accent6">
                    <a:lumMod val="50000"/>
                  </a:schemeClr>
                </a:solidFill>
              </a:rPr>
              <a:t>2 support posts will be used to support HB650 cavity</a:t>
            </a:r>
          </a:p>
          <a:p>
            <a:pPr marL="342900" indent="-342900">
              <a:buFont typeface="Arial" panose="020B0604020202020204" pitchFamily="34" charset="0"/>
              <a:buChar char="•"/>
            </a:pPr>
            <a:r>
              <a:rPr lang="en-US" sz="1200" dirty="0">
                <a:solidFill>
                  <a:schemeClr val="accent6">
                    <a:lumMod val="50000"/>
                  </a:schemeClr>
                </a:solidFill>
              </a:rPr>
              <a:t>The 2 phase helium line has been modify to fit HB650 cavity</a:t>
            </a:r>
          </a:p>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25</a:t>
            </a:fld>
            <a:endParaRPr lang="en-US"/>
          </a:p>
        </p:txBody>
      </p:sp>
    </p:spTree>
    <p:extLst>
      <p:ext uri="{BB962C8B-B14F-4D97-AF65-F5344CB8AC3E}">
        <p14:creationId xmlns:p14="http://schemas.microsoft.com/office/powerpoint/2010/main" val="884154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a:solidFill>
                  <a:schemeClr val="accent6">
                    <a:lumMod val="50000"/>
                  </a:schemeClr>
                </a:solidFill>
              </a:rPr>
              <a:t>The vessel extension is 30” long</a:t>
            </a:r>
          </a:p>
          <a:p>
            <a:pPr marL="342900" indent="-342900">
              <a:buFont typeface="Arial" panose="020B0604020202020204" pitchFamily="34" charset="0"/>
              <a:buChar char="•"/>
            </a:pPr>
            <a:r>
              <a:rPr lang="en-US" sz="1200" dirty="0">
                <a:solidFill>
                  <a:schemeClr val="accent6">
                    <a:lumMod val="50000"/>
                  </a:schemeClr>
                </a:solidFill>
              </a:rPr>
              <a:t>The extension of the thermal shield is cooled with new 80K lines</a:t>
            </a:r>
          </a:p>
          <a:p>
            <a:pPr marL="342900" indent="-342900">
              <a:buFont typeface="Arial" panose="020B0604020202020204" pitchFamily="34" charset="0"/>
              <a:buChar char="•"/>
            </a:pPr>
            <a:r>
              <a:rPr lang="en-US" sz="1200" dirty="0">
                <a:solidFill>
                  <a:schemeClr val="accent6">
                    <a:lumMod val="50000"/>
                  </a:schemeClr>
                </a:solidFill>
              </a:rPr>
              <a:t>2 support posts will be used to support HB650 cavity</a:t>
            </a:r>
          </a:p>
          <a:p>
            <a:pPr marL="342900" indent="-342900">
              <a:buFont typeface="Arial" panose="020B0604020202020204" pitchFamily="34" charset="0"/>
              <a:buChar char="•"/>
            </a:pPr>
            <a:r>
              <a:rPr lang="en-US" sz="1200" dirty="0">
                <a:solidFill>
                  <a:schemeClr val="accent6">
                    <a:lumMod val="50000"/>
                  </a:schemeClr>
                </a:solidFill>
              </a:rPr>
              <a:t>The 2 phase helium line has been modify to fit HB650 cavity</a:t>
            </a:r>
          </a:p>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26</a:t>
            </a:fld>
            <a:endParaRPr lang="en-US"/>
          </a:p>
        </p:txBody>
      </p:sp>
    </p:spTree>
    <p:extLst>
      <p:ext uri="{BB962C8B-B14F-4D97-AF65-F5344CB8AC3E}">
        <p14:creationId xmlns:p14="http://schemas.microsoft.com/office/powerpoint/2010/main" val="3125113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a:solidFill>
                  <a:schemeClr val="accent6">
                    <a:lumMod val="50000"/>
                  </a:schemeClr>
                </a:solidFill>
              </a:rPr>
              <a:t>The vessel extension is 30” long</a:t>
            </a:r>
          </a:p>
          <a:p>
            <a:pPr marL="342900" indent="-342900">
              <a:buFont typeface="Arial" panose="020B0604020202020204" pitchFamily="34" charset="0"/>
              <a:buChar char="•"/>
            </a:pPr>
            <a:r>
              <a:rPr lang="en-US" sz="1200" dirty="0">
                <a:solidFill>
                  <a:schemeClr val="accent6">
                    <a:lumMod val="50000"/>
                  </a:schemeClr>
                </a:solidFill>
              </a:rPr>
              <a:t>The extension of the thermal shield is cooled with new 80K lines</a:t>
            </a:r>
          </a:p>
          <a:p>
            <a:pPr marL="342900" indent="-342900">
              <a:buFont typeface="Arial" panose="020B0604020202020204" pitchFamily="34" charset="0"/>
              <a:buChar char="•"/>
            </a:pPr>
            <a:r>
              <a:rPr lang="en-US" sz="1200" dirty="0">
                <a:solidFill>
                  <a:schemeClr val="accent6">
                    <a:lumMod val="50000"/>
                  </a:schemeClr>
                </a:solidFill>
              </a:rPr>
              <a:t>2 support posts will be used to support HB650 cavity</a:t>
            </a:r>
          </a:p>
          <a:p>
            <a:pPr marL="342900" indent="-342900">
              <a:buFont typeface="Arial" panose="020B0604020202020204" pitchFamily="34" charset="0"/>
              <a:buChar char="•"/>
            </a:pPr>
            <a:r>
              <a:rPr lang="en-US" sz="1200" dirty="0">
                <a:solidFill>
                  <a:schemeClr val="accent6">
                    <a:lumMod val="50000"/>
                  </a:schemeClr>
                </a:solidFill>
              </a:rPr>
              <a:t>The 2 phase helium line has been modify to fit HB650 cavity</a:t>
            </a:r>
          </a:p>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27</a:t>
            </a:fld>
            <a:endParaRPr lang="en-US"/>
          </a:p>
        </p:txBody>
      </p:sp>
    </p:spTree>
    <p:extLst>
      <p:ext uri="{BB962C8B-B14F-4D97-AF65-F5344CB8AC3E}">
        <p14:creationId xmlns:p14="http://schemas.microsoft.com/office/powerpoint/2010/main" val="9876020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57ADAB69-348E-2C41-AF41-E98D046040A4}" type="datetime1">
              <a:rPr lang="en-US" smtClean="0"/>
              <a:t>4/7/2017</a:t>
            </a:fld>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B099EE7B-C01A-E94A-AA76-2F04CF97FC05}" type="datetime1">
              <a:rPr lang="en-US" smtClean="0"/>
              <a:t>4/7/2017</a:t>
            </a:fld>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fld id="{09EA2773-F02A-CC43-B1C5-479A1F34EDA7}" type="datetime1">
              <a:rPr lang="en-US" smtClean="0"/>
              <a:t>4/7/2017</a:t>
            </a:fld>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dirty="0"/>
              <a:t>Presenter | Presentation Title or Meeting Title</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8FEA58B7-095F-6844-8E3C-8A1DDD22BF89}" type="datetime1">
              <a:rPr lang="en-US" smtClean="0"/>
              <a:t>4/7/2017</a:t>
            </a:fld>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fld id="{3C7E1B65-1920-CF40-87B8-818D6517E0EA}" type="datetime1">
              <a:rPr lang="en-US" smtClean="0"/>
              <a:t>4/7/2017</a:t>
            </a:fld>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D38FDACF-6E1B-814B-BDB6-B66F2ED862D6}" type="datetime1">
              <a:rPr lang="en-US" smtClean="0"/>
              <a:t>4/7/2017</a:t>
            </a:fld>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E2EF4938-6162-EE4E-9ED3-73016E21644A}" type="datetime1">
              <a:rPr lang="en-US" smtClean="0"/>
              <a:t>4/7/2017</a:t>
            </a:fld>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dirty="0"/>
              <a:t>Vincent Roger</a:t>
            </a:r>
          </a:p>
          <a:p>
            <a:r>
              <a:rPr lang="en-US" dirty="0"/>
              <a:t>PIP-II Machine Advisory Committee Meeting</a:t>
            </a:r>
          </a:p>
          <a:p>
            <a:r>
              <a:rPr lang="en-US" dirty="0"/>
              <a:t>10 April 2017</a:t>
            </a:r>
          </a:p>
          <a:p>
            <a:endParaRPr lang="en-US" dirty="0"/>
          </a:p>
        </p:txBody>
      </p:sp>
      <p:sp>
        <p:nvSpPr>
          <p:cNvPr id="3" name="Text Placeholder 2"/>
          <p:cNvSpPr>
            <a:spLocks noGrp="1"/>
          </p:cNvSpPr>
          <p:nvPr>
            <p:ph type="body" sz="quarter" idx="11"/>
          </p:nvPr>
        </p:nvSpPr>
        <p:spPr/>
        <p:txBody>
          <a:bodyPr>
            <a:noAutofit/>
          </a:bodyPr>
          <a:lstStyle/>
          <a:p>
            <a:r>
              <a:rPr lang="en-US" sz="2900" dirty="0"/>
              <a:t>Design of SC Cryomodules</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2"/>
          </p:nvPr>
        </p:nvSpPr>
        <p:spPr/>
        <p:txBody>
          <a:bodyPr/>
          <a:lstStyle/>
          <a:p>
            <a:pPr>
              <a:defRPr/>
            </a:pPr>
            <a:fld id="{48DA7FA5-8EFC-1446-AFE1-777E21C38831}" type="datetime1">
              <a:rPr lang="en-US" smtClean="0"/>
              <a:t>4/7/2017</a:t>
            </a:fld>
            <a:endParaRPr lang="en-US" dirty="0"/>
          </a:p>
        </p:txBody>
      </p:sp>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
        <p:nvSpPr>
          <p:cNvPr id="10" name="Title 9"/>
          <p:cNvSpPr>
            <a:spLocks noGrp="1"/>
          </p:cNvSpPr>
          <p:nvPr>
            <p:ph type="title"/>
          </p:nvPr>
        </p:nvSpPr>
        <p:spPr/>
        <p:txBody>
          <a:bodyPr/>
          <a:lstStyle/>
          <a:p>
            <a:r>
              <a:rPr lang="en-US" dirty="0"/>
              <a:t>3. Cryomodule design - PIP II</a:t>
            </a:r>
          </a:p>
        </p:txBody>
      </p:sp>
      <p:sp>
        <p:nvSpPr>
          <p:cNvPr id="15" name="Rectangle 14"/>
          <p:cNvSpPr/>
          <p:nvPr/>
        </p:nvSpPr>
        <p:spPr>
          <a:xfrm>
            <a:off x="1076324" y="879902"/>
            <a:ext cx="7667625" cy="461665"/>
          </a:xfrm>
          <a:prstGeom prst="rect">
            <a:avLst/>
          </a:prstGeom>
        </p:spPr>
        <p:txBody>
          <a:bodyPr wrap="square">
            <a:spAutoFit/>
          </a:bodyPr>
          <a:lstStyle/>
          <a:p>
            <a:pPr algn="just"/>
            <a:r>
              <a:rPr lang="en-US" b="1" i="1" dirty="0">
                <a:solidFill>
                  <a:schemeClr val="accent6">
                    <a:lumMod val="50000"/>
                  </a:schemeClr>
                </a:solidFill>
              </a:rPr>
              <a:t>3.4 Pipe sizing</a:t>
            </a:r>
          </a:p>
        </p:txBody>
      </p:sp>
      <p:sp>
        <p:nvSpPr>
          <p:cNvPr id="16" name="Footer Placeholder 3"/>
          <p:cNvSpPr>
            <a:spLocks noGrp="1"/>
          </p:cNvSpPr>
          <p:nvPr>
            <p:ph type="ftr" sz="quarter" idx="3"/>
          </p:nvPr>
        </p:nvSpPr>
        <p:spPr>
          <a:xfrm>
            <a:off x="1530603" y="6504213"/>
            <a:ext cx="6262118" cy="242873"/>
          </a:xfrm>
        </p:spPr>
        <p:txBody>
          <a:bodyPr/>
          <a:lstStyle/>
          <a:p>
            <a:pPr>
              <a:defRPr/>
            </a:pPr>
            <a:r>
              <a:rPr lang="en-US" dirty="0"/>
              <a:t>V. Roger | Design of SC Cryomodule</a:t>
            </a:r>
            <a:endParaRPr lang="en-US" b="1" dirty="0"/>
          </a:p>
        </p:txBody>
      </p:sp>
      <p:sp>
        <p:nvSpPr>
          <p:cNvPr id="11" name="Rectangle 10"/>
          <p:cNvSpPr/>
          <p:nvPr/>
        </p:nvSpPr>
        <p:spPr>
          <a:xfrm>
            <a:off x="222250" y="1541840"/>
            <a:ext cx="8693150" cy="1569660"/>
          </a:xfrm>
          <a:prstGeom prst="rect">
            <a:avLst/>
          </a:prstGeom>
        </p:spPr>
        <p:txBody>
          <a:bodyPr wrap="square">
            <a:spAutoFit/>
          </a:bodyPr>
          <a:lstStyle/>
          <a:p>
            <a:pPr algn="just"/>
            <a:r>
              <a:rPr lang="en-US" dirty="0">
                <a:solidFill>
                  <a:schemeClr val="accent6">
                    <a:lumMod val="50000"/>
                  </a:schemeClr>
                </a:solidFill>
              </a:rPr>
              <a:t>All the lines meet the requirements according to the pressure relief consideration. The diameter of the two phase helium pipe has been oversized on purpose to order to help during the operation and reduce </a:t>
            </a:r>
            <a:r>
              <a:rPr lang="en-US" dirty="0" err="1">
                <a:solidFill>
                  <a:schemeClr val="accent6">
                    <a:lumMod val="50000"/>
                  </a:schemeClr>
                </a:solidFill>
              </a:rPr>
              <a:t>df</a:t>
            </a:r>
            <a:r>
              <a:rPr lang="en-US" dirty="0">
                <a:solidFill>
                  <a:schemeClr val="accent6">
                    <a:lumMod val="50000"/>
                  </a:schemeClr>
                </a:solidFill>
              </a:rPr>
              <a:t>/</a:t>
            </a:r>
            <a:r>
              <a:rPr lang="en-US" dirty="0" err="1">
                <a:solidFill>
                  <a:schemeClr val="accent6">
                    <a:lumMod val="50000"/>
                  </a:schemeClr>
                </a:solidFill>
              </a:rPr>
              <a:t>dp</a:t>
            </a:r>
            <a:r>
              <a:rPr lang="en-US" dirty="0">
                <a:solidFill>
                  <a:schemeClr val="accent6">
                    <a:lumMod val="50000"/>
                  </a:schemeClr>
                </a:solidFill>
              </a:rPr>
              <a:t>.</a:t>
            </a:r>
          </a:p>
        </p:txBody>
      </p:sp>
      <p:pic>
        <p:nvPicPr>
          <p:cNvPr id="2" name="Picture 1"/>
          <p:cNvPicPr>
            <a:picLocks noChangeAspect="1"/>
          </p:cNvPicPr>
          <p:nvPr/>
        </p:nvPicPr>
        <p:blipFill>
          <a:blip r:embed="rId2">
            <a:clrChange>
              <a:clrFrom>
                <a:srgbClr val="FFFFFF"/>
              </a:clrFrom>
              <a:clrTo>
                <a:srgbClr val="FFFFFF">
                  <a:alpha val="0"/>
                </a:srgbClr>
              </a:clrTo>
            </a:clrChange>
          </a:blip>
          <a:stretch>
            <a:fillRect/>
          </a:stretch>
        </p:blipFill>
        <p:spPr>
          <a:xfrm>
            <a:off x="1289812" y="3218328"/>
            <a:ext cx="6743700" cy="2611237"/>
          </a:xfrm>
          <a:prstGeom prst="rect">
            <a:avLst/>
          </a:prstGeom>
        </p:spPr>
      </p:pic>
      <p:sp>
        <p:nvSpPr>
          <p:cNvPr id="3" name="TextBox 2"/>
          <p:cNvSpPr txBox="1"/>
          <p:nvPr/>
        </p:nvSpPr>
        <p:spPr>
          <a:xfrm>
            <a:off x="2261362" y="5804430"/>
            <a:ext cx="4800600" cy="338554"/>
          </a:xfrm>
          <a:prstGeom prst="rect">
            <a:avLst/>
          </a:prstGeom>
          <a:noFill/>
        </p:spPr>
        <p:txBody>
          <a:bodyPr wrap="square" rtlCol="0">
            <a:spAutoFit/>
          </a:bodyPr>
          <a:lstStyle/>
          <a:p>
            <a:pPr algn="ctr"/>
            <a:r>
              <a:rPr lang="en-US" sz="1600" b="1" dirty="0">
                <a:solidFill>
                  <a:schemeClr val="accent6">
                    <a:lumMod val="50000"/>
                  </a:schemeClr>
                </a:solidFill>
              </a:rPr>
              <a:t>Pipe sizing - SSR1</a:t>
            </a:r>
          </a:p>
        </p:txBody>
      </p:sp>
      <p:sp>
        <p:nvSpPr>
          <p:cNvPr id="5" name="Rectangle 4"/>
          <p:cNvSpPr/>
          <p:nvPr/>
        </p:nvSpPr>
        <p:spPr>
          <a:xfrm>
            <a:off x="1299239" y="5118754"/>
            <a:ext cx="6734273" cy="461914"/>
          </a:xfrm>
          <a:prstGeom prst="rect">
            <a:avLst/>
          </a:prstGeom>
          <a:noFill/>
          <a:ln w="762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342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2"/>
          </p:nvPr>
        </p:nvSpPr>
        <p:spPr/>
        <p:txBody>
          <a:bodyPr/>
          <a:lstStyle/>
          <a:p>
            <a:pPr>
              <a:defRPr/>
            </a:pPr>
            <a:fld id="{48DA7FA5-8EFC-1446-AFE1-777E21C38831}" type="datetime1">
              <a:rPr lang="en-US" smtClean="0"/>
              <a:t>4/7/2017</a:t>
            </a:fld>
            <a:endParaRPr lang="en-US" dirty="0"/>
          </a:p>
        </p:txBody>
      </p:sp>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
        <p:nvSpPr>
          <p:cNvPr id="10" name="Title 9"/>
          <p:cNvSpPr>
            <a:spLocks noGrp="1"/>
          </p:cNvSpPr>
          <p:nvPr>
            <p:ph type="title"/>
          </p:nvPr>
        </p:nvSpPr>
        <p:spPr/>
        <p:txBody>
          <a:bodyPr/>
          <a:lstStyle/>
          <a:p>
            <a:r>
              <a:rPr lang="en-US" dirty="0"/>
              <a:t>3. Cryomodule design - PIP II</a:t>
            </a:r>
          </a:p>
        </p:txBody>
      </p:sp>
      <p:sp>
        <p:nvSpPr>
          <p:cNvPr id="15" name="Rectangle 14"/>
          <p:cNvSpPr/>
          <p:nvPr/>
        </p:nvSpPr>
        <p:spPr>
          <a:xfrm>
            <a:off x="1076324" y="879902"/>
            <a:ext cx="7667625" cy="461665"/>
          </a:xfrm>
          <a:prstGeom prst="rect">
            <a:avLst/>
          </a:prstGeom>
        </p:spPr>
        <p:txBody>
          <a:bodyPr wrap="square">
            <a:spAutoFit/>
          </a:bodyPr>
          <a:lstStyle/>
          <a:p>
            <a:pPr algn="just"/>
            <a:r>
              <a:rPr lang="en-US" b="1" i="1" dirty="0">
                <a:solidFill>
                  <a:schemeClr val="accent6">
                    <a:lumMod val="50000"/>
                  </a:schemeClr>
                </a:solidFill>
              </a:rPr>
              <a:t>3.5 Vibration</a:t>
            </a:r>
          </a:p>
        </p:txBody>
      </p:sp>
      <p:sp>
        <p:nvSpPr>
          <p:cNvPr id="16" name="Footer Placeholder 3"/>
          <p:cNvSpPr>
            <a:spLocks noGrp="1"/>
          </p:cNvSpPr>
          <p:nvPr>
            <p:ph type="ftr" sz="quarter" idx="3"/>
          </p:nvPr>
        </p:nvSpPr>
        <p:spPr>
          <a:xfrm>
            <a:off x="1530603" y="6504213"/>
            <a:ext cx="6262118" cy="242873"/>
          </a:xfrm>
        </p:spPr>
        <p:txBody>
          <a:bodyPr/>
          <a:lstStyle/>
          <a:p>
            <a:pPr>
              <a:defRPr/>
            </a:pPr>
            <a:r>
              <a:rPr lang="en-US" dirty="0"/>
              <a:t>V. Roger | Design of SC Cryomodule</a:t>
            </a:r>
            <a:endParaRPr lang="en-US" b="1" dirty="0"/>
          </a:p>
        </p:txBody>
      </p:sp>
      <p:sp>
        <p:nvSpPr>
          <p:cNvPr id="11" name="Rectangle 10"/>
          <p:cNvSpPr/>
          <p:nvPr/>
        </p:nvSpPr>
        <p:spPr>
          <a:xfrm>
            <a:off x="222250" y="1541840"/>
            <a:ext cx="8693150" cy="1200329"/>
          </a:xfrm>
          <a:prstGeom prst="rect">
            <a:avLst/>
          </a:prstGeom>
        </p:spPr>
        <p:txBody>
          <a:bodyPr wrap="square">
            <a:spAutoFit/>
          </a:bodyPr>
          <a:lstStyle/>
          <a:p>
            <a:pPr algn="just"/>
            <a:r>
              <a:rPr lang="en-US" dirty="0">
                <a:solidFill>
                  <a:schemeClr val="accent6">
                    <a:lumMod val="50000"/>
                  </a:schemeClr>
                </a:solidFill>
              </a:rPr>
              <a:t>Take advantage of LCLS II experience.</a:t>
            </a:r>
          </a:p>
          <a:p>
            <a:pPr algn="just"/>
            <a:r>
              <a:rPr lang="en-US" dirty="0">
                <a:solidFill>
                  <a:schemeClr val="accent6">
                    <a:lumMod val="50000"/>
                  </a:schemeClr>
                </a:solidFill>
              </a:rPr>
              <a:t>Helium lines have been design in order to reduce the movement and vibration on the 2 phase helium pipe. </a:t>
            </a:r>
          </a:p>
        </p:txBody>
      </p:sp>
      <p:pic>
        <p:nvPicPr>
          <p:cNvPr id="2" name="Picture 1"/>
          <p:cNvPicPr>
            <a:picLocks noChangeAspect="1"/>
          </p:cNvPicPr>
          <p:nvPr/>
        </p:nvPicPr>
        <p:blipFill>
          <a:blip r:embed="rId2">
            <a:clrChange>
              <a:clrFrom>
                <a:srgbClr val="232528"/>
              </a:clrFrom>
              <a:clrTo>
                <a:srgbClr val="232528">
                  <a:alpha val="0"/>
                </a:srgbClr>
              </a:clrTo>
            </a:clrChange>
          </a:blip>
          <a:stretch>
            <a:fillRect/>
          </a:stretch>
        </p:blipFill>
        <p:spPr>
          <a:xfrm>
            <a:off x="736827" y="2992211"/>
            <a:ext cx="2944812" cy="2836547"/>
          </a:xfrm>
          <a:prstGeom prst="rect">
            <a:avLst/>
          </a:prstGeom>
        </p:spPr>
      </p:pic>
      <p:sp>
        <p:nvSpPr>
          <p:cNvPr id="9" name="Rectangle 8"/>
          <p:cNvSpPr/>
          <p:nvPr/>
        </p:nvSpPr>
        <p:spPr>
          <a:xfrm>
            <a:off x="3949700" y="3035451"/>
            <a:ext cx="4965700" cy="2839239"/>
          </a:xfrm>
          <a:prstGeom prst="rect">
            <a:avLst/>
          </a:prstGeom>
        </p:spPr>
        <p:txBody>
          <a:bodyPr wrap="square">
            <a:spAutoFit/>
          </a:bodyPr>
          <a:lstStyle/>
          <a:p>
            <a:pPr algn="just"/>
            <a:r>
              <a:rPr lang="en-US" dirty="0">
                <a:solidFill>
                  <a:schemeClr val="accent6">
                    <a:lumMod val="50000"/>
                  </a:schemeClr>
                </a:solidFill>
              </a:rPr>
              <a:t>Investigation on LCLS II cryomodule are still on progress in order to reduce vibration and optimize the cryogenic process.</a:t>
            </a:r>
          </a:p>
          <a:p>
            <a:pPr algn="just"/>
            <a:endParaRPr lang="en-US" sz="1050" dirty="0">
              <a:solidFill>
                <a:schemeClr val="accent6">
                  <a:lumMod val="50000"/>
                </a:schemeClr>
              </a:solidFill>
            </a:endParaRPr>
          </a:p>
          <a:p>
            <a:pPr algn="just"/>
            <a:r>
              <a:rPr lang="en-US" dirty="0">
                <a:solidFill>
                  <a:schemeClr val="accent6">
                    <a:lumMod val="50000"/>
                  </a:schemeClr>
                </a:solidFill>
              </a:rPr>
              <a:t>Based on these results some design modifications will be done on the side opening of the PIP II cryomodules.</a:t>
            </a:r>
          </a:p>
        </p:txBody>
      </p:sp>
    </p:spTree>
    <p:extLst>
      <p:ext uri="{BB962C8B-B14F-4D97-AF65-F5344CB8AC3E}">
        <p14:creationId xmlns:p14="http://schemas.microsoft.com/office/powerpoint/2010/main" val="614337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2"/>
          </p:nvPr>
        </p:nvSpPr>
        <p:spPr/>
        <p:txBody>
          <a:bodyPr/>
          <a:lstStyle/>
          <a:p>
            <a:pPr>
              <a:defRPr/>
            </a:pPr>
            <a:fld id="{48DA7FA5-8EFC-1446-AFE1-777E21C38831}" type="datetime1">
              <a:rPr lang="en-US" smtClean="0"/>
              <a:t>4/7/2017</a:t>
            </a:fld>
            <a:endParaRPr lang="en-US" dirty="0"/>
          </a:p>
        </p:txBody>
      </p:sp>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
        <p:nvSpPr>
          <p:cNvPr id="16" name="Footer Placeholder 3"/>
          <p:cNvSpPr>
            <a:spLocks noGrp="1"/>
          </p:cNvSpPr>
          <p:nvPr>
            <p:ph type="ftr" sz="quarter" idx="3"/>
          </p:nvPr>
        </p:nvSpPr>
        <p:spPr>
          <a:xfrm>
            <a:off x="1530603" y="6504213"/>
            <a:ext cx="6262118" cy="242873"/>
          </a:xfrm>
        </p:spPr>
        <p:txBody>
          <a:bodyPr/>
          <a:lstStyle/>
          <a:p>
            <a:pPr>
              <a:defRPr/>
            </a:pPr>
            <a:r>
              <a:rPr lang="en-US" dirty="0"/>
              <a:t>V. Roger | Design of SC Cryomodule</a:t>
            </a:r>
            <a:endParaRPr lang="en-US" b="1" dirty="0"/>
          </a:p>
        </p:txBody>
      </p:sp>
      <p:sp>
        <p:nvSpPr>
          <p:cNvPr id="11" name="Title 9"/>
          <p:cNvSpPr>
            <a:spLocks noGrp="1"/>
          </p:cNvSpPr>
          <p:nvPr>
            <p:ph type="title"/>
          </p:nvPr>
        </p:nvSpPr>
        <p:spPr>
          <a:xfrm>
            <a:off x="228600" y="251752"/>
            <a:ext cx="8686800" cy="427877"/>
          </a:xfrm>
        </p:spPr>
        <p:txBody>
          <a:bodyPr/>
          <a:lstStyle/>
          <a:p>
            <a:r>
              <a:rPr lang="en-US" dirty="0"/>
              <a:t>3. Cryomodule design - PIP II</a:t>
            </a:r>
          </a:p>
        </p:txBody>
      </p:sp>
      <p:sp>
        <p:nvSpPr>
          <p:cNvPr id="12" name="Rectangle 11"/>
          <p:cNvSpPr/>
          <p:nvPr/>
        </p:nvSpPr>
        <p:spPr>
          <a:xfrm>
            <a:off x="1076324" y="879902"/>
            <a:ext cx="7667625" cy="461665"/>
          </a:xfrm>
          <a:prstGeom prst="rect">
            <a:avLst/>
          </a:prstGeom>
        </p:spPr>
        <p:txBody>
          <a:bodyPr wrap="square">
            <a:spAutoFit/>
          </a:bodyPr>
          <a:lstStyle/>
          <a:p>
            <a:pPr algn="just"/>
            <a:r>
              <a:rPr lang="en-US" b="1" i="1" dirty="0">
                <a:solidFill>
                  <a:schemeClr val="accent6">
                    <a:lumMod val="50000"/>
                  </a:schemeClr>
                </a:solidFill>
              </a:rPr>
              <a:t>3.6 Assembly process - SSR1 cryomodule</a:t>
            </a:r>
          </a:p>
        </p:txBody>
      </p:sp>
      <p:sp>
        <p:nvSpPr>
          <p:cNvPr id="13" name="Rectangle 12"/>
          <p:cNvSpPr/>
          <p:nvPr/>
        </p:nvSpPr>
        <p:spPr>
          <a:xfrm>
            <a:off x="228600" y="1537207"/>
            <a:ext cx="8515350" cy="1200329"/>
          </a:xfrm>
          <a:prstGeom prst="rect">
            <a:avLst/>
          </a:prstGeom>
        </p:spPr>
        <p:txBody>
          <a:bodyPr wrap="square">
            <a:spAutoFit/>
          </a:bodyPr>
          <a:lstStyle/>
          <a:p>
            <a:pPr algn="just"/>
            <a:r>
              <a:rPr lang="en-US" dirty="0">
                <a:solidFill>
                  <a:schemeClr val="accent6">
                    <a:lumMod val="50000"/>
                  </a:schemeClr>
                </a:solidFill>
              </a:rPr>
              <a:t>First the string assembly will be assembled inside the clean-room.</a:t>
            </a:r>
          </a:p>
          <a:p>
            <a:pPr algn="just"/>
            <a:r>
              <a:rPr lang="en-US" dirty="0">
                <a:solidFill>
                  <a:schemeClr val="accent6">
                    <a:lumMod val="50000"/>
                  </a:schemeClr>
                </a:solidFill>
              </a:rPr>
              <a:t>Then, the cold-mass starting with the strong-back will be assembled outside.</a:t>
            </a:r>
          </a:p>
        </p:txBody>
      </p:sp>
      <p:pic>
        <p:nvPicPr>
          <p:cNvPr id="14" name="Picture 13"/>
          <p:cNvPicPr>
            <a:picLocks noChangeAspect="1"/>
          </p:cNvPicPr>
          <p:nvPr/>
        </p:nvPicPr>
        <p:blipFill rotWithShape="1">
          <a:blip r:embed="rId2">
            <a:clrChange>
              <a:clrFrom>
                <a:srgbClr val="FFFFFF"/>
              </a:clrFrom>
              <a:clrTo>
                <a:srgbClr val="FFFFFF">
                  <a:alpha val="0"/>
                </a:srgbClr>
              </a:clrTo>
            </a:clrChange>
          </a:blip>
          <a:srcRect b="19762"/>
          <a:stretch/>
        </p:blipFill>
        <p:spPr>
          <a:xfrm>
            <a:off x="11281" y="2252225"/>
            <a:ext cx="9144000" cy="4402183"/>
          </a:xfrm>
          <a:prstGeom prst="rect">
            <a:avLst/>
          </a:prstGeom>
        </p:spPr>
      </p:pic>
    </p:spTree>
    <p:extLst>
      <p:ext uri="{BB962C8B-B14F-4D97-AF65-F5344CB8AC3E}">
        <p14:creationId xmlns:p14="http://schemas.microsoft.com/office/powerpoint/2010/main" val="865356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FFFFF"/>
              </a:clrFrom>
              <a:clrTo>
                <a:srgbClr val="FFFFFF">
                  <a:alpha val="0"/>
                </a:srgbClr>
              </a:clrTo>
            </a:clrChange>
          </a:blip>
          <a:stretch>
            <a:fillRect/>
          </a:stretch>
        </p:blipFill>
        <p:spPr>
          <a:xfrm>
            <a:off x="11281" y="2252225"/>
            <a:ext cx="9144000" cy="5486400"/>
          </a:xfrm>
          <a:prstGeom prst="rect">
            <a:avLst/>
          </a:prstGeom>
        </p:spPr>
      </p:pic>
      <p:sp>
        <p:nvSpPr>
          <p:cNvPr id="6" name="Date Placeholder 5"/>
          <p:cNvSpPr>
            <a:spLocks noGrp="1"/>
          </p:cNvSpPr>
          <p:nvPr>
            <p:ph type="dt" sz="half" idx="2"/>
          </p:nvPr>
        </p:nvSpPr>
        <p:spPr/>
        <p:txBody>
          <a:bodyPr/>
          <a:lstStyle/>
          <a:p>
            <a:pPr>
              <a:defRPr/>
            </a:pPr>
            <a:fld id="{48DA7FA5-8EFC-1446-AFE1-777E21C38831}" type="datetime1">
              <a:rPr lang="en-US" smtClean="0"/>
              <a:t>4/7/2017</a:t>
            </a:fld>
            <a:endParaRPr lang="en-US" dirty="0"/>
          </a:p>
        </p:txBody>
      </p:sp>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sp>
        <p:nvSpPr>
          <p:cNvPr id="15" name="Rectangle 14"/>
          <p:cNvSpPr/>
          <p:nvPr/>
        </p:nvSpPr>
        <p:spPr>
          <a:xfrm>
            <a:off x="180522" y="1516084"/>
            <a:ext cx="8515350" cy="830997"/>
          </a:xfrm>
          <a:prstGeom prst="rect">
            <a:avLst/>
          </a:prstGeom>
        </p:spPr>
        <p:txBody>
          <a:bodyPr wrap="square">
            <a:spAutoFit/>
          </a:bodyPr>
          <a:lstStyle/>
          <a:p>
            <a:pPr algn="just"/>
            <a:r>
              <a:rPr lang="en-US" dirty="0">
                <a:solidFill>
                  <a:schemeClr val="accent6">
                    <a:lumMod val="50000"/>
                  </a:schemeClr>
                </a:solidFill>
              </a:rPr>
              <a:t>The G10 support posts will isolate the strong back at room temperature from the components at cold temperature.</a:t>
            </a:r>
          </a:p>
        </p:txBody>
      </p:sp>
      <p:sp>
        <p:nvSpPr>
          <p:cNvPr id="16" name="Footer Placeholder 3"/>
          <p:cNvSpPr>
            <a:spLocks noGrp="1"/>
          </p:cNvSpPr>
          <p:nvPr>
            <p:ph type="ftr" sz="quarter" idx="3"/>
          </p:nvPr>
        </p:nvSpPr>
        <p:spPr>
          <a:xfrm>
            <a:off x="1530603" y="6504213"/>
            <a:ext cx="6262118" cy="242873"/>
          </a:xfrm>
        </p:spPr>
        <p:txBody>
          <a:bodyPr/>
          <a:lstStyle/>
          <a:p>
            <a:pPr>
              <a:defRPr/>
            </a:pPr>
            <a:r>
              <a:rPr lang="en-US" dirty="0"/>
              <a:t>V. Roger | Design of SC Cryomodule</a:t>
            </a:r>
            <a:endParaRPr lang="en-US" b="1" dirty="0"/>
          </a:p>
        </p:txBody>
      </p:sp>
      <p:sp>
        <p:nvSpPr>
          <p:cNvPr id="11" name="Title 9"/>
          <p:cNvSpPr>
            <a:spLocks noGrp="1"/>
          </p:cNvSpPr>
          <p:nvPr>
            <p:ph type="title"/>
          </p:nvPr>
        </p:nvSpPr>
        <p:spPr>
          <a:xfrm>
            <a:off x="228600" y="251752"/>
            <a:ext cx="8686800" cy="427877"/>
          </a:xfrm>
        </p:spPr>
        <p:txBody>
          <a:bodyPr/>
          <a:lstStyle/>
          <a:p>
            <a:r>
              <a:rPr lang="en-US" dirty="0"/>
              <a:t>3. Cryomodule design - PIP II</a:t>
            </a:r>
          </a:p>
        </p:txBody>
      </p:sp>
      <p:sp>
        <p:nvSpPr>
          <p:cNvPr id="12" name="Rectangle 11"/>
          <p:cNvSpPr/>
          <p:nvPr/>
        </p:nvSpPr>
        <p:spPr>
          <a:xfrm>
            <a:off x="1076324" y="879902"/>
            <a:ext cx="7667625" cy="461665"/>
          </a:xfrm>
          <a:prstGeom prst="rect">
            <a:avLst/>
          </a:prstGeom>
        </p:spPr>
        <p:txBody>
          <a:bodyPr wrap="square">
            <a:spAutoFit/>
          </a:bodyPr>
          <a:lstStyle/>
          <a:p>
            <a:pPr algn="just"/>
            <a:r>
              <a:rPr lang="en-US" b="1" i="1" dirty="0">
                <a:solidFill>
                  <a:schemeClr val="accent6">
                    <a:lumMod val="50000"/>
                  </a:schemeClr>
                </a:solidFill>
              </a:rPr>
              <a:t>3.6 Assembly process - SSR1 cryomodule</a:t>
            </a:r>
          </a:p>
        </p:txBody>
      </p:sp>
    </p:spTree>
    <p:extLst>
      <p:ext uri="{BB962C8B-B14F-4D97-AF65-F5344CB8AC3E}">
        <p14:creationId xmlns:p14="http://schemas.microsoft.com/office/powerpoint/2010/main" val="2430667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clrChange>
              <a:clrFrom>
                <a:srgbClr val="FFFFFF"/>
              </a:clrFrom>
              <a:clrTo>
                <a:srgbClr val="FFFFFF">
                  <a:alpha val="0"/>
                </a:srgbClr>
              </a:clrTo>
            </a:clrChange>
          </a:blip>
          <a:stretch>
            <a:fillRect/>
          </a:stretch>
        </p:blipFill>
        <p:spPr>
          <a:xfrm>
            <a:off x="11281" y="2252225"/>
            <a:ext cx="9144000" cy="5486400"/>
          </a:xfrm>
          <a:prstGeom prst="rect">
            <a:avLst/>
          </a:prstGeom>
        </p:spPr>
      </p:pic>
      <p:sp>
        <p:nvSpPr>
          <p:cNvPr id="6" name="Date Placeholder 5"/>
          <p:cNvSpPr>
            <a:spLocks noGrp="1"/>
          </p:cNvSpPr>
          <p:nvPr>
            <p:ph type="dt" sz="half" idx="2"/>
          </p:nvPr>
        </p:nvSpPr>
        <p:spPr/>
        <p:txBody>
          <a:bodyPr/>
          <a:lstStyle/>
          <a:p>
            <a:pPr>
              <a:defRPr/>
            </a:pPr>
            <a:fld id="{48DA7FA5-8EFC-1446-AFE1-777E21C38831}" type="datetime1">
              <a:rPr lang="en-US" smtClean="0"/>
              <a:t>4/7/2017</a:t>
            </a:fld>
            <a:endParaRPr lang="en-US" dirty="0"/>
          </a:p>
        </p:txBody>
      </p:sp>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sp>
        <p:nvSpPr>
          <p:cNvPr id="15" name="Rectangle 14"/>
          <p:cNvSpPr/>
          <p:nvPr/>
        </p:nvSpPr>
        <p:spPr>
          <a:xfrm>
            <a:off x="228600" y="1438140"/>
            <a:ext cx="8515350" cy="830997"/>
          </a:xfrm>
          <a:prstGeom prst="rect">
            <a:avLst/>
          </a:prstGeom>
        </p:spPr>
        <p:txBody>
          <a:bodyPr wrap="square">
            <a:spAutoFit/>
          </a:bodyPr>
          <a:lstStyle/>
          <a:p>
            <a:pPr algn="just"/>
            <a:r>
              <a:rPr lang="en-US" dirty="0">
                <a:solidFill>
                  <a:schemeClr val="accent6">
                    <a:lumMod val="50000"/>
                  </a:schemeClr>
                </a:solidFill>
              </a:rPr>
              <a:t>The bottom part of the thermal shield will be set up on the G10 support posts.</a:t>
            </a:r>
          </a:p>
        </p:txBody>
      </p:sp>
      <p:sp>
        <p:nvSpPr>
          <p:cNvPr id="16" name="Footer Placeholder 3"/>
          <p:cNvSpPr>
            <a:spLocks noGrp="1"/>
          </p:cNvSpPr>
          <p:nvPr>
            <p:ph type="ftr" sz="quarter" idx="3"/>
          </p:nvPr>
        </p:nvSpPr>
        <p:spPr>
          <a:xfrm>
            <a:off x="1530603" y="6504213"/>
            <a:ext cx="6262118" cy="242873"/>
          </a:xfrm>
        </p:spPr>
        <p:txBody>
          <a:bodyPr/>
          <a:lstStyle/>
          <a:p>
            <a:pPr>
              <a:defRPr/>
            </a:pPr>
            <a:r>
              <a:rPr lang="en-US" dirty="0"/>
              <a:t>V. Roger | Design of SC Cryomodule</a:t>
            </a:r>
            <a:endParaRPr lang="en-US" b="1" dirty="0"/>
          </a:p>
        </p:txBody>
      </p:sp>
      <p:sp>
        <p:nvSpPr>
          <p:cNvPr id="13" name="Title 9"/>
          <p:cNvSpPr>
            <a:spLocks noGrp="1"/>
          </p:cNvSpPr>
          <p:nvPr>
            <p:ph type="title"/>
          </p:nvPr>
        </p:nvSpPr>
        <p:spPr>
          <a:xfrm>
            <a:off x="228600" y="251752"/>
            <a:ext cx="8686800" cy="427877"/>
          </a:xfrm>
        </p:spPr>
        <p:txBody>
          <a:bodyPr/>
          <a:lstStyle/>
          <a:p>
            <a:r>
              <a:rPr lang="en-US" dirty="0"/>
              <a:t>3. Cryomodule design - PIP II</a:t>
            </a:r>
          </a:p>
        </p:txBody>
      </p:sp>
      <p:sp>
        <p:nvSpPr>
          <p:cNvPr id="14" name="Rectangle 13"/>
          <p:cNvSpPr/>
          <p:nvPr/>
        </p:nvSpPr>
        <p:spPr>
          <a:xfrm>
            <a:off x="1076324" y="879902"/>
            <a:ext cx="7667625" cy="461665"/>
          </a:xfrm>
          <a:prstGeom prst="rect">
            <a:avLst/>
          </a:prstGeom>
        </p:spPr>
        <p:txBody>
          <a:bodyPr wrap="square">
            <a:spAutoFit/>
          </a:bodyPr>
          <a:lstStyle/>
          <a:p>
            <a:pPr algn="just"/>
            <a:r>
              <a:rPr lang="en-US" b="1" i="1" dirty="0">
                <a:solidFill>
                  <a:schemeClr val="accent6">
                    <a:lumMod val="50000"/>
                  </a:schemeClr>
                </a:solidFill>
              </a:rPr>
              <a:t>3.6 Assembly process - SSR1 cryomodule</a:t>
            </a:r>
          </a:p>
        </p:txBody>
      </p:sp>
    </p:spTree>
    <p:extLst>
      <p:ext uri="{BB962C8B-B14F-4D97-AF65-F5344CB8AC3E}">
        <p14:creationId xmlns:p14="http://schemas.microsoft.com/office/powerpoint/2010/main" val="1084874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FFFFF"/>
              </a:clrFrom>
              <a:clrTo>
                <a:srgbClr val="FFFFFF">
                  <a:alpha val="0"/>
                </a:srgbClr>
              </a:clrTo>
            </a:clrChange>
          </a:blip>
          <a:stretch>
            <a:fillRect/>
          </a:stretch>
        </p:blipFill>
        <p:spPr>
          <a:xfrm>
            <a:off x="11281" y="2252225"/>
            <a:ext cx="9144000" cy="5486400"/>
          </a:xfrm>
          <a:prstGeom prst="rect">
            <a:avLst/>
          </a:prstGeom>
        </p:spPr>
      </p:pic>
      <p:sp>
        <p:nvSpPr>
          <p:cNvPr id="6" name="Date Placeholder 5"/>
          <p:cNvSpPr>
            <a:spLocks noGrp="1"/>
          </p:cNvSpPr>
          <p:nvPr>
            <p:ph type="dt" sz="half" idx="2"/>
          </p:nvPr>
        </p:nvSpPr>
        <p:spPr/>
        <p:txBody>
          <a:bodyPr/>
          <a:lstStyle/>
          <a:p>
            <a:pPr>
              <a:defRPr/>
            </a:pPr>
            <a:fld id="{48DA7FA5-8EFC-1446-AFE1-777E21C38831}" type="datetime1">
              <a:rPr lang="en-US" smtClean="0"/>
              <a:t>4/7/2017</a:t>
            </a:fld>
            <a:endParaRPr lang="en-US" dirty="0"/>
          </a:p>
        </p:txBody>
      </p:sp>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sp>
        <p:nvSpPr>
          <p:cNvPr id="15" name="Rectangle 14"/>
          <p:cNvSpPr/>
          <p:nvPr/>
        </p:nvSpPr>
        <p:spPr>
          <a:xfrm>
            <a:off x="222250" y="1545442"/>
            <a:ext cx="8515350" cy="830997"/>
          </a:xfrm>
          <a:prstGeom prst="rect">
            <a:avLst/>
          </a:prstGeom>
        </p:spPr>
        <p:txBody>
          <a:bodyPr wrap="square">
            <a:spAutoFit/>
          </a:bodyPr>
          <a:lstStyle/>
          <a:p>
            <a:pPr algn="just"/>
            <a:r>
              <a:rPr lang="en-US" dirty="0">
                <a:solidFill>
                  <a:schemeClr val="accent6">
                    <a:lumMod val="50000"/>
                  </a:schemeClr>
                </a:solidFill>
              </a:rPr>
              <a:t>The support posts of the cavities and solenoids will be installed on the G10 posts.</a:t>
            </a:r>
          </a:p>
        </p:txBody>
      </p:sp>
      <p:sp>
        <p:nvSpPr>
          <p:cNvPr id="16" name="Footer Placeholder 3"/>
          <p:cNvSpPr>
            <a:spLocks noGrp="1"/>
          </p:cNvSpPr>
          <p:nvPr>
            <p:ph type="ftr" sz="quarter" idx="3"/>
          </p:nvPr>
        </p:nvSpPr>
        <p:spPr>
          <a:xfrm>
            <a:off x="1530603" y="6504213"/>
            <a:ext cx="6262118" cy="242873"/>
          </a:xfrm>
        </p:spPr>
        <p:txBody>
          <a:bodyPr/>
          <a:lstStyle/>
          <a:p>
            <a:pPr>
              <a:defRPr/>
            </a:pPr>
            <a:r>
              <a:rPr lang="en-US" dirty="0"/>
              <a:t>V. Roger | Design of SC Cryomodule</a:t>
            </a:r>
            <a:endParaRPr lang="en-US" b="1" dirty="0"/>
          </a:p>
        </p:txBody>
      </p:sp>
      <p:sp>
        <p:nvSpPr>
          <p:cNvPr id="11" name="Title 9"/>
          <p:cNvSpPr>
            <a:spLocks noGrp="1"/>
          </p:cNvSpPr>
          <p:nvPr>
            <p:ph type="title"/>
          </p:nvPr>
        </p:nvSpPr>
        <p:spPr>
          <a:xfrm>
            <a:off x="228600" y="251752"/>
            <a:ext cx="8686800" cy="427877"/>
          </a:xfrm>
        </p:spPr>
        <p:txBody>
          <a:bodyPr/>
          <a:lstStyle/>
          <a:p>
            <a:r>
              <a:rPr lang="en-US" dirty="0"/>
              <a:t>3. Cryomodule design - PIP II</a:t>
            </a:r>
          </a:p>
        </p:txBody>
      </p:sp>
      <p:sp>
        <p:nvSpPr>
          <p:cNvPr id="12" name="Rectangle 11"/>
          <p:cNvSpPr/>
          <p:nvPr/>
        </p:nvSpPr>
        <p:spPr>
          <a:xfrm>
            <a:off x="1076324" y="879902"/>
            <a:ext cx="7667625" cy="461665"/>
          </a:xfrm>
          <a:prstGeom prst="rect">
            <a:avLst/>
          </a:prstGeom>
        </p:spPr>
        <p:txBody>
          <a:bodyPr wrap="square">
            <a:spAutoFit/>
          </a:bodyPr>
          <a:lstStyle/>
          <a:p>
            <a:pPr algn="just"/>
            <a:r>
              <a:rPr lang="en-US" b="1" i="1" dirty="0">
                <a:solidFill>
                  <a:schemeClr val="accent6">
                    <a:lumMod val="50000"/>
                  </a:schemeClr>
                </a:solidFill>
              </a:rPr>
              <a:t>3.6 Assembly process - SSR1 cryomodule</a:t>
            </a:r>
          </a:p>
        </p:txBody>
      </p:sp>
    </p:spTree>
    <p:extLst>
      <p:ext uri="{BB962C8B-B14F-4D97-AF65-F5344CB8AC3E}">
        <p14:creationId xmlns:p14="http://schemas.microsoft.com/office/powerpoint/2010/main" val="3308917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clrChange>
              <a:clrFrom>
                <a:srgbClr val="FFFFFF"/>
              </a:clrFrom>
              <a:clrTo>
                <a:srgbClr val="FFFFFF">
                  <a:alpha val="0"/>
                </a:srgbClr>
              </a:clrTo>
            </a:clrChange>
          </a:blip>
          <a:stretch>
            <a:fillRect/>
          </a:stretch>
        </p:blipFill>
        <p:spPr>
          <a:xfrm>
            <a:off x="11281" y="2252225"/>
            <a:ext cx="9144000" cy="5486400"/>
          </a:xfrm>
          <a:prstGeom prst="rect">
            <a:avLst/>
          </a:prstGeom>
        </p:spPr>
      </p:pic>
      <p:sp>
        <p:nvSpPr>
          <p:cNvPr id="6" name="Date Placeholder 5"/>
          <p:cNvSpPr>
            <a:spLocks noGrp="1"/>
          </p:cNvSpPr>
          <p:nvPr>
            <p:ph type="dt" sz="half" idx="2"/>
          </p:nvPr>
        </p:nvSpPr>
        <p:spPr/>
        <p:txBody>
          <a:bodyPr/>
          <a:lstStyle/>
          <a:p>
            <a:pPr>
              <a:defRPr/>
            </a:pPr>
            <a:fld id="{48DA7FA5-8EFC-1446-AFE1-777E21C38831}" type="datetime1">
              <a:rPr lang="en-US" smtClean="0"/>
              <a:t>4/7/2017</a:t>
            </a:fld>
            <a:endParaRPr lang="en-US" dirty="0"/>
          </a:p>
        </p:txBody>
      </p:sp>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sp>
        <p:nvSpPr>
          <p:cNvPr id="15" name="Rectangle 14"/>
          <p:cNvSpPr/>
          <p:nvPr/>
        </p:nvSpPr>
        <p:spPr>
          <a:xfrm>
            <a:off x="228600" y="1541840"/>
            <a:ext cx="8515350" cy="830997"/>
          </a:xfrm>
          <a:prstGeom prst="rect">
            <a:avLst/>
          </a:prstGeom>
        </p:spPr>
        <p:txBody>
          <a:bodyPr wrap="square">
            <a:spAutoFit/>
          </a:bodyPr>
          <a:lstStyle/>
          <a:p>
            <a:pPr algn="just"/>
            <a:r>
              <a:rPr lang="en-US" dirty="0">
                <a:solidFill>
                  <a:schemeClr val="accent6">
                    <a:lumMod val="50000"/>
                  </a:schemeClr>
                </a:solidFill>
              </a:rPr>
              <a:t>With a supporting fixture, the assembly string will be put in place on its posts.</a:t>
            </a:r>
          </a:p>
        </p:txBody>
      </p:sp>
      <p:sp>
        <p:nvSpPr>
          <p:cNvPr id="16" name="Footer Placeholder 3"/>
          <p:cNvSpPr>
            <a:spLocks noGrp="1"/>
          </p:cNvSpPr>
          <p:nvPr>
            <p:ph type="ftr" sz="quarter" idx="3"/>
          </p:nvPr>
        </p:nvSpPr>
        <p:spPr>
          <a:xfrm>
            <a:off x="1530603" y="6504213"/>
            <a:ext cx="6262118" cy="242873"/>
          </a:xfrm>
        </p:spPr>
        <p:txBody>
          <a:bodyPr/>
          <a:lstStyle/>
          <a:p>
            <a:pPr>
              <a:defRPr/>
            </a:pPr>
            <a:r>
              <a:rPr lang="en-US" dirty="0"/>
              <a:t>V. Roger | Design of SC Cryomodule</a:t>
            </a:r>
            <a:endParaRPr lang="en-US" b="1" dirty="0"/>
          </a:p>
        </p:txBody>
      </p:sp>
      <p:sp>
        <p:nvSpPr>
          <p:cNvPr id="11" name="Title 9"/>
          <p:cNvSpPr>
            <a:spLocks noGrp="1"/>
          </p:cNvSpPr>
          <p:nvPr>
            <p:ph type="title"/>
          </p:nvPr>
        </p:nvSpPr>
        <p:spPr>
          <a:xfrm>
            <a:off x="228600" y="251752"/>
            <a:ext cx="8686800" cy="427877"/>
          </a:xfrm>
        </p:spPr>
        <p:txBody>
          <a:bodyPr/>
          <a:lstStyle/>
          <a:p>
            <a:r>
              <a:rPr lang="en-US" dirty="0"/>
              <a:t>3. Cryomodule design - PIP II</a:t>
            </a:r>
          </a:p>
        </p:txBody>
      </p:sp>
      <p:sp>
        <p:nvSpPr>
          <p:cNvPr id="12" name="Rectangle 11"/>
          <p:cNvSpPr/>
          <p:nvPr/>
        </p:nvSpPr>
        <p:spPr>
          <a:xfrm>
            <a:off x="1076324" y="879902"/>
            <a:ext cx="7667625" cy="461665"/>
          </a:xfrm>
          <a:prstGeom prst="rect">
            <a:avLst/>
          </a:prstGeom>
        </p:spPr>
        <p:txBody>
          <a:bodyPr wrap="square">
            <a:spAutoFit/>
          </a:bodyPr>
          <a:lstStyle/>
          <a:p>
            <a:pPr algn="just"/>
            <a:r>
              <a:rPr lang="en-US" b="1" i="1" dirty="0">
                <a:solidFill>
                  <a:schemeClr val="accent6">
                    <a:lumMod val="50000"/>
                  </a:schemeClr>
                </a:solidFill>
              </a:rPr>
              <a:t>3.6 Assembly process - SSR1 cryomodule</a:t>
            </a:r>
          </a:p>
        </p:txBody>
      </p:sp>
    </p:spTree>
    <p:extLst>
      <p:ext uri="{BB962C8B-B14F-4D97-AF65-F5344CB8AC3E}">
        <p14:creationId xmlns:p14="http://schemas.microsoft.com/office/powerpoint/2010/main" val="1741786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11281" y="2252225"/>
            <a:ext cx="9144000" cy="5486400"/>
          </a:xfrm>
          <a:prstGeom prst="rect">
            <a:avLst/>
          </a:prstGeom>
        </p:spPr>
      </p:pic>
      <p:sp>
        <p:nvSpPr>
          <p:cNvPr id="6" name="Date Placeholder 5"/>
          <p:cNvSpPr>
            <a:spLocks noGrp="1"/>
          </p:cNvSpPr>
          <p:nvPr>
            <p:ph type="dt" sz="half" idx="2"/>
          </p:nvPr>
        </p:nvSpPr>
        <p:spPr/>
        <p:txBody>
          <a:bodyPr/>
          <a:lstStyle/>
          <a:p>
            <a:pPr>
              <a:defRPr/>
            </a:pPr>
            <a:fld id="{48DA7FA5-8EFC-1446-AFE1-777E21C38831}" type="datetime1">
              <a:rPr lang="en-US" smtClean="0"/>
              <a:t>4/7/2017</a:t>
            </a:fld>
            <a:endParaRPr lang="en-US" dirty="0"/>
          </a:p>
        </p:txBody>
      </p:sp>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sp>
        <p:nvSpPr>
          <p:cNvPr id="15" name="Rectangle 14"/>
          <p:cNvSpPr/>
          <p:nvPr/>
        </p:nvSpPr>
        <p:spPr>
          <a:xfrm>
            <a:off x="222250" y="1541840"/>
            <a:ext cx="8515350" cy="461665"/>
          </a:xfrm>
          <a:prstGeom prst="rect">
            <a:avLst/>
          </a:prstGeom>
        </p:spPr>
        <p:txBody>
          <a:bodyPr wrap="square">
            <a:spAutoFit/>
          </a:bodyPr>
          <a:lstStyle/>
          <a:p>
            <a:pPr algn="just"/>
            <a:r>
              <a:rPr lang="en-US" dirty="0">
                <a:solidFill>
                  <a:schemeClr val="accent6">
                    <a:lumMod val="50000"/>
                  </a:schemeClr>
                </a:solidFill>
              </a:rPr>
              <a:t>The current leads of the solenoids will be set up. </a:t>
            </a:r>
          </a:p>
        </p:txBody>
      </p:sp>
      <p:sp>
        <p:nvSpPr>
          <p:cNvPr id="16" name="Footer Placeholder 3"/>
          <p:cNvSpPr>
            <a:spLocks noGrp="1"/>
          </p:cNvSpPr>
          <p:nvPr>
            <p:ph type="ftr" sz="quarter" idx="3"/>
          </p:nvPr>
        </p:nvSpPr>
        <p:spPr>
          <a:xfrm>
            <a:off x="1530603" y="6504213"/>
            <a:ext cx="6262118" cy="242873"/>
          </a:xfrm>
        </p:spPr>
        <p:txBody>
          <a:bodyPr/>
          <a:lstStyle/>
          <a:p>
            <a:pPr>
              <a:defRPr/>
            </a:pPr>
            <a:r>
              <a:rPr lang="en-US" dirty="0"/>
              <a:t>V. Roger | Design of SC Cryomodule</a:t>
            </a:r>
            <a:endParaRPr lang="en-US" b="1" dirty="0"/>
          </a:p>
        </p:txBody>
      </p:sp>
      <p:sp>
        <p:nvSpPr>
          <p:cNvPr id="11" name="Title 9"/>
          <p:cNvSpPr>
            <a:spLocks noGrp="1"/>
          </p:cNvSpPr>
          <p:nvPr>
            <p:ph type="title"/>
          </p:nvPr>
        </p:nvSpPr>
        <p:spPr>
          <a:xfrm>
            <a:off x="228600" y="251752"/>
            <a:ext cx="8686800" cy="427877"/>
          </a:xfrm>
        </p:spPr>
        <p:txBody>
          <a:bodyPr/>
          <a:lstStyle/>
          <a:p>
            <a:r>
              <a:rPr lang="en-US" dirty="0"/>
              <a:t>3. Cryomodule design - PIP II</a:t>
            </a:r>
          </a:p>
        </p:txBody>
      </p:sp>
      <p:sp>
        <p:nvSpPr>
          <p:cNvPr id="12" name="Rectangle 11"/>
          <p:cNvSpPr/>
          <p:nvPr/>
        </p:nvSpPr>
        <p:spPr>
          <a:xfrm>
            <a:off x="1076324" y="879902"/>
            <a:ext cx="7667625" cy="461665"/>
          </a:xfrm>
          <a:prstGeom prst="rect">
            <a:avLst/>
          </a:prstGeom>
        </p:spPr>
        <p:txBody>
          <a:bodyPr wrap="square">
            <a:spAutoFit/>
          </a:bodyPr>
          <a:lstStyle/>
          <a:p>
            <a:pPr algn="just"/>
            <a:r>
              <a:rPr lang="en-US" b="1" i="1" dirty="0">
                <a:solidFill>
                  <a:schemeClr val="accent6">
                    <a:lumMod val="50000"/>
                  </a:schemeClr>
                </a:solidFill>
              </a:rPr>
              <a:t>3.6 Assembly process - SSR1 cryomodule</a:t>
            </a:r>
          </a:p>
        </p:txBody>
      </p:sp>
    </p:spTree>
    <p:extLst>
      <p:ext uri="{BB962C8B-B14F-4D97-AF65-F5344CB8AC3E}">
        <p14:creationId xmlns:p14="http://schemas.microsoft.com/office/powerpoint/2010/main" val="1820020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FFFFF"/>
              </a:clrFrom>
              <a:clrTo>
                <a:srgbClr val="FFFFFF">
                  <a:alpha val="0"/>
                </a:srgbClr>
              </a:clrTo>
            </a:clrChange>
          </a:blip>
          <a:stretch>
            <a:fillRect/>
          </a:stretch>
        </p:blipFill>
        <p:spPr>
          <a:xfrm>
            <a:off x="11281" y="2252225"/>
            <a:ext cx="9144000" cy="5486400"/>
          </a:xfrm>
          <a:prstGeom prst="rect">
            <a:avLst/>
          </a:prstGeom>
        </p:spPr>
      </p:pic>
      <p:sp>
        <p:nvSpPr>
          <p:cNvPr id="6" name="Date Placeholder 5"/>
          <p:cNvSpPr>
            <a:spLocks noGrp="1"/>
          </p:cNvSpPr>
          <p:nvPr>
            <p:ph type="dt" sz="half" idx="2"/>
          </p:nvPr>
        </p:nvSpPr>
        <p:spPr/>
        <p:txBody>
          <a:bodyPr/>
          <a:lstStyle/>
          <a:p>
            <a:pPr>
              <a:defRPr/>
            </a:pPr>
            <a:fld id="{48DA7FA5-8EFC-1446-AFE1-777E21C38831}" type="datetime1">
              <a:rPr lang="en-US" smtClean="0"/>
              <a:t>4/7/2017</a:t>
            </a:fld>
            <a:endParaRPr lang="en-US" dirty="0"/>
          </a:p>
        </p:txBody>
      </p:sp>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sp>
        <p:nvSpPr>
          <p:cNvPr id="16" name="Footer Placeholder 3"/>
          <p:cNvSpPr>
            <a:spLocks noGrp="1"/>
          </p:cNvSpPr>
          <p:nvPr>
            <p:ph type="ftr" sz="quarter" idx="3"/>
          </p:nvPr>
        </p:nvSpPr>
        <p:spPr>
          <a:xfrm>
            <a:off x="1530603" y="6504213"/>
            <a:ext cx="6262118" cy="242873"/>
          </a:xfrm>
        </p:spPr>
        <p:txBody>
          <a:bodyPr/>
          <a:lstStyle/>
          <a:p>
            <a:pPr>
              <a:defRPr/>
            </a:pPr>
            <a:r>
              <a:rPr lang="en-US" dirty="0"/>
              <a:t>V. Roger | Design of SC Cryomodule</a:t>
            </a:r>
            <a:endParaRPr lang="en-US" b="1" dirty="0"/>
          </a:p>
        </p:txBody>
      </p:sp>
      <p:sp>
        <p:nvSpPr>
          <p:cNvPr id="9" name="Rectangle 8"/>
          <p:cNvSpPr/>
          <p:nvPr/>
        </p:nvSpPr>
        <p:spPr>
          <a:xfrm>
            <a:off x="222250" y="1467395"/>
            <a:ext cx="8515350" cy="1569660"/>
          </a:xfrm>
          <a:prstGeom prst="rect">
            <a:avLst/>
          </a:prstGeom>
        </p:spPr>
        <p:txBody>
          <a:bodyPr wrap="square">
            <a:spAutoFit/>
          </a:bodyPr>
          <a:lstStyle/>
          <a:p>
            <a:pPr algn="just"/>
            <a:r>
              <a:rPr lang="en-US" dirty="0">
                <a:solidFill>
                  <a:schemeClr val="accent6">
                    <a:lumMod val="50000"/>
                  </a:schemeClr>
                </a:solidFill>
              </a:rPr>
              <a:t>The two phase helium pipe will be welded on the top of the cavities and solenoids.</a:t>
            </a:r>
          </a:p>
          <a:p>
            <a:pPr algn="just"/>
            <a:endParaRPr lang="en-US" dirty="0">
              <a:solidFill>
                <a:schemeClr val="accent6">
                  <a:lumMod val="50000"/>
                </a:schemeClr>
              </a:solidFill>
            </a:endParaRPr>
          </a:p>
          <a:p>
            <a:pPr algn="just"/>
            <a:endParaRPr lang="en-US" dirty="0">
              <a:solidFill>
                <a:schemeClr val="accent6">
                  <a:lumMod val="50000"/>
                </a:schemeClr>
              </a:solidFill>
            </a:endParaRPr>
          </a:p>
        </p:txBody>
      </p:sp>
      <p:sp>
        <p:nvSpPr>
          <p:cNvPr id="11" name="Title 9"/>
          <p:cNvSpPr>
            <a:spLocks noGrp="1"/>
          </p:cNvSpPr>
          <p:nvPr>
            <p:ph type="title"/>
          </p:nvPr>
        </p:nvSpPr>
        <p:spPr>
          <a:xfrm>
            <a:off x="228600" y="251752"/>
            <a:ext cx="8686800" cy="427877"/>
          </a:xfrm>
        </p:spPr>
        <p:txBody>
          <a:bodyPr/>
          <a:lstStyle/>
          <a:p>
            <a:r>
              <a:rPr lang="en-US" dirty="0"/>
              <a:t>3. Cryomodule design - PIP II</a:t>
            </a:r>
          </a:p>
        </p:txBody>
      </p:sp>
      <p:sp>
        <p:nvSpPr>
          <p:cNvPr id="12" name="Rectangle 11"/>
          <p:cNvSpPr/>
          <p:nvPr/>
        </p:nvSpPr>
        <p:spPr>
          <a:xfrm>
            <a:off x="1076324" y="879902"/>
            <a:ext cx="7667625" cy="461665"/>
          </a:xfrm>
          <a:prstGeom prst="rect">
            <a:avLst/>
          </a:prstGeom>
        </p:spPr>
        <p:txBody>
          <a:bodyPr wrap="square">
            <a:spAutoFit/>
          </a:bodyPr>
          <a:lstStyle/>
          <a:p>
            <a:pPr algn="just"/>
            <a:r>
              <a:rPr lang="en-US" b="1" i="1" dirty="0">
                <a:solidFill>
                  <a:schemeClr val="accent6">
                    <a:lumMod val="50000"/>
                  </a:schemeClr>
                </a:solidFill>
              </a:rPr>
              <a:t>3.6 Assembly process - SSR1 cryomodule</a:t>
            </a:r>
          </a:p>
        </p:txBody>
      </p:sp>
    </p:spTree>
    <p:extLst>
      <p:ext uri="{BB962C8B-B14F-4D97-AF65-F5344CB8AC3E}">
        <p14:creationId xmlns:p14="http://schemas.microsoft.com/office/powerpoint/2010/main" val="553226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FFFFF"/>
              </a:clrFrom>
              <a:clrTo>
                <a:srgbClr val="FFFFFF">
                  <a:alpha val="0"/>
                </a:srgbClr>
              </a:clrTo>
            </a:clrChange>
          </a:blip>
          <a:stretch>
            <a:fillRect/>
          </a:stretch>
        </p:blipFill>
        <p:spPr>
          <a:xfrm>
            <a:off x="0" y="2252225"/>
            <a:ext cx="9144000" cy="5486400"/>
          </a:xfrm>
          <a:prstGeom prst="rect">
            <a:avLst/>
          </a:prstGeom>
        </p:spPr>
      </p:pic>
      <p:sp>
        <p:nvSpPr>
          <p:cNvPr id="6" name="Date Placeholder 5"/>
          <p:cNvSpPr>
            <a:spLocks noGrp="1"/>
          </p:cNvSpPr>
          <p:nvPr>
            <p:ph type="dt" sz="half" idx="2"/>
          </p:nvPr>
        </p:nvSpPr>
        <p:spPr/>
        <p:txBody>
          <a:bodyPr/>
          <a:lstStyle/>
          <a:p>
            <a:pPr>
              <a:defRPr/>
            </a:pPr>
            <a:fld id="{48DA7FA5-8EFC-1446-AFE1-777E21C38831}" type="datetime1">
              <a:rPr lang="en-US" smtClean="0"/>
              <a:t>4/7/2017</a:t>
            </a:fld>
            <a:endParaRPr lang="en-US" dirty="0"/>
          </a:p>
        </p:txBody>
      </p:sp>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sp>
        <p:nvSpPr>
          <p:cNvPr id="15" name="Rectangle 14"/>
          <p:cNvSpPr/>
          <p:nvPr/>
        </p:nvSpPr>
        <p:spPr>
          <a:xfrm>
            <a:off x="222250" y="1541840"/>
            <a:ext cx="8515350" cy="830997"/>
          </a:xfrm>
          <a:prstGeom prst="rect">
            <a:avLst/>
          </a:prstGeom>
        </p:spPr>
        <p:txBody>
          <a:bodyPr wrap="square">
            <a:spAutoFit/>
          </a:bodyPr>
          <a:lstStyle/>
          <a:p>
            <a:pPr algn="just"/>
            <a:r>
              <a:rPr lang="en-US" dirty="0">
                <a:solidFill>
                  <a:schemeClr val="accent6">
                    <a:lumMod val="50000"/>
                  </a:schemeClr>
                </a:solidFill>
              </a:rPr>
              <a:t>Finally the top part of thermal shield with MLI all around will be placed all around the cold-mass.</a:t>
            </a:r>
          </a:p>
        </p:txBody>
      </p:sp>
      <p:sp>
        <p:nvSpPr>
          <p:cNvPr id="16" name="Footer Placeholder 3"/>
          <p:cNvSpPr>
            <a:spLocks noGrp="1"/>
          </p:cNvSpPr>
          <p:nvPr>
            <p:ph type="ftr" sz="quarter" idx="3"/>
          </p:nvPr>
        </p:nvSpPr>
        <p:spPr>
          <a:xfrm>
            <a:off x="1530603" y="6504213"/>
            <a:ext cx="6262118" cy="242873"/>
          </a:xfrm>
        </p:spPr>
        <p:txBody>
          <a:bodyPr/>
          <a:lstStyle/>
          <a:p>
            <a:pPr>
              <a:defRPr/>
            </a:pPr>
            <a:r>
              <a:rPr lang="en-US" dirty="0"/>
              <a:t>V. Roger | Design of SC Cryomodule</a:t>
            </a:r>
            <a:endParaRPr lang="en-US" b="1" dirty="0"/>
          </a:p>
        </p:txBody>
      </p:sp>
      <p:sp>
        <p:nvSpPr>
          <p:cNvPr id="11" name="Title 9"/>
          <p:cNvSpPr>
            <a:spLocks noGrp="1"/>
          </p:cNvSpPr>
          <p:nvPr>
            <p:ph type="title"/>
          </p:nvPr>
        </p:nvSpPr>
        <p:spPr>
          <a:xfrm>
            <a:off x="228600" y="251752"/>
            <a:ext cx="8686800" cy="427877"/>
          </a:xfrm>
        </p:spPr>
        <p:txBody>
          <a:bodyPr/>
          <a:lstStyle/>
          <a:p>
            <a:r>
              <a:rPr lang="en-US" dirty="0"/>
              <a:t>3. Cryomodule design - PIP II</a:t>
            </a:r>
          </a:p>
        </p:txBody>
      </p:sp>
      <p:sp>
        <p:nvSpPr>
          <p:cNvPr id="12" name="Rectangle 11"/>
          <p:cNvSpPr/>
          <p:nvPr/>
        </p:nvSpPr>
        <p:spPr>
          <a:xfrm>
            <a:off x="1076324" y="879902"/>
            <a:ext cx="7667625" cy="461665"/>
          </a:xfrm>
          <a:prstGeom prst="rect">
            <a:avLst/>
          </a:prstGeom>
        </p:spPr>
        <p:txBody>
          <a:bodyPr wrap="square">
            <a:spAutoFit/>
          </a:bodyPr>
          <a:lstStyle/>
          <a:p>
            <a:pPr algn="just"/>
            <a:r>
              <a:rPr lang="en-US" b="1" i="1" dirty="0">
                <a:solidFill>
                  <a:schemeClr val="accent6">
                    <a:lumMod val="50000"/>
                  </a:schemeClr>
                </a:solidFill>
              </a:rPr>
              <a:t>3.6 Assembly process - SSR1 cryomodule</a:t>
            </a:r>
          </a:p>
        </p:txBody>
      </p:sp>
    </p:spTree>
    <p:extLst>
      <p:ext uri="{BB962C8B-B14F-4D97-AF65-F5344CB8AC3E}">
        <p14:creationId xmlns:p14="http://schemas.microsoft.com/office/powerpoint/2010/main" val="336172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pPr>
              <a:defRPr/>
            </a:pPr>
            <a:fld id="{FA96D49F-E75B-CA4C-9755-57CB093C34C1}" type="datetime1">
              <a:rPr lang="en-US" smtClean="0"/>
              <a:t>4/7/2017</a:t>
            </a:fld>
            <a:endParaRPr lang="en-US" dirty="0"/>
          </a:p>
        </p:txBody>
      </p:sp>
      <p:sp>
        <p:nvSpPr>
          <p:cNvPr id="4" name="Footer Placeholder 3"/>
          <p:cNvSpPr>
            <a:spLocks noGrp="1"/>
          </p:cNvSpPr>
          <p:nvPr>
            <p:ph type="ftr" sz="quarter" idx="3"/>
          </p:nvPr>
        </p:nvSpPr>
        <p:spPr/>
        <p:txBody>
          <a:bodyPr/>
          <a:lstStyle/>
          <a:p>
            <a:pPr>
              <a:defRPr/>
            </a:pPr>
            <a:r>
              <a:rPr lang="en-US" dirty="0"/>
              <a:t>V. Roger | Design of SC Cryomodule</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9" name="Content Placeholder 2"/>
          <p:cNvSpPr txBox="1">
            <a:spLocks/>
          </p:cNvSpPr>
          <p:nvPr/>
        </p:nvSpPr>
        <p:spPr>
          <a:xfrm>
            <a:off x="1144571" y="1151163"/>
            <a:ext cx="8672513" cy="5276850"/>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AutoNum type="arabicPeriod"/>
            </a:pPr>
            <a:r>
              <a:rPr lang="en-US" sz="2800" dirty="0">
                <a:solidFill>
                  <a:schemeClr val="accent6">
                    <a:lumMod val="50000"/>
                  </a:schemeClr>
                </a:solidFill>
              </a:rPr>
              <a:t>Introduction</a:t>
            </a:r>
          </a:p>
          <a:p>
            <a:pPr marL="457200" indent="-457200">
              <a:buAutoNum type="arabicPeriod"/>
            </a:pPr>
            <a:r>
              <a:rPr lang="en-US" sz="2800" dirty="0">
                <a:solidFill>
                  <a:schemeClr val="accent6">
                    <a:lumMod val="50000"/>
                  </a:schemeClr>
                </a:solidFill>
              </a:rPr>
              <a:t>Design strategy</a:t>
            </a:r>
          </a:p>
          <a:p>
            <a:pPr marL="457200" indent="-457200">
              <a:buAutoNum type="arabicPeriod"/>
            </a:pPr>
            <a:r>
              <a:rPr lang="en-US" sz="2800" dirty="0">
                <a:solidFill>
                  <a:schemeClr val="accent6">
                    <a:lumMod val="50000"/>
                  </a:schemeClr>
                </a:solidFill>
              </a:rPr>
              <a:t>Cryomodule design - PIP II</a:t>
            </a:r>
          </a:p>
          <a:p>
            <a:pPr marL="857250" lvl="1" indent="-457200">
              <a:buAutoNum type="arabicPeriod"/>
            </a:pPr>
            <a:r>
              <a:rPr lang="en-US" sz="2400" dirty="0">
                <a:solidFill>
                  <a:schemeClr val="accent6">
                    <a:lumMod val="50000"/>
                  </a:schemeClr>
                </a:solidFill>
              </a:rPr>
              <a:t>Definition of the way to support the cavities</a:t>
            </a:r>
          </a:p>
          <a:p>
            <a:pPr marL="857250" lvl="1" indent="-457200">
              <a:buAutoNum type="arabicPeriod"/>
            </a:pPr>
            <a:r>
              <a:rPr lang="en-US" sz="2400" dirty="0">
                <a:solidFill>
                  <a:schemeClr val="accent6">
                    <a:lumMod val="50000"/>
                  </a:schemeClr>
                </a:solidFill>
              </a:rPr>
              <a:t>P&amp;I Diagram</a:t>
            </a:r>
          </a:p>
          <a:p>
            <a:pPr marL="857250" lvl="1" indent="-457200">
              <a:buAutoNum type="arabicPeriod"/>
            </a:pPr>
            <a:r>
              <a:rPr lang="en-US" sz="2400" dirty="0">
                <a:solidFill>
                  <a:schemeClr val="accent6">
                    <a:lumMod val="50000"/>
                  </a:schemeClr>
                </a:solidFill>
              </a:rPr>
              <a:t>Pipe sizing</a:t>
            </a:r>
          </a:p>
          <a:p>
            <a:pPr marL="857250" lvl="1" indent="-457200">
              <a:buAutoNum type="arabicPeriod"/>
            </a:pPr>
            <a:r>
              <a:rPr lang="en-US" sz="2400" dirty="0">
                <a:solidFill>
                  <a:schemeClr val="accent6">
                    <a:lumMod val="50000"/>
                  </a:schemeClr>
                </a:solidFill>
              </a:rPr>
              <a:t>Vibration</a:t>
            </a:r>
          </a:p>
          <a:p>
            <a:pPr marL="857250" lvl="1" indent="-457200">
              <a:buAutoNum type="arabicPeriod"/>
            </a:pPr>
            <a:r>
              <a:rPr lang="en-US" sz="2400" dirty="0">
                <a:solidFill>
                  <a:schemeClr val="accent6">
                    <a:lumMod val="50000"/>
                  </a:schemeClr>
                </a:solidFill>
              </a:rPr>
              <a:t>Assembly process</a:t>
            </a:r>
            <a:endParaRPr lang="en-US" sz="2000" dirty="0">
              <a:solidFill>
                <a:schemeClr val="accent6">
                  <a:lumMod val="50000"/>
                </a:schemeClr>
              </a:solidFill>
            </a:endParaRPr>
          </a:p>
          <a:p>
            <a:pPr marL="457200" indent="-457200">
              <a:buAutoNum type="arabicPeriod"/>
            </a:pPr>
            <a:r>
              <a:rPr lang="en-US" sz="2800" dirty="0">
                <a:solidFill>
                  <a:schemeClr val="accent6">
                    <a:lumMod val="50000"/>
                  </a:schemeClr>
                </a:solidFill>
              </a:rPr>
              <a:t>Cryomodule status - PIP II</a:t>
            </a:r>
          </a:p>
          <a:p>
            <a:pPr marL="457200" indent="-457200">
              <a:buAutoNum type="arabicPeriod"/>
            </a:pPr>
            <a:r>
              <a:rPr lang="en-US" sz="2800" dirty="0">
                <a:solidFill>
                  <a:schemeClr val="accent6">
                    <a:lumMod val="50000"/>
                  </a:schemeClr>
                </a:solidFill>
              </a:rPr>
              <a:t>Summary</a:t>
            </a:r>
          </a:p>
          <a:p>
            <a:pPr marL="0" indent="0">
              <a:buNone/>
            </a:pPr>
            <a:endParaRPr lang="en-US" sz="2000" dirty="0"/>
          </a:p>
        </p:txBody>
      </p:sp>
      <p:sp>
        <p:nvSpPr>
          <p:cNvPr id="10" name="Title 1"/>
          <p:cNvSpPr txBox="1">
            <a:spLocks/>
          </p:cNvSpPr>
          <p:nvPr/>
        </p:nvSpPr>
        <p:spPr>
          <a:xfrm>
            <a:off x="381000" y="404152"/>
            <a:ext cx="8686800" cy="427877"/>
          </a:xfrm>
          <a:prstGeom prst="rect">
            <a:avLst/>
          </a:prstGeom>
        </p:spPr>
        <p:txBody>
          <a:bodyPr lIns="0" tIns="0" rIns="0" bIns="0" anchor="b" anchorCtr="0"/>
          <a:lstStyle>
            <a:lvl1pPr algn="l" defTabSz="457200" rtl="0" eaLnBrk="1" fontAlgn="base" hangingPunct="1">
              <a:spcBef>
                <a:spcPct val="0"/>
              </a:spcBef>
              <a:spcAft>
                <a:spcPct val="0"/>
              </a:spcAft>
              <a:defRPr sz="2800" b="1" kern="1200">
                <a:solidFill>
                  <a:srgbClr val="004C97"/>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a:lstStyle>
          <a:p>
            <a:r>
              <a:rPr lang="en-US"/>
              <a:t>Outline</a:t>
            </a:r>
            <a:endParaRPr lang="en-US" dirty="0"/>
          </a:p>
        </p:txBody>
      </p:sp>
    </p:spTree>
    <p:extLst>
      <p:ext uri="{BB962C8B-B14F-4D97-AF65-F5344CB8AC3E}">
        <p14:creationId xmlns:p14="http://schemas.microsoft.com/office/powerpoint/2010/main" val="3784689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clrChange>
              <a:clrFrom>
                <a:srgbClr val="FFFFFF"/>
              </a:clrFrom>
              <a:clrTo>
                <a:srgbClr val="FFFFFF">
                  <a:alpha val="0"/>
                </a:srgbClr>
              </a:clrTo>
            </a:clrChange>
          </a:blip>
          <a:stretch>
            <a:fillRect/>
          </a:stretch>
        </p:blipFill>
        <p:spPr>
          <a:xfrm>
            <a:off x="-84515" y="2252225"/>
            <a:ext cx="9144000" cy="5486400"/>
          </a:xfrm>
          <a:prstGeom prst="rect">
            <a:avLst/>
          </a:prstGeom>
        </p:spPr>
      </p:pic>
      <p:sp>
        <p:nvSpPr>
          <p:cNvPr id="6" name="Date Placeholder 5"/>
          <p:cNvSpPr>
            <a:spLocks noGrp="1"/>
          </p:cNvSpPr>
          <p:nvPr>
            <p:ph type="dt" sz="half" idx="2"/>
          </p:nvPr>
        </p:nvSpPr>
        <p:spPr/>
        <p:txBody>
          <a:bodyPr/>
          <a:lstStyle/>
          <a:p>
            <a:pPr>
              <a:defRPr/>
            </a:pPr>
            <a:fld id="{48DA7FA5-8EFC-1446-AFE1-777E21C38831}" type="datetime1">
              <a:rPr lang="en-US" smtClean="0"/>
              <a:t>4/7/2017</a:t>
            </a:fld>
            <a:endParaRPr lang="en-US" dirty="0"/>
          </a:p>
        </p:txBody>
      </p:sp>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sp>
        <p:nvSpPr>
          <p:cNvPr id="15" name="Rectangle 14"/>
          <p:cNvSpPr/>
          <p:nvPr/>
        </p:nvSpPr>
        <p:spPr>
          <a:xfrm>
            <a:off x="114300" y="1375671"/>
            <a:ext cx="8515350" cy="830997"/>
          </a:xfrm>
          <a:prstGeom prst="rect">
            <a:avLst/>
          </a:prstGeom>
        </p:spPr>
        <p:txBody>
          <a:bodyPr wrap="square">
            <a:spAutoFit/>
          </a:bodyPr>
          <a:lstStyle/>
          <a:p>
            <a:pPr algn="just"/>
            <a:r>
              <a:rPr lang="en-US" dirty="0">
                <a:solidFill>
                  <a:schemeClr val="accent6">
                    <a:lumMod val="50000"/>
                  </a:schemeClr>
                </a:solidFill>
              </a:rPr>
              <a:t>Then, the cold-mass will be inserted inside the vacuum vessel.</a:t>
            </a:r>
          </a:p>
          <a:p>
            <a:pPr algn="just"/>
            <a:r>
              <a:rPr lang="en-US" dirty="0">
                <a:solidFill>
                  <a:schemeClr val="accent6">
                    <a:lumMod val="50000"/>
                  </a:schemeClr>
                </a:solidFill>
              </a:rPr>
              <a:t>For this dedicated tooling will be designed.</a:t>
            </a:r>
          </a:p>
        </p:txBody>
      </p:sp>
      <p:sp>
        <p:nvSpPr>
          <p:cNvPr id="16" name="Footer Placeholder 3"/>
          <p:cNvSpPr>
            <a:spLocks noGrp="1"/>
          </p:cNvSpPr>
          <p:nvPr>
            <p:ph type="ftr" sz="quarter" idx="3"/>
          </p:nvPr>
        </p:nvSpPr>
        <p:spPr>
          <a:xfrm>
            <a:off x="1530603" y="6504213"/>
            <a:ext cx="6262118" cy="242873"/>
          </a:xfrm>
        </p:spPr>
        <p:txBody>
          <a:bodyPr/>
          <a:lstStyle/>
          <a:p>
            <a:pPr>
              <a:defRPr/>
            </a:pPr>
            <a:r>
              <a:rPr lang="en-US" dirty="0"/>
              <a:t>V. Roger | Design of SC Cryomodule</a:t>
            </a:r>
            <a:endParaRPr lang="en-US" b="1" dirty="0"/>
          </a:p>
        </p:txBody>
      </p:sp>
      <p:sp>
        <p:nvSpPr>
          <p:cNvPr id="11" name="Title 9"/>
          <p:cNvSpPr>
            <a:spLocks noGrp="1"/>
          </p:cNvSpPr>
          <p:nvPr>
            <p:ph type="title"/>
          </p:nvPr>
        </p:nvSpPr>
        <p:spPr>
          <a:xfrm>
            <a:off x="228600" y="251752"/>
            <a:ext cx="8686800" cy="427877"/>
          </a:xfrm>
        </p:spPr>
        <p:txBody>
          <a:bodyPr/>
          <a:lstStyle/>
          <a:p>
            <a:r>
              <a:rPr lang="en-US" dirty="0"/>
              <a:t>3. Cryomodule design - PIP II</a:t>
            </a:r>
          </a:p>
        </p:txBody>
      </p:sp>
      <p:sp>
        <p:nvSpPr>
          <p:cNvPr id="12" name="Rectangle 11"/>
          <p:cNvSpPr/>
          <p:nvPr/>
        </p:nvSpPr>
        <p:spPr>
          <a:xfrm>
            <a:off x="1076324" y="879902"/>
            <a:ext cx="7667625" cy="461665"/>
          </a:xfrm>
          <a:prstGeom prst="rect">
            <a:avLst/>
          </a:prstGeom>
        </p:spPr>
        <p:txBody>
          <a:bodyPr wrap="square">
            <a:spAutoFit/>
          </a:bodyPr>
          <a:lstStyle/>
          <a:p>
            <a:pPr algn="just"/>
            <a:r>
              <a:rPr lang="en-US" b="1" i="1" dirty="0">
                <a:solidFill>
                  <a:schemeClr val="accent6">
                    <a:lumMod val="50000"/>
                  </a:schemeClr>
                </a:solidFill>
              </a:rPr>
              <a:t>3.6 Assembly process - SSR1 cryomodule</a:t>
            </a:r>
          </a:p>
        </p:txBody>
      </p:sp>
    </p:spTree>
    <p:extLst>
      <p:ext uri="{BB962C8B-B14F-4D97-AF65-F5344CB8AC3E}">
        <p14:creationId xmlns:p14="http://schemas.microsoft.com/office/powerpoint/2010/main" val="3776642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FFFFF"/>
              </a:clrFrom>
              <a:clrTo>
                <a:srgbClr val="FFFFFF">
                  <a:alpha val="0"/>
                </a:srgbClr>
              </a:clrTo>
            </a:clrChange>
          </a:blip>
          <a:stretch>
            <a:fillRect/>
          </a:stretch>
        </p:blipFill>
        <p:spPr>
          <a:xfrm>
            <a:off x="10875" y="1455348"/>
            <a:ext cx="9144000" cy="5158798"/>
          </a:xfrm>
          <a:prstGeom prst="rect">
            <a:avLst/>
          </a:prstGeom>
        </p:spPr>
      </p:pic>
      <p:sp>
        <p:nvSpPr>
          <p:cNvPr id="6" name="Date Placeholder 5"/>
          <p:cNvSpPr>
            <a:spLocks noGrp="1"/>
          </p:cNvSpPr>
          <p:nvPr>
            <p:ph type="dt" sz="half" idx="2"/>
          </p:nvPr>
        </p:nvSpPr>
        <p:spPr/>
        <p:txBody>
          <a:bodyPr/>
          <a:lstStyle/>
          <a:p>
            <a:pPr>
              <a:defRPr/>
            </a:pPr>
            <a:fld id="{48DA7FA5-8EFC-1446-AFE1-777E21C38831}" type="datetime1">
              <a:rPr lang="en-US" smtClean="0"/>
              <a:t>4/7/2017</a:t>
            </a:fld>
            <a:endParaRPr lang="en-US" dirty="0"/>
          </a:p>
        </p:txBody>
      </p:sp>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21</a:t>
            </a:fld>
            <a:endParaRPr lang="en-US" dirty="0"/>
          </a:p>
        </p:txBody>
      </p:sp>
      <p:sp>
        <p:nvSpPr>
          <p:cNvPr id="15" name="Rectangle 14"/>
          <p:cNvSpPr/>
          <p:nvPr/>
        </p:nvSpPr>
        <p:spPr>
          <a:xfrm>
            <a:off x="222250" y="1455348"/>
            <a:ext cx="8515350" cy="830997"/>
          </a:xfrm>
          <a:prstGeom prst="rect">
            <a:avLst/>
          </a:prstGeom>
        </p:spPr>
        <p:txBody>
          <a:bodyPr wrap="square">
            <a:spAutoFit/>
          </a:bodyPr>
          <a:lstStyle/>
          <a:p>
            <a:pPr algn="just"/>
            <a:r>
              <a:rPr lang="en-US" dirty="0">
                <a:solidFill>
                  <a:schemeClr val="accent6">
                    <a:lumMod val="50000"/>
                  </a:schemeClr>
                </a:solidFill>
              </a:rPr>
              <a:t>The vacuum vessel will be close and side opening will be set up.</a:t>
            </a:r>
          </a:p>
          <a:p>
            <a:pPr algn="just"/>
            <a:r>
              <a:rPr lang="en-US" dirty="0">
                <a:solidFill>
                  <a:schemeClr val="accent6">
                    <a:lumMod val="50000"/>
                  </a:schemeClr>
                </a:solidFill>
              </a:rPr>
              <a:t>For this dedicated tooling will be designed.</a:t>
            </a:r>
          </a:p>
        </p:txBody>
      </p:sp>
      <p:sp>
        <p:nvSpPr>
          <p:cNvPr id="16" name="Footer Placeholder 3"/>
          <p:cNvSpPr>
            <a:spLocks noGrp="1"/>
          </p:cNvSpPr>
          <p:nvPr>
            <p:ph type="ftr" sz="quarter" idx="3"/>
          </p:nvPr>
        </p:nvSpPr>
        <p:spPr>
          <a:xfrm>
            <a:off x="1530603" y="6504213"/>
            <a:ext cx="6262118" cy="242873"/>
          </a:xfrm>
        </p:spPr>
        <p:txBody>
          <a:bodyPr/>
          <a:lstStyle/>
          <a:p>
            <a:pPr>
              <a:defRPr/>
            </a:pPr>
            <a:r>
              <a:rPr lang="en-US" dirty="0"/>
              <a:t>V. Roger | Design of SC Cryomodule</a:t>
            </a:r>
            <a:endParaRPr lang="en-US" b="1" dirty="0"/>
          </a:p>
        </p:txBody>
      </p:sp>
      <p:sp>
        <p:nvSpPr>
          <p:cNvPr id="11" name="Title 9"/>
          <p:cNvSpPr>
            <a:spLocks noGrp="1"/>
          </p:cNvSpPr>
          <p:nvPr>
            <p:ph type="title"/>
          </p:nvPr>
        </p:nvSpPr>
        <p:spPr>
          <a:xfrm>
            <a:off x="228600" y="251752"/>
            <a:ext cx="8686800" cy="427877"/>
          </a:xfrm>
        </p:spPr>
        <p:txBody>
          <a:bodyPr/>
          <a:lstStyle/>
          <a:p>
            <a:r>
              <a:rPr lang="en-US" dirty="0"/>
              <a:t>3. Cryomodule design - PIP II</a:t>
            </a:r>
          </a:p>
        </p:txBody>
      </p:sp>
      <p:sp>
        <p:nvSpPr>
          <p:cNvPr id="12" name="Rectangle 11"/>
          <p:cNvSpPr/>
          <p:nvPr/>
        </p:nvSpPr>
        <p:spPr>
          <a:xfrm>
            <a:off x="1076324" y="879902"/>
            <a:ext cx="7667625" cy="461665"/>
          </a:xfrm>
          <a:prstGeom prst="rect">
            <a:avLst/>
          </a:prstGeom>
        </p:spPr>
        <p:txBody>
          <a:bodyPr wrap="square">
            <a:spAutoFit/>
          </a:bodyPr>
          <a:lstStyle/>
          <a:p>
            <a:pPr algn="just"/>
            <a:r>
              <a:rPr lang="en-US" b="1" i="1" dirty="0">
                <a:solidFill>
                  <a:schemeClr val="accent6">
                    <a:lumMod val="50000"/>
                  </a:schemeClr>
                </a:solidFill>
              </a:rPr>
              <a:t>3.6 Assembly process - SSR1 cryomodule</a:t>
            </a:r>
          </a:p>
        </p:txBody>
      </p:sp>
    </p:spTree>
    <p:extLst>
      <p:ext uri="{BB962C8B-B14F-4D97-AF65-F5344CB8AC3E}">
        <p14:creationId xmlns:p14="http://schemas.microsoft.com/office/powerpoint/2010/main" val="1598622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clrChange>
              <a:clrFrom>
                <a:srgbClr val="FFFFFF"/>
              </a:clrFrom>
              <a:clrTo>
                <a:srgbClr val="FFFFFF">
                  <a:alpha val="0"/>
                </a:srgbClr>
              </a:clrTo>
            </a:clrChange>
          </a:blip>
          <a:stretch>
            <a:fillRect/>
          </a:stretch>
        </p:blipFill>
        <p:spPr>
          <a:xfrm>
            <a:off x="-227329" y="1455348"/>
            <a:ext cx="9627801" cy="5431746"/>
          </a:xfrm>
          <a:prstGeom prst="rect">
            <a:avLst/>
          </a:prstGeom>
        </p:spPr>
      </p:pic>
      <p:sp>
        <p:nvSpPr>
          <p:cNvPr id="6" name="Date Placeholder 5"/>
          <p:cNvSpPr>
            <a:spLocks noGrp="1"/>
          </p:cNvSpPr>
          <p:nvPr>
            <p:ph type="dt" sz="half" idx="2"/>
          </p:nvPr>
        </p:nvSpPr>
        <p:spPr/>
        <p:txBody>
          <a:bodyPr/>
          <a:lstStyle/>
          <a:p>
            <a:pPr>
              <a:defRPr/>
            </a:pPr>
            <a:fld id="{48DA7FA5-8EFC-1446-AFE1-777E21C38831}" type="datetime1">
              <a:rPr lang="en-US" smtClean="0"/>
              <a:t>4/7/2017</a:t>
            </a:fld>
            <a:endParaRPr lang="en-US" dirty="0"/>
          </a:p>
        </p:txBody>
      </p:sp>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22</a:t>
            </a:fld>
            <a:endParaRPr lang="en-US" dirty="0"/>
          </a:p>
        </p:txBody>
      </p:sp>
      <p:sp>
        <p:nvSpPr>
          <p:cNvPr id="15" name="Rectangle 14"/>
          <p:cNvSpPr/>
          <p:nvPr/>
        </p:nvSpPr>
        <p:spPr>
          <a:xfrm>
            <a:off x="216126" y="1341567"/>
            <a:ext cx="8515350" cy="830997"/>
          </a:xfrm>
          <a:prstGeom prst="rect">
            <a:avLst/>
          </a:prstGeom>
        </p:spPr>
        <p:txBody>
          <a:bodyPr wrap="square">
            <a:spAutoFit/>
          </a:bodyPr>
          <a:lstStyle/>
          <a:p>
            <a:pPr algn="just"/>
            <a:r>
              <a:rPr lang="en-US" dirty="0">
                <a:solidFill>
                  <a:schemeClr val="accent6">
                    <a:lumMod val="50000"/>
                  </a:schemeClr>
                </a:solidFill>
              </a:rPr>
              <a:t>Cryogenic lines will be welded to the valves, bayonets, exchanger and chimney.</a:t>
            </a:r>
          </a:p>
        </p:txBody>
      </p:sp>
      <p:sp>
        <p:nvSpPr>
          <p:cNvPr id="16" name="Footer Placeholder 3"/>
          <p:cNvSpPr>
            <a:spLocks noGrp="1"/>
          </p:cNvSpPr>
          <p:nvPr>
            <p:ph type="ftr" sz="quarter" idx="3"/>
          </p:nvPr>
        </p:nvSpPr>
        <p:spPr>
          <a:xfrm>
            <a:off x="1530603" y="6504213"/>
            <a:ext cx="6262118" cy="242873"/>
          </a:xfrm>
        </p:spPr>
        <p:txBody>
          <a:bodyPr/>
          <a:lstStyle/>
          <a:p>
            <a:pPr>
              <a:defRPr/>
            </a:pPr>
            <a:r>
              <a:rPr lang="en-US" dirty="0"/>
              <a:t>V. Roger | Design of SC Cryomodule</a:t>
            </a:r>
            <a:endParaRPr lang="en-US" b="1" dirty="0"/>
          </a:p>
        </p:txBody>
      </p:sp>
      <p:sp>
        <p:nvSpPr>
          <p:cNvPr id="12" name="Title 9"/>
          <p:cNvSpPr>
            <a:spLocks noGrp="1"/>
          </p:cNvSpPr>
          <p:nvPr>
            <p:ph type="title"/>
          </p:nvPr>
        </p:nvSpPr>
        <p:spPr>
          <a:xfrm>
            <a:off x="228600" y="251752"/>
            <a:ext cx="8686800" cy="427877"/>
          </a:xfrm>
        </p:spPr>
        <p:txBody>
          <a:bodyPr/>
          <a:lstStyle/>
          <a:p>
            <a:r>
              <a:rPr lang="en-US" dirty="0"/>
              <a:t>3. Cryomodule design - PIP II</a:t>
            </a:r>
          </a:p>
        </p:txBody>
      </p:sp>
      <p:sp>
        <p:nvSpPr>
          <p:cNvPr id="13" name="Rectangle 12"/>
          <p:cNvSpPr/>
          <p:nvPr/>
        </p:nvSpPr>
        <p:spPr>
          <a:xfrm>
            <a:off x="1076324" y="879902"/>
            <a:ext cx="7667625" cy="461665"/>
          </a:xfrm>
          <a:prstGeom prst="rect">
            <a:avLst/>
          </a:prstGeom>
        </p:spPr>
        <p:txBody>
          <a:bodyPr wrap="square">
            <a:spAutoFit/>
          </a:bodyPr>
          <a:lstStyle/>
          <a:p>
            <a:pPr algn="just"/>
            <a:r>
              <a:rPr lang="en-US" b="1" i="1" dirty="0">
                <a:solidFill>
                  <a:schemeClr val="accent6">
                    <a:lumMod val="50000"/>
                  </a:schemeClr>
                </a:solidFill>
              </a:rPr>
              <a:t>3.6 Assembly process - SSR1 cryomodule</a:t>
            </a:r>
          </a:p>
        </p:txBody>
      </p:sp>
    </p:spTree>
    <p:extLst>
      <p:ext uri="{BB962C8B-B14F-4D97-AF65-F5344CB8AC3E}">
        <p14:creationId xmlns:p14="http://schemas.microsoft.com/office/powerpoint/2010/main" val="1206686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clrChange>
              <a:clrFrom>
                <a:srgbClr val="FFFFFF"/>
              </a:clrFrom>
              <a:clrTo>
                <a:srgbClr val="FFFFFF">
                  <a:alpha val="0"/>
                </a:srgbClr>
              </a:clrTo>
            </a:clrChange>
          </a:blip>
          <a:stretch>
            <a:fillRect/>
          </a:stretch>
        </p:blipFill>
        <p:spPr>
          <a:xfrm>
            <a:off x="-228601" y="1452888"/>
            <a:ext cx="9648123" cy="5443211"/>
          </a:xfrm>
          <a:prstGeom prst="rect">
            <a:avLst/>
          </a:prstGeom>
        </p:spPr>
      </p:pic>
      <p:sp>
        <p:nvSpPr>
          <p:cNvPr id="6" name="Date Placeholder 5"/>
          <p:cNvSpPr>
            <a:spLocks noGrp="1"/>
          </p:cNvSpPr>
          <p:nvPr>
            <p:ph type="dt" sz="half" idx="2"/>
          </p:nvPr>
        </p:nvSpPr>
        <p:spPr/>
        <p:txBody>
          <a:bodyPr/>
          <a:lstStyle/>
          <a:p>
            <a:pPr>
              <a:defRPr/>
            </a:pPr>
            <a:fld id="{48DA7FA5-8EFC-1446-AFE1-777E21C38831}" type="datetime1">
              <a:rPr lang="en-US" smtClean="0"/>
              <a:t>4/7/2017</a:t>
            </a:fld>
            <a:endParaRPr lang="en-US" dirty="0"/>
          </a:p>
        </p:txBody>
      </p:sp>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23</a:t>
            </a:fld>
            <a:endParaRPr lang="en-US" dirty="0"/>
          </a:p>
        </p:txBody>
      </p:sp>
      <p:sp>
        <p:nvSpPr>
          <p:cNvPr id="15" name="Rectangle 14"/>
          <p:cNvSpPr/>
          <p:nvPr/>
        </p:nvSpPr>
        <p:spPr>
          <a:xfrm>
            <a:off x="109185" y="1341567"/>
            <a:ext cx="8515350" cy="461665"/>
          </a:xfrm>
          <a:prstGeom prst="rect">
            <a:avLst/>
          </a:prstGeom>
        </p:spPr>
        <p:txBody>
          <a:bodyPr wrap="square">
            <a:spAutoFit/>
          </a:bodyPr>
          <a:lstStyle/>
          <a:p>
            <a:pPr algn="just"/>
            <a:r>
              <a:rPr lang="en-US" dirty="0">
                <a:solidFill>
                  <a:schemeClr val="accent6">
                    <a:lumMod val="50000"/>
                  </a:schemeClr>
                </a:solidFill>
              </a:rPr>
              <a:t>The thermal shield will be set on the top and side openings.</a:t>
            </a:r>
          </a:p>
        </p:txBody>
      </p:sp>
      <p:sp>
        <p:nvSpPr>
          <p:cNvPr id="16" name="Footer Placeholder 3"/>
          <p:cNvSpPr>
            <a:spLocks noGrp="1"/>
          </p:cNvSpPr>
          <p:nvPr>
            <p:ph type="ftr" sz="quarter" idx="3"/>
          </p:nvPr>
        </p:nvSpPr>
        <p:spPr>
          <a:xfrm>
            <a:off x="1530603" y="6504213"/>
            <a:ext cx="6262118" cy="242873"/>
          </a:xfrm>
        </p:spPr>
        <p:txBody>
          <a:bodyPr/>
          <a:lstStyle/>
          <a:p>
            <a:pPr>
              <a:defRPr/>
            </a:pPr>
            <a:r>
              <a:rPr lang="en-US" dirty="0"/>
              <a:t>V. Roger | Design of SC Cryomodule</a:t>
            </a:r>
            <a:endParaRPr lang="en-US" b="1" dirty="0"/>
          </a:p>
        </p:txBody>
      </p:sp>
      <p:sp>
        <p:nvSpPr>
          <p:cNvPr id="17" name="Title 9"/>
          <p:cNvSpPr>
            <a:spLocks noGrp="1"/>
          </p:cNvSpPr>
          <p:nvPr>
            <p:ph type="title"/>
          </p:nvPr>
        </p:nvSpPr>
        <p:spPr>
          <a:xfrm>
            <a:off x="228600" y="251752"/>
            <a:ext cx="8686800" cy="427877"/>
          </a:xfrm>
        </p:spPr>
        <p:txBody>
          <a:bodyPr/>
          <a:lstStyle/>
          <a:p>
            <a:r>
              <a:rPr lang="en-US" dirty="0"/>
              <a:t>3. Cryomodule design - PIP II</a:t>
            </a:r>
          </a:p>
        </p:txBody>
      </p:sp>
      <p:sp>
        <p:nvSpPr>
          <p:cNvPr id="18" name="Rectangle 17"/>
          <p:cNvSpPr/>
          <p:nvPr/>
        </p:nvSpPr>
        <p:spPr>
          <a:xfrm>
            <a:off x="1076324" y="879902"/>
            <a:ext cx="7667625" cy="461665"/>
          </a:xfrm>
          <a:prstGeom prst="rect">
            <a:avLst/>
          </a:prstGeom>
        </p:spPr>
        <p:txBody>
          <a:bodyPr wrap="square">
            <a:spAutoFit/>
          </a:bodyPr>
          <a:lstStyle/>
          <a:p>
            <a:pPr algn="just"/>
            <a:r>
              <a:rPr lang="en-US" b="1" i="1" dirty="0">
                <a:solidFill>
                  <a:schemeClr val="accent6">
                    <a:lumMod val="50000"/>
                  </a:schemeClr>
                </a:solidFill>
              </a:rPr>
              <a:t>3.6 Assembly process - SSR1 cryomodule</a:t>
            </a:r>
          </a:p>
        </p:txBody>
      </p:sp>
    </p:spTree>
    <p:extLst>
      <p:ext uri="{BB962C8B-B14F-4D97-AF65-F5344CB8AC3E}">
        <p14:creationId xmlns:p14="http://schemas.microsoft.com/office/powerpoint/2010/main" val="3978067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clrChange>
              <a:clrFrom>
                <a:srgbClr val="FFFFFF"/>
              </a:clrFrom>
              <a:clrTo>
                <a:srgbClr val="FFFFFF">
                  <a:alpha val="0"/>
                </a:srgbClr>
              </a:clrTo>
            </a:clrChange>
          </a:blip>
          <a:stretch>
            <a:fillRect/>
          </a:stretch>
        </p:blipFill>
        <p:spPr>
          <a:xfrm>
            <a:off x="-228601" y="1461743"/>
            <a:ext cx="9648123" cy="5443211"/>
          </a:xfrm>
          <a:prstGeom prst="rect">
            <a:avLst/>
          </a:prstGeom>
        </p:spPr>
      </p:pic>
      <p:sp>
        <p:nvSpPr>
          <p:cNvPr id="6" name="Date Placeholder 5"/>
          <p:cNvSpPr>
            <a:spLocks noGrp="1"/>
          </p:cNvSpPr>
          <p:nvPr>
            <p:ph type="dt" sz="half" idx="2"/>
          </p:nvPr>
        </p:nvSpPr>
        <p:spPr/>
        <p:txBody>
          <a:bodyPr/>
          <a:lstStyle/>
          <a:p>
            <a:pPr>
              <a:defRPr/>
            </a:pPr>
            <a:fld id="{48DA7FA5-8EFC-1446-AFE1-777E21C38831}" type="datetime1">
              <a:rPr lang="en-US" smtClean="0"/>
              <a:t>4/7/2017</a:t>
            </a:fld>
            <a:endParaRPr lang="en-US" dirty="0"/>
          </a:p>
        </p:txBody>
      </p:sp>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24</a:t>
            </a:fld>
            <a:endParaRPr lang="en-US" dirty="0"/>
          </a:p>
        </p:txBody>
      </p:sp>
      <p:sp>
        <p:nvSpPr>
          <p:cNvPr id="16" name="Footer Placeholder 3"/>
          <p:cNvSpPr>
            <a:spLocks noGrp="1"/>
          </p:cNvSpPr>
          <p:nvPr>
            <p:ph type="ftr" sz="quarter" idx="3"/>
          </p:nvPr>
        </p:nvSpPr>
        <p:spPr>
          <a:xfrm>
            <a:off x="1530603" y="6504213"/>
            <a:ext cx="6262118" cy="242873"/>
          </a:xfrm>
        </p:spPr>
        <p:txBody>
          <a:bodyPr/>
          <a:lstStyle/>
          <a:p>
            <a:pPr>
              <a:defRPr/>
            </a:pPr>
            <a:r>
              <a:rPr lang="en-US" dirty="0"/>
              <a:t>V. Roger | Design of SC Cryomodule</a:t>
            </a:r>
            <a:endParaRPr lang="en-US" b="1" dirty="0"/>
          </a:p>
        </p:txBody>
      </p:sp>
      <p:sp>
        <p:nvSpPr>
          <p:cNvPr id="11" name="Title 9"/>
          <p:cNvSpPr>
            <a:spLocks noGrp="1"/>
          </p:cNvSpPr>
          <p:nvPr>
            <p:ph type="title"/>
          </p:nvPr>
        </p:nvSpPr>
        <p:spPr>
          <a:xfrm>
            <a:off x="228600" y="251752"/>
            <a:ext cx="8686800" cy="427877"/>
          </a:xfrm>
        </p:spPr>
        <p:txBody>
          <a:bodyPr/>
          <a:lstStyle/>
          <a:p>
            <a:r>
              <a:rPr lang="en-US" dirty="0"/>
              <a:t>3. Cryomodule design - PIP II</a:t>
            </a:r>
          </a:p>
        </p:txBody>
      </p:sp>
      <p:sp>
        <p:nvSpPr>
          <p:cNvPr id="12" name="Rectangle 11"/>
          <p:cNvSpPr/>
          <p:nvPr/>
        </p:nvSpPr>
        <p:spPr>
          <a:xfrm>
            <a:off x="1076324" y="879902"/>
            <a:ext cx="7667625" cy="461665"/>
          </a:xfrm>
          <a:prstGeom prst="rect">
            <a:avLst/>
          </a:prstGeom>
        </p:spPr>
        <p:txBody>
          <a:bodyPr wrap="square">
            <a:spAutoFit/>
          </a:bodyPr>
          <a:lstStyle/>
          <a:p>
            <a:pPr algn="just"/>
            <a:r>
              <a:rPr lang="en-US" b="1" i="1" dirty="0">
                <a:solidFill>
                  <a:schemeClr val="accent6">
                    <a:lumMod val="50000"/>
                  </a:schemeClr>
                </a:solidFill>
              </a:rPr>
              <a:t>3.6 Assembly process - SSR1 cryomodule</a:t>
            </a:r>
          </a:p>
        </p:txBody>
      </p:sp>
    </p:spTree>
    <p:extLst>
      <p:ext uri="{BB962C8B-B14F-4D97-AF65-F5344CB8AC3E}">
        <p14:creationId xmlns:p14="http://schemas.microsoft.com/office/powerpoint/2010/main" val="1766180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2"/>
          </p:nvPr>
        </p:nvSpPr>
        <p:spPr/>
        <p:txBody>
          <a:bodyPr/>
          <a:lstStyle/>
          <a:p>
            <a:pPr>
              <a:defRPr/>
            </a:pPr>
            <a:fld id="{48DA7FA5-8EFC-1446-AFE1-777E21C38831}" type="datetime1">
              <a:rPr lang="en-US" smtClean="0"/>
              <a:t>4/7/2017</a:t>
            </a:fld>
            <a:endParaRPr lang="en-US" dirty="0"/>
          </a:p>
        </p:txBody>
      </p:sp>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25</a:t>
            </a:fld>
            <a:endParaRPr lang="en-US" dirty="0"/>
          </a:p>
        </p:txBody>
      </p:sp>
      <p:sp>
        <p:nvSpPr>
          <p:cNvPr id="10" name="Title 9"/>
          <p:cNvSpPr>
            <a:spLocks noGrp="1"/>
          </p:cNvSpPr>
          <p:nvPr>
            <p:ph type="title"/>
          </p:nvPr>
        </p:nvSpPr>
        <p:spPr/>
        <p:txBody>
          <a:bodyPr/>
          <a:lstStyle/>
          <a:p>
            <a:r>
              <a:rPr lang="en-US" dirty="0"/>
              <a:t>4. Cryomodule status - PIP II</a:t>
            </a:r>
          </a:p>
        </p:txBody>
      </p:sp>
      <p:sp>
        <p:nvSpPr>
          <p:cNvPr id="2" name="TextBox 1"/>
          <p:cNvSpPr txBox="1"/>
          <p:nvPr/>
        </p:nvSpPr>
        <p:spPr>
          <a:xfrm>
            <a:off x="1074511" y="875339"/>
            <a:ext cx="9073469" cy="461665"/>
          </a:xfrm>
          <a:prstGeom prst="rect">
            <a:avLst/>
          </a:prstGeom>
          <a:noFill/>
        </p:spPr>
        <p:txBody>
          <a:bodyPr wrap="square" rtlCol="0">
            <a:spAutoFit/>
          </a:bodyPr>
          <a:lstStyle/>
          <a:p>
            <a:pPr algn="just"/>
            <a:r>
              <a:rPr lang="en-US" b="1" i="1" dirty="0">
                <a:solidFill>
                  <a:schemeClr val="accent6">
                    <a:lumMod val="50000"/>
                  </a:schemeClr>
                </a:solidFill>
              </a:rPr>
              <a:t>4.1 SSR1 Cryomodule</a:t>
            </a:r>
          </a:p>
        </p:txBody>
      </p:sp>
      <p:sp>
        <p:nvSpPr>
          <p:cNvPr id="3" name="TextBox 2"/>
          <p:cNvSpPr txBox="1"/>
          <p:nvPr/>
        </p:nvSpPr>
        <p:spPr>
          <a:xfrm>
            <a:off x="4607265" y="2926037"/>
            <a:ext cx="4180114" cy="400110"/>
          </a:xfrm>
          <a:prstGeom prst="rect">
            <a:avLst/>
          </a:prstGeom>
          <a:noFill/>
        </p:spPr>
        <p:txBody>
          <a:bodyPr wrap="square" rtlCol="0">
            <a:spAutoFit/>
          </a:bodyPr>
          <a:lstStyle/>
          <a:p>
            <a:pPr marL="342900" indent="-342900">
              <a:buFont typeface="Arial" panose="020B0604020202020204" pitchFamily="34" charset="0"/>
              <a:buChar char="•"/>
            </a:pPr>
            <a:endParaRPr lang="en-US" sz="2000" dirty="0">
              <a:solidFill>
                <a:schemeClr val="accent6">
                  <a:lumMod val="50000"/>
                </a:schemeClr>
              </a:solidFill>
            </a:endParaRPr>
          </a:p>
        </p:txBody>
      </p:sp>
      <p:sp>
        <p:nvSpPr>
          <p:cNvPr id="11" name="Footer Placeholder 3"/>
          <p:cNvSpPr>
            <a:spLocks noGrp="1"/>
          </p:cNvSpPr>
          <p:nvPr>
            <p:ph type="ftr" sz="quarter" idx="3"/>
          </p:nvPr>
        </p:nvSpPr>
        <p:spPr>
          <a:xfrm>
            <a:off x="1530603" y="6504213"/>
            <a:ext cx="6262118" cy="242873"/>
          </a:xfrm>
        </p:spPr>
        <p:txBody>
          <a:bodyPr/>
          <a:lstStyle/>
          <a:p>
            <a:pPr>
              <a:defRPr/>
            </a:pPr>
            <a:r>
              <a:rPr lang="en-US" dirty="0"/>
              <a:t>V. Roger | Design of SC Cryomodule</a:t>
            </a:r>
            <a:endParaRPr lang="en-US" b="1" dirty="0"/>
          </a:p>
        </p:txBody>
      </p:sp>
      <p:sp>
        <p:nvSpPr>
          <p:cNvPr id="12" name="TextBox 11"/>
          <p:cNvSpPr txBox="1"/>
          <p:nvPr/>
        </p:nvSpPr>
        <p:spPr>
          <a:xfrm>
            <a:off x="1074511" y="4681115"/>
            <a:ext cx="9073469" cy="461665"/>
          </a:xfrm>
          <a:prstGeom prst="rect">
            <a:avLst/>
          </a:prstGeom>
          <a:noFill/>
        </p:spPr>
        <p:txBody>
          <a:bodyPr wrap="square" rtlCol="0">
            <a:spAutoFit/>
          </a:bodyPr>
          <a:lstStyle/>
          <a:p>
            <a:pPr algn="just"/>
            <a:r>
              <a:rPr lang="en-US" b="1" i="1" dirty="0">
                <a:solidFill>
                  <a:schemeClr val="accent6">
                    <a:lumMod val="50000"/>
                  </a:schemeClr>
                </a:solidFill>
              </a:rPr>
              <a:t>4.2 SSR2 Cryomodule</a:t>
            </a:r>
          </a:p>
        </p:txBody>
      </p:sp>
      <p:sp>
        <p:nvSpPr>
          <p:cNvPr id="14" name="Rectangle 13"/>
          <p:cNvSpPr/>
          <p:nvPr/>
        </p:nvSpPr>
        <p:spPr>
          <a:xfrm>
            <a:off x="228600" y="5298925"/>
            <a:ext cx="8915400" cy="830997"/>
          </a:xfrm>
          <a:prstGeom prst="rect">
            <a:avLst/>
          </a:prstGeom>
        </p:spPr>
        <p:txBody>
          <a:bodyPr wrap="square">
            <a:spAutoFit/>
          </a:bodyPr>
          <a:lstStyle/>
          <a:p>
            <a:r>
              <a:rPr lang="en-US" dirty="0">
                <a:solidFill>
                  <a:schemeClr val="accent6">
                    <a:lumMod val="50000"/>
                  </a:schemeClr>
                </a:solidFill>
              </a:rPr>
              <a:t>The design of SSR2 Cryomodule didn’t start, but it should be similar to SSR1 cryomodule. CM delivery is expected by 2023.</a:t>
            </a:r>
          </a:p>
        </p:txBody>
      </p:sp>
      <p:pic>
        <p:nvPicPr>
          <p:cNvPr id="15" name="Content Placeholder 11" descr="15-0309-01.jpg"/>
          <p:cNvPicPr>
            <a:picLocks noGrp="1" noChangeAspect="1"/>
          </p:cNvPicPr>
          <p:nvPr>
            <p:ph idx="4294967295"/>
          </p:nvPr>
        </p:nvPicPr>
        <p:blipFill>
          <a:blip r:embed="rId3" cstate="screen">
            <a:extLst>
              <a:ext uri="{BEBA8EAE-BF5A-486C-A8C5-ECC9F3942E4B}">
                <a14:imgProps xmlns:a14="http://schemas.microsoft.com/office/drawing/2010/main">
                  <a14:imgLayer r:embed="rId4">
                    <a14:imgEffect>
                      <a14:backgroundRemoval t="1578" b="99211" l="1125" r="96000">
                        <a14:foregroundMark x1="92625" y1="34911" x2="92625" y2="34911"/>
                        <a14:foregroundMark x1="89750" y1="29980" x2="89750" y2="29980"/>
                        <a14:foregroundMark x1="90375" y1="30769" x2="90375" y2="30769"/>
                        <a14:foregroundMark x1="66000" y1="70217" x2="66000" y2="70217"/>
                        <a14:foregroundMark x1="67125" y1="75542" x2="67125" y2="75542"/>
                        <a14:foregroundMark x1="77875" y1="71203" x2="77875" y2="71203"/>
                        <a14:foregroundMark x1="81875" y1="64300" x2="81875" y2="64300"/>
                        <a14:backgroundMark x1="79125" y1="69625" x2="79125" y2="69625"/>
                        <a14:backgroundMark x1="78000" y1="68047" x2="78000" y2="68047"/>
                      </a14:backgroundRemoval>
                    </a14:imgEffect>
                  </a14:imgLayer>
                </a14:imgProps>
              </a:ext>
              <a:ext uri="{28A0092B-C50C-407E-A947-70E740481C1C}">
                <a14:useLocalDpi xmlns:a14="http://schemas.microsoft.com/office/drawing/2010/main"/>
              </a:ext>
            </a:extLst>
          </a:blip>
          <a:stretch>
            <a:fillRect/>
          </a:stretch>
        </p:blipFill>
        <p:spPr>
          <a:xfrm>
            <a:off x="222251" y="2113686"/>
            <a:ext cx="3803650" cy="2410563"/>
          </a:xfrm>
          <a:prstGeom prst="rect">
            <a:avLst/>
          </a:prstGeom>
        </p:spPr>
      </p:pic>
      <p:sp>
        <p:nvSpPr>
          <p:cNvPr id="16" name="TextBox 15"/>
          <p:cNvSpPr txBox="1"/>
          <p:nvPr/>
        </p:nvSpPr>
        <p:spPr>
          <a:xfrm>
            <a:off x="5080000" y="2348285"/>
            <a:ext cx="3572846" cy="1077218"/>
          </a:xfrm>
          <a:prstGeom prst="rect">
            <a:avLst/>
          </a:prstGeom>
          <a:noFill/>
        </p:spPr>
        <p:txBody>
          <a:bodyPr wrap="square" rtlCol="0">
            <a:spAutoFit/>
          </a:bodyPr>
          <a:lstStyle/>
          <a:p>
            <a:r>
              <a:rPr lang="en-US" sz="1600" b="1" dirty="0">
                <a:solidFill>
                  <a:srgbClr val="505050"/>
                </a:solidFill>
                <a:latin typeface="Calibri" panose="020F0502020204030204" pitchFamily="34" charset="0"/>
                <a:cs typeface="Helvetica" panose="020B0604020202020204" pitchFamily="34" charset="0"/>
              </a:rPr>
              <a:t>SSR1 string assembly</a:t>
            </a:r>
          </a:p>
          <a:p>
            <a:pPr marL="285750" indent="-285750">
              <a:buFont typeface="Arial" panose="020B0604020202020204" pitchFamily="34" charset="0"/>
              <a:buChar char="•"/>
            </a:pPr>
            <a:r>
              <a:rPr lang="en-US" sz="1600" dirty="0">
                <a:solidFill>
                  <a:srgbClr val="505050"/>
                </a:solidFill>
                <a:latin typeface="Calibri" panose="020F0502020204030204" pitchFamily="34" charset="0"/>
                <a:cs typeface="Helvetica" panose="020B0604020202020204" pitchFamily="34" charset="0"/>
              </a:rPr>
              <a:t>Final design: 100% completed</a:t>
            </a:r>
          </a:p>
          <a:p>
            <a:pPr marL="285750" indent="-285750">
              <a:buFont typeface="Arial" panose="020B0604020202020204" pitchFamily="34" charset="0"/>
              <a:buChar char="•"/>
            </a:pPr>
            <a:r>
              <a:rPr lang="en-US" sz="1600" dirty="0">
                <a:solidFill>
                  <a:srgbClr val="505050"/>
                </a:solidFill>
                <a:latin typeface="Calibri" panose="020F0502020204030204" pitchFamily="34" charset="0"/>
                <a:cs typeface="Helvetica" panose="020B0604020202020204" pitchFamily="34" charset="0"/>
              </a:rPr>
              <a:t>Procurement: 100% completed</a:t>
            </a:r>
          </a:p>
          <a:p>
            <a:pPr marL="285750" indent="-285750">
              <a:buFont typeface="Arial" panose="020B0604020202020204" pitchFamily="34" charset="0"/>
              <a:buChar char="•"/>
            </a:pPr>
            <a:r>
              <a:rPr lang="en-US" sz="1600" u="sng" dirty="0">
                <a:solidFill>
                  <a:srgbClr val="505050"/>
                </a:solidFill>
                <a:latin typeface="Calibri" panose="020F0502020204030204" pitchFamily="34" charset="0"/>
                <a:cs typeface="Helvetica" panose="020B0604020202020204" pitchFamily="34" charset="0"/>
              </a:rPr>
              <a:t>Assembly completed by 1</a:t>
            </a:r>
            <a:r>
              <a:rPr lang="en-US" sz="1600" u="sng" baseline="30000" dirty="0">
                <a:solidFill>
                  <a:srgbClr val="505050"/>
                </a:solidFill>
                <a:latin typeface="Calibri" panose="020F0502020204030204" pitchFamily="34" charset="0"/>
                <a:cs typeface="Helvetica" panose="020B0604020202020204" pitchFamily="34" charset="0"/>
              </a:rPr>
              <a:t>st</a:t>
            </a:r>
            <a:r>
              <a:rPr lang="en-US" sz="1600" u="sng" dirty="0">
                <a:solidFill>
                  <a:srgbClr val="505050"/>
                </a:solidFill>
                <a:latin typeface="Calibri" panose="020F0502020204030204" pitchFamily="34" charset="0"/>
                <a:cs typeface="Helvetica" panose="020B0604020202020204" pitchFamily="34" charset="0"/>
              </a:rPr>
              <a:t> half 2018</a:t>
            </a:r>
          </a:p>
        </p:txBody>
      </p:sp>
      <p:sp>
        <p:nvSpPr>
          <p:cNvPr id="18" name="TextBox 17"/>
          <p:cNvSpPr txBox="1"/>
          <p:nvPr/>
        </p:nvSpPr>
        <p:spPr>
          <a:xfrm>
            <a:off x="5080001" y="3504542"/>
            <a:ext cx="3572846" cy="1077218"/>
          </a:xfrm>
          <a:prstGeom prst="rect">
            <a:avLst/>
          </a:prstGeom>
          <a:noFill/>
        </p:spPr>
        <p:txBody>
          <a:bodyPr wrap="square" rtlCol="0">
            <a:spAutoFit/>
          </a:bodyPr>
          <a:lstStyle/>
          <a:p>
            <a:r>
              <a:rPr lang="en-US" sz="1600" b="1" dirty="0">
                <a:solidFill>
                  <a:srgbClr val="505050"/>
                </a:solidFill>
                <a:latin typeface="Calibri" panose="020F0502020204030204" pitchFamily="34" charset="0"/>
                <a:cs typeface="Helvetica" panose="020B0604020202020204" pitchFamily="34" charset="0"/>
              </a:rPr>
              <a:t>SSR1 cryomodule - Top assembly</a:t>
            </a:r>
          </a:p>
          <a:p>
            <a:pPr marL="285750" indent="-285750">
              <a:buFont typeface="Arial" panose="020B0604020202020204" pitchFamily="34" charset="0"/>
              <a:buChar char="•"/>
            </a:pPr>
            <a:r>
              <a:rPr lang="en-US" sz="1600" dirty="0">
                <a:solidFill>
                  <a:srgbClr val="505050"/>
                </a:solidFill>
                <a:latin typeface="Calibri" panose="020F0502020204030204" pitchFamily="34" charset="0"/>
                <a:cs typeface="Helvetica" panose="020B0604020202020204" pitchFamily="34" charset="0"/>
              </a:rPr>
              <a:t>Conceptual design: completed</a:t>
            </a:r>
          </a:p>
          <a:p>
            <a:pPr marL="285750" indent="-285750">
              <a:buFont typeface="Arial" panose="020B0604020202020204" pitchFamily="34" charset="0"/>
              <a:buChar char="•"/>
            </a:pPr>
            <a:r>
              <a:rPr lang="en-US" sz="1600" dirty="0">
                <a:solidFill>
                  <a:srgbClr val="505050"/>
                </a:solidFill>
                <a:latin typeface="Calibri" panose="020F0502020204030204" pitchFamily="34" charset="0"/>
                <a:cs typeface="Helvetica" panose="020B0604020202020204" pitchFamily="34" charset="0"/>
              </a:rPr>
              <a:t>Final design: ~90% completed</a:t>
            </a:r>
          </a:p>
          <a:p>
            <a:pPr marL="285750" indent="-285750">
              <a:buFont typeface="Arial" panose="020B0604020202020204" pitchFamily="34" charset="0"/>
              <a:buChar char="•"/>
            </a:pPr>
            <a:r>
              <a:rPr lang="en-US" sz="1600" u="sng" dirty="0">
                <a:solidFill>
                  <a:srgbClr val="505050"/>
                </a:solidFill>
                <a:latin typeface="Calibri" panose="020F0502020204030204" pitchFamily="34" charset="0"/>
                <a:cs typeface="Helvetica" panose="020B0604020202020204" pitchFamily="34" charset="0"/>
              </a:rPr>
              <a:t>First CM delivered by 1</a:t>
            </a:r>
            <a:r>
              <a:rPr lang="en-US" sz="1600" u="sng" baseline="30000" dirty="0">
                <a:solidFill>
                  <a:srgbClr val="505050"/>
                </a:solidFill>
                <a:latin typeface="Calibri" panose="020F0502020204030204" pitchFamily="34" charset="0"/>
                <a:cs typeface="Helvetica" panose="020B0604020202020204" pitchFamily="34" charset="0"/>
              </a:rPr>
              <a:t>st</a:t>
            </a:r>
            <a:r>
              <a:rPr lang="en-US" sz="1600" u="sng" dirty="0">
                <a:solidFill>
                  <a:srgbClr val="505050"/>
                </a:solidFill>
                <a:latin typeface="Calibri" panose="020F0502020204030204" pitchFamily="34" charset="0"/>
                <a:cs typeface="Helvetica" panose="020B0604020202020204" pitchFamily="34" charset="0"/>
              </a:rPr>
              <a:t> half 2019</a:t>
            </a:r>
          </a:p>
        </p:txBody>
      </p:sp>
      <p:sp>
        <p:nvSpPr>
          <p:cNvPr id="19" name="Rectangle 18"/>
          <p:cNvSpPr/>
          <p:nvPr/>
        </p:nvSpPr>
        <p:spPr>
          <a:xfrm>
            <a:off x="203962" y="1390666"/>
            <a:ext cx="8915400" cy="1200329"/>
          </a:xfrm>
          <a:prstGeom prst="rect">
            <a:avLst/>
          </a:prstGeom>
        </p:spPr>
        <p:txBody>
          <a:bodyPr wrap="square">
            <a:spAutoFit/>
          </a:bodyPr>
          <a:lstStyle/>
          <a:p>
            <a:r>
              <a:rPr lang="en-US" dirty="0">
                <a:solidFill>
                  <a:schemeClr val="accent6">
                    <a:lumMod val="50000"/>
                  </a:schemeClr>
                </a:solidFill>
              </a:rPr>
              <a:t>The cold-mass review is expected by June 2017. Work packages and lead engineers are clearly identified to complete this cryomodule.</a:t>
            </a:r>
          </a:p>
          <a:p>
            <a:endParaRPr lang="en-US" dirty="0">
              <a:solidFill>
                <a:schemeClr val="accent6">
                  <a:lumMod val="50000"/>
                </a:schemeClr>
              </a:solidFill>
            </a:endParaRPr>
          </a:p>
        </p:txBody>
      </p:sp>
    </p:spTree>
    <p:extLst>
      <p:ext uri="{BB962C8B-B14F-4D97-AF65-F5344CB8AC3E}">
        <p14:creationId xmlns:p14="http://schemas.microsoft.com/office/powerpoint/2010/main" val="2678083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2"/>
          </p:nvPr>
        </p:nvSpPr>
        <p:spPr/>
        <p:txBody>
          <a:bodyPr/>
          <a:lstStyle/>
          <a:p>
            <a:pPr>
              <a:defRPr/>
            </a:pPr>
            <a:fld id="{48DA7FA5-8EFC-1446-AFE1-777E21C38831}" type="datetime1">
              <a:rPr lang="en-US" smtClean="0"/>
              <a:t>4/7/2017</a:t>
            </a:fld>
            <a:endParaRPr lang="en-US" dirty="0"/>
          </a:p>
        </p:txBody>
      </p:sp>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26</a:t>
            </a:fld>
            <a:endParaRPr lang="en-US" dirty="0"/>
          </a:p>
        </p:txBody>
      </p:sp>
      <p:sp>
        <p:nvSpPr>
          <p:cNvPr id="10" name="Title 9"/>
          <p:cNvSpPr>
            <a:spLocks noGrp="1"/>
          </p:cNvSpPr>
          <p:nvPr>
            <p:ph type="title"/>
          </p:nvPr>
        </p:nvSpPr>
        <p:spPr/>
        <p:txBody>
          <a:bodyPr/>
          <a:lstStyle/>
          <a:p>
            <a:r>
              <a:rPr lang="en-US" dirty="0"/>
              <a:t>4. Cryomodule status - PIP II</a:t>
            </a:r>
          </a:p>
        </p:txBody>
      </p:sp>
      <p:sp>
        <p:nvSpPr>
          <p:cNvPr id="2" name="TextBox 1"/>
          <p:cNvSpPr txBox="1"/>
          <p:nvPr/>
        </p:nvSpPr>
        <p:spPr>
          <a:xfrm>
            <a:off x="1074511" y="875339"/>
            <a:ext cx="9073469" cy="461665"/>
          </a:xfrm>
          <a:prstGeom prst="rect">
            <a:avLst/>
          </a:prstGeom>
          <a:noFill/>
        </p:spPr>
        <p:txBody>
          <a:bodyPr wrap="square" rtlCol="0">
            <a:spAutoFit/>
          </a:bodyPr>
          <a:lstStyle/>
          <a:p>
            <a:pPr algn="just"/>
            <a:r>
              <a:rPr lang="en-US" b="1" i="1" dirty="0">
                <a:solidFill>
                  <a:schemeClr val="accent6">
                    <a:lumMod val="50000"/>
                  </a:schemeClr>
                </a:solidFill>
              </a:rPr>
              <a:t>4.3 HB650 Cryomodule</a:t>
            </a:r>
          </a:p>
        </p:txBody>
      </p:sp>
      <p:sp>
        <p:nvSpPr>
          <p:cNvPr id="11" name="Footer Placeholder 3"/>
          <p:cNvSpPr>
            <a:spLocks noGrp="1"/>
          </p:cNvSpPr>
          <p:nvPr>
            <p:ph type="ftr" sz="quarter" idx="3"/>
          </p:nvPr>
        </p:nvSpPr>
        <p:spPr>
          <a:xfrm>
            <a:off x="1530603" y="6504213"/>
            <a:ext cx="6262118" cy="242873"/>
          </a:xfrm>
        </p:spPr>
        <p:txBody>
          <a:bodyPr/>
          <a:lstStyle/>
          <a:p>
            <a:pPr>
              <a:defRPr/>
            </a:pPr>
            <a:r>
              <a:rPr lang="en-US" dirty="0"/>
              <a:t>V. Roger | Design of SC Cryomodule</a:t>
            </a:r>
            <a:endParaRPr lang="en-US" b="1" dirty="0"/>
          </a:p>
        </p:txBody>
      </p:sp>
      <p:sp>
        <p:nvSpPr>
          <p:cNvPr id="13" name="Rectangle 12"/>
          <p:cNvSpPr/>
          <p:nvPr/>
        </p:nvSpPr>
        <p:spPr>
          <a:xfrm>
            <a:off x="4279900" y="1341040"/>
            <a:ext cx="4749800" cy="1985159"/>
          </a:xfrm>
          <a:prstGeom prst="rect">
            <a:avLst/>
          </a:prstGeom>
        </p:spPr>
        <p:txBody>
          <a:bodyPr wrap="square">
            <a:spAutoFit/>
          </a:bodyPr>
          <a:lstStyle/>
          <a:p>
            <a:pPr algn="ctr"/>
            <a:r>
              <a:rPr lang="en-US" dirty="0">
                <a:solidFill>
                  <a:schemeClr val="accent6">
                    <a:lumMod val="50000"/>
                  </a:schemeClr>
                </a:solidFill>
              </a:rPr>
              <a:t>The preliminary design is done. The strategy is now, first, to have the review of SSR1 cold-mass before completing HB650 cryomodule.</a:t>
            </a:r>
          </a:p>
          <a:p>
            <a:pPr algn="ctr"/>
            <a:endParaRPr lang="en-US" sz="900" dirty="0">
              <a:solidFill>
                <a:schemeClr val="accent6">
                  <a:lumMod val="50000"/>
                </a:schemeClr>
              </a:solidFill>
            </a:endParaRPr>
          </a:p>
          <a:p>
            <a:pPr algn="ctr"/>
            <a:r>
              <a:rPr lang="en-US" sz="1600" u="sng" dirty="0">
                <a:solidFill>
                  <a:schemeClr val="accent6">
                    <a:lumMod val="50000"/>
                  </a:schemeClr>
                </a:solidFill>
                <a:latin typeface="Calibri" panose="020F0502020204030204" pitchFamily="34" charset="0"/>
                <a:cs typeface="Helvetica" panose="020B0604020202020204" pitchFamily="34" charset="0"/>
              </a:rPr>
              <a:t>First CM delivered by 1</a:t>
            </a:r>
            <a:r>
              <a:rPr lang="en-US" sz="1600" u="sng" baseline="30000" dirty="0">
                <a:solidFill>
                  <a:schemeClr val="accent6">
                    <a:lumMod val="50000"/>
                  </a:schemeClr>
                </a:solidFill>
                <a:latin typeface="Calibri" panose="020F0502020204030204" pitchFamily="34" charset="0"/>
                <a:cs typeface="Helvetica" panose="020B0604020202020204" pitchFamily="34" charset="0"/>
              </a:rPr>
              <a:t>st</a:t>
            </a:r>
            <a:r>
              <a:rPr lang="en-US" sz="1600" u="sng" dirty="0">
                <a:solidFill>
                  <a:schemeClr val="accent6">
                    <a:lumMod val="50000"/>
                  </a:schemeClr>
                </a:solidFill>
                <a:latin typeface="Calibri" panose="020F0502020204030204" pitchFamily="34" charset="0"/>
                <a:cs typeface="Helvetica" panose="020B0604020202020204" pitchFamily="34" charset="0"/>
              </a:rPr>
              <a:t> half 2021</a:t>
            </a:r>
          </a:p>
        </p:txBody>
      </p:sp>
      <p:pic>
        <p:nvPicPr>
          <p:cNvPr id="5" name="Picture 4"/>
          <p:cNvPicPr>
            <a:picLocks noChangeAspect="1"/>
          </p:cNvPicPr>
          <p:nvPr/>
        </p:nvPicPr>
        <p:blipFill rotWithShape="1">
          <a:blip r:embed="rId3">
            <a:clrChange>
              <a:clrFrom>
                <a:srgbClr val="FFFFFF"/>
              </a:clrFrom>
              <a:clrTo>
                <a:srgbClr val="FFFFFF">
                  <a:alpha val="0"/>
                </a:srgbClr>
              </a:clrTo>
            </a:clrChange>
          </a:blip>
          <a:srcRect l="3721" t="12047" r="7488" b="25721"/>
          <a:stretch/>
        </p:blipFill>
        <p:spPr>
          <a:xfrm>
            <a:off x="175966" y="1465758"/>
            <a:ext cx="4298950" cy="1639131"/>
          </a:xfrm>
          <a:prstGeom prst="rect">
            <a:avLst/>
          </a:prstGeom>
        </p:spPr>
      </p:pic>
      <p:sp>
        <p:nvSpPr>
          <p:cNvPr id="14" name="TextBox 13"/>
          <p:cNvSpPr txBox="1"/>
          <p:nvPr/>
        </p:nvSpPr>
        <p:spPr>
          <a:xfrm>
            <a:off x="1063965" y="3468265"/>
            <a:ext cx="9073469" cy="461665"/>
          </a:xfrm>
          <a:prstGeom prst="rect">
            <a:avLst/>
          </a:prstGeom>
          <a:noFill/>
        </p:spPr>
        <p:txBody>
          <a:bodyPr wrap="square" rtlCol="0">
            <a:spAutoFit/>
          </a:bodyPr>
          <a:lstStyle/>
          <a:p>
            <a:pPr algn="just"/>
            <a:r>
              <a:rPr lang="en-US" b="1" i="1" dirty="0">
                <a:solidFill>
                  <a:schemeClr val="accent6">
                    <a:lumMod val="50000"/>
                  </a:schemeClr>
                </a:solidFill>
              </a:rPr>
              <a:t>4.4 LB650 Cryomodule</a:t>
            </a:r>
          </a:p>
        </p:txBody>
      </p:sp>
      <p:sp>
        <p:nvSpPr>
          <p:cNvPr id="16" name="Rectangle 15"/>
          <p:cNvSpPr/>
          <p:nvPr/>
        </p:nvSpPr>
        <p:spPr>
          <a:xfrm>
            <a:off x="4152900" y="4105509"/>
            <a:ext cx="4876800" cy="1615827"/>
          </a:xfrm>
          <a:prstGeom prst="rect">
            <a:avLst/>
          </a:prstGeom>
        </p:spPr>
        <p:txBody>
          <a:bodyPr wrap="square">
            <a:spAutoFit/>
          </a:bodyPr>
          <a:lstStyle/>
          <a:p>
            <a:pPr algn="ctr"/>
            <a:r>
              <a:rPr lang="en-US" dirty="0">
                <a:solidFill>
                  <a:schemeClr val="accent6">
                    <a:lumMod val="50000"/>
                  </a:schemeClr>
                </a:solidFill>
              </a:rPr>
              <a:t>The design of the LB650 CM will be similar to the HB650 CM. RRCAT is in charge of the design.</a:t>
            </a:r>
          </a:p>
          <a:p>
            <a:pPr algn="ctr"/>
            <a:endParaRPr lang="en-US" sz="900" dirty="0">
              <a:solidFill>
                <a:schemeClr val="accent6">
                  <a:lumMod val="50000"/>
                </a:schemeClr>
              </a:solidFill>
            </a:endParaRPr>
          </a:p>
          <a:p>
            <a:pPr algn="ctr"/>
            <a:r>
              <a:rPr lang="en-US" sz="1600" u="sng" dirty="0">
                <a:solidFill>
                  <a:schemeClr val="accent6">
                    <a:lumMod val="50000"/>
                  </a:schemeClr>
                </a:solidFill>
                <a:latin typeface="Calibri" panose="020F0502020204030204" pitchFamily="34" charset="0"/>
                <a:cs typeface="Helvetica" panose="020B0604020202020204" pitchFamily="34" charset="0"/>
              </a:rPr>
              <a:t>First CM delivered by 2</a:t>
            </a:r>
            <a:r>
              <a:rPr lang="en-US" sz="1600" u="sng" baseline="30000" dirty="0">
                <a:solidFill>
                  <a:schemeClr val="accent6">
                    <a:lumMod val="50000"/>
                  </a:schemeClr>
                </a:solidFill>
                <a:latin typeface="Calibri" panose="020F0502020204030204" pitchFamily="34" charset="0"/>
                <a:cs typeface="Helvetica" panose="020B0604020202020204" pitchFamily="34" charset="0"/>
              </a:rPr>
              <a:t>nd</a:t>
            </a:r>
            <a:r>
              <a:rPr lang="en-US" sz="1600" u="sng" dirty="0">
                <a:solidFill>
                  <a:schemeClr val="accent6">
                    <a:lumMod val="50000"/>
                  </a:schemeClr>
                </a:solidFill>
                <a:latin typeface="Calibri" panose="020F0502020204030204" pitchFamily="34" charset="0"/>
                <a:cs typeface="Helvetica" panose="020B0604020202020204" pitchFamily="34" charset="0"/>
              </a:rPr>
              <a:t> half 2022</a:t>
            </a:r>
          </a:p>
        </p:txBody>
      </p:sp>
      <p:pic>
        <p:nvPicPr>
          <p:cNvPr id="17" name="Content Placeholder 3"/>
          <p:cNvPicPr>
            <a:picLocks noGrp="1" noChangeAspect="1"/>
          </p:cNvPicPr>
          <p:nvPr>
            <p:ph idx="4294967295"/>
          </p:nvPr>
        </p:nvPicPr>
        <p:blipFill>
          <a:blip r:embed="rId4">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441572" y="4004314"/>
            <a:ext cx="3838328" cy="2159059"/>
          </a:xfrm>
          <a:prstGeom prst="rect">
            <a:avLst/>
          </a:prstGeom>
        </p:spPr>
      </p:pic>
    </p:spTree>
    <p:extLst>
      <p:ext uri="{BB962C8B-B14F-4D97-AF65-F5344CB8AC3E}">
        <p14:creationId xmlns:p14="http://schemas.microsoft.com/office/powerpoint/2010/main" val="267706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2"/>
          </p:nvPr>
        </p:nvSpPr>
        <p:spPr/>
        <p:txBody>
          <a:bodyPr/>
          <a:lstStyle/>
          <a:p>
            <a:pPr>
              <a:defRPr/>
            </a:pPr>
            <a:fld id="{48DA7FA5-8EFC-1446-AFE1-777E21C38831}" type="datetime1">
              <a:rPr lang="en-US" smtClean="0"/>
              <a:t>4/7/2017</a:t>
            </a:fld>
            <a:endParaRPr lang="en-US" dirty="0"/>
          </a:p>
        </p:txBody>
      </p:sp>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27</a:t>
            </a:fld>
            <a:endParaRPr lang="en-US" dirty="0"/>
          </a:p>
        </p:txBody>
      </p:sp>
      <p:sp>
        <p:nvSpPr>
          <p:cNvPr id="10" name="Title 9"/>
          <p:cNvSpPr>
            <a:spLocks noGrp="1"/>
          </p:cNvSpPr>
          <p:nvPr>
            <p:ph type="title"/>
          </p:nvPr>
        </p:nvSpPr>
        <p:spPr/>
        <p:txBody>
          <a:bodyPr/>
          <a:lstStyle/>
          <a:p>
            <a:r>
              <a:rPr lang="en-US" dirty="0"/>
              <a:t>5. Summary</a:t>
            </a:r>
          </a:p>
        </p:txBody>
      </p:sp>
      <p:sp>
        <p:nvSpPr>
          <p:cNvPr id="15" name="Footer Placeholder 3"/>
          <p:cNvSpPr>
            <a:spLocks noGrp="1"/>
          </p:cNvSpPr>
          <p:nvPr>
            <p:ph type="ftr" sz="quarter" idx="3"/>
          </p:nvPr>
        </p:nvSpPr>
        <p:spPr>
          <a:xfrm>
            <a:off x="1530603" y="6504213"/>
            <a:ext cx="6262118" cy="242873"/>
          </a:xfrm>
        </p:spPr>
        <p:txBody>
          <a:bodyPr/>
          <a:lstStyle/>
          <a:p>
            <a:pPr>
              <a:defRPr/>
            </a:pPr>
            <a:r>
              <a:rPr lang="en-US" dirty="0"/>
              <a:t>V. Roger | Design of SC Cryomodule</a:t>
            </a:r>
            <a:endParaRPr lang="en-US" b="1" dirty="0"/>
          </a:p>
        </p:txBody>
      </p:sp>
      <p:sp>
        <p:nvSpPr>
          <p:cNvPr id="7" name="Content Placeholder 1"/>
          <p:cNvSpPr>
            <a:spLocks noGrp="1"/>
          </p:cNvSpPr>
          <p:nvPr>
            <p:ph idx="4294967295"/>
          </p:nvPr>
        </p:nvSpPr>
        <p:spPr>
          <a:xfrm>
            <a:off x="103696" y="899407"/>
            <a:ext cx="8949818" cy="5361693"/>
          </a:xfrm>
          <a:prstGeom prst="rect">
            <a:avLst/>
          </a:prstGeom>
        </p:spPr>
        <p:txBody>
          <a:bodyPr/>
          <a:lstStyle/>
          <a:p>
            <a:pPr algn="just">
              <a:lnSpc>
                <a:spcPct val="150000"/>
              </a:lnSpc>
              <a:spcBef>
                <a:spcPts val="1800"/>
              </a:spcBef>
            </a:pPr>
            <a:r>
              <a:rPr lang="en-US" sz="2000" dirty="0">
                <a:solidFill>
                  <a:schemeClr val="accent6">
                    <a:lumMod val="50000"/>
                  </a:schemeClr>
                </a:solidFill>
              </a:rPr>
              <a:t>A common design strategy has been defined for SSR1, SSR2, LB650 and HB650 cryomodules.</a:t>
            </a:r>
          </a:p>
          <a:p>
            <a:pPr algn="just">
              <a:lnSpc>
                <a:spcPct val="150000"/>
              </a:lnSpc>
              <a:spcBef>
                <a:spcPts val="1800"/>
              </a:spcBef>
            </a:pPr>
            <a:r>
              <a:rPr lang="en-US" sz="2000" dirty="0">
                <a:solidFill>
                  <a:schemeClr val="accent6">
                    <a:lumMod val="50000"/>
                  </a:schemeClr>
                </a:solidFill>
              </a:rPr>
              <a:t>The design of the SSR1 Cryomodule is advanced and this experience will be used to complete the design of the other cryomodules.</a:t>
            </a:r>
          </a:p>
          <a:p>
            <a:pPr algn="just">
              <a:lnSpc>
                <a:spcPct val="150000"/>
              </a:lnSpc>
              <a:spcBef>
                <a:spcPts val="1800"/>
              </a:spcBef>
            </a:pPr>
            <a:r>
              <a:rPr lang="en-US" sz="2000" dirty="0">
                <a:solidFill>
                  <a:schemeClr val="accent6">
                    <a:lumMod val="50000"/>
                  </a:schemeClr>
                </a:solidFill>
              </a:rPr>
              <a:t>The technical team is formed by engineers, scientists and technicians with previous experience in SRF. Work packages and lead engineers are clearly identified.</a:t>
            </a:r>
          </a:p>
          <a:p>
            <a:pPr algn="just">
              <a:lnSpc>
                <a:spcPct val="150000"/>
              </a:lnSpc>
              <a:spcBef>
                <a:spcPts val="1800"/>
              </a:spcBef>
            </a:pPr>
            <a:r>
              <a:rPr lang="en-US" sz="2000" dirty="0">
                <a:solidFill>
                  <a:schemeClr val="accent6">
                    <a:lumMod val="50000"/>
                  </a:schemeClr>
                </a:solidFill>
              </a:rPr>
              <a:t>To respect the planning of these CM, particular attention need to be taken considering cavity, tuner, and coupler manufacturing and the availability of the test station to qualify these elements.</a:t>
            </a:r>
          </a:p>
        </p:txBody>
      </p:sp>
    </p:spTree>
    <p:extLst>
      <p:ext uri="{BB962C8B-B14F-4D97-AF65-F5344CB8AC3E}">
        <p14:creationId xmlns:p14="http://schemas.microsoft.com/office/powerpoint/2010/main" val="849054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2"/>
          </p:nvPr>
        </p:nvSpPr>
        <p:spPr/>
        <p:txBody>
          <a:bodyPr/>
          <a:lstStyle/>
          <a:p>
            <a:pPr>
              <a:defRPr/>
            </a:pPr>
            <a:fld id="{48DA7FA5-8EFC-1446-AFE1-777E21C38831}" type="datetime1">
              <a:rPr lang="en-US" smtClean="0"/>
              <a:t>4/7/2017</a:t>
            </a:fld>
            <a:endParaRPr lang="en-US" dirty="0"/>
          </a:p>
        </p:txBody>
      </p:sp>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10" name="Title 9"/>
          <p:cNvSpPr>
            <a:spLocks noGrp="1"/>
          </p:cNvSpPr>
          <p:nvPr>
            <p:ph type="title"/>
          </p:nvPr>
        </p:nvSpPr>
        <p:spPr/>
        <p:txBody>
          <a:bodyPr/>
          <a:lstStyle/>
          <a:p>
            <a:r>
              <a:rPr lang="en-US" dirty="0"/>
              <a:t>1. Introduction</a:t>
            </a:r>
          </a:p>
        </p:txBody>
      </p:sp>
      <p:sp>
        <p:nvSpPr>
          <p:cNvPr id="15" name="Rectangle 14"/>
          <p:cNvSpPr/>
          <p:nvPr/>
        </p:nvSpPr>
        <p:spPr>
          <a:xfrm>
            <a:off x="228600" y="879902"/>
            <a:ext cx="8515350" cy="1569660"/>
          </a:xfrm>
          <a:prstGeom prst="rect">
            <a:avLst/>
          </a:prstGeom>
        </p:spPr>
        <p:txBody>
          <a:bodyPr wrap="square">
            <a:spAutoFit/>
          </a:bodyPr>
          <a:lstStyle/>
          <a:p>
            <a:pPr algn="just"/>
            <a:r>
              <a:rPr lang="en-US" dirty="0">
                <a:solidFill>
                  <a:schemeClr val="accent6">
                    <a:lumMod val="50000"/>
                  </a:schemeClr>
                </a:solidFill>
              </a:rPr>
              <a:t>In addition to the HWR cryomodule, 4 SC cryomodules need to be designed at 325 MHz and 650 MHz to complete the Proton Improvement Plan-II (PIP-II) at Fermilab.</a:t>
            </a:r>
          </a:p>
          <a:p>
            <a:pPr algn="just"/>
            <a:endParaRPr lang="en-US" dirty="0">
              <a:solidFill>
                <a:schemeClr val="accent6">
                  <a:lumMod val="50000"/>
                </a:schemeClr>
              </a:solidFill>
            </a:endParaRPr>
          </a:p>
        </p:txBody>
      </p:sp>
      <p:pic>
        <p:nvPicPr>
          <p:cNvPr id="2" name="Picture 1"/>
          <p:cNvPicPr>
            <a:picLocks noChangeAspect="1"/>
          </p:cNvPicPr>
          <p:nvPr/>
        </p:nvPicPr>
        <p:blipFill>
          <a:blip r:embed="rId2">
            <a:clrChange>
              <a:clrFrom>
                <a:srgbClr val="FFFFFF"/>
              </a:clrFrom>
              <a:clrTo>
                <a:srgbClr val="FFFFFF">
                  <a:alpha val="0"/>
                </a:srgbClr>
              </a:clrTo>
            </a:clrChange>
          </a:blip>
          <a:stretch>
            <a:fillRect/>
          </a:stretch>
        </p:blipFill>
        <p:spPr>
          <a:xfrm>
            <a:off x="855455" y="3538111"/>
            <a:ext cx="7261639" cy="2106255"/>
          </a:xfrm>
          <a:prstGeom prst="rect">
            <a:avLst/>
          </a:prstGeom>
        </p:spPr>
      </p:pic>
      <p:sp>
        <p:nvSpPr>
          <p:cNvPr id="16" name="Footer Placeholder 3"/>
          <p:cNvSpPr>
            <a:spLocks noGrp="1"/>
          </p:cNvSpPr>
          <p:nvPr>
            <p:ph type="ftr" sz="quarter" idx="3"/>
          </p:nvPr>
        </p:nvSpPr>
        <p:spPr>
          <a:xfrm>
            <a:off x="1530603" y="6504213"/>
            <a:ext cx="6262118" cy="242873"/>
          </a:xfrm>
        </p:spPr>
        <p:txBody>
          <a:bodyPr/>
          <a:lstStyle/>
          <a:p>
            <a:pPr>
              <a:defRPr/>
            </a:pPr>
            <a:r>
              <a:rPr lang="en-US" dirty="0"/>
              <a:t>V. Roger | Design of SC Cryomodule</a:t>
            </a:r>
            <a:endParaRPr lang="en-US" b="1" dirty="0"/>
          </a:p>
        </p:txBody>
      </p:sp>
      <p:sp>
        <p:nvSpPr>
          <p:cNvPr id="17" name="Rectangle 16"/>
          <p:cNvSpPr/>
          <p:nvPr/>
        </p:nvSpPr>
        <p:spPr>
          <a:xfrm>
            <a:off x="3823369" y="2369985"/>
            <a:ext cx="1352970" cy="523220"/>
          </a:xfrm>
          <a:prstGeom prst="rect">
            <a:avLst/>
          </a:prstGeom>
        </p:spPr>
        <p:txBody>
          <a:bodyPr wrap="square">
            <a:spAutoFit/>
          </a:bodyPr>
          <a:lstStyle/>
          <a:p>
            <a:pPr algn="ctr"/>
            <a:r>
              <a:rPr lang="en-US" sz="1400" dirty="0">
                <a:solidFill>
                  <a:schemeClr val="accent6">
                    <a:lumMod val="50000"/>
                  </a:schemeClr>
                </a:solidFill>
              </a:rPr>
              <a:t>SSR1 Cryomodule</a:t>
            </a:r>
          </a:p>
        </p:txBody>
      </p:sp>
      <p:sp>
        <p:nvSpPr>
          <p:cNvPr id="21" name="Rectangle 20"/>
          <p:cNvSpPr/>
          <p:nvPr/>
        </p:nvSpPr>
        <p:spPr>
          <a:xfrm>
            <a:off x="4902851" y="2355672"/>
            <a:ext cx="1348035" cy="523220"/>
          </a:xfrm>
          <a:prstGeom prst="rect">
            <a:avLst/>
          </a:prstGeom>
        </p:spPr>
        <p:txBody>
          <a:bodyPr wrap="square">
            <a:spAutoFit/>
          </a:bodyPr>
          <a:lstStyle/>
          <a:p>
            <a:pPr algn="ctr"/>
            <a:r>
              <a:rPr lang="en-US" sz="1400" dirty="0">
                <a:solidFill>
                  <a:schemeClr val="accent6">
                    <a:lumMod val="50000"/>
                  </a:schemeClr>
                </a:solidFill>
              </a:rPr>
              <a:t>SSR2 Cryomodule</a:t>
            </a:r>
          </a:p>
        </p:txBody>
      </p:sp>
      <p:sp>
        <p:nvSpPr>
          <p:cNvPr id="23" name="Rectangle 22"/>
          <p:cNvSpPr/>
          <p:nvPr/>
        </p:nvSpPr>
        <p:spPr>
          <a:xfrm>
            <a:off x="5924223" y="2364618"/>
            <a:ext cx="1387293" cy="523220"/>
          </a:xfrm>
          <a:prstGeom prst="rect">
            <a:avLst/>
          </a:prstGeom>
        </p:spPr>
        <p:txBody>
          <a:bodyPr wrap="square">
            <a:spAutoFit/>
          </a:bodyPr>
          <a:lstStyle/>
          <a:p>
            <a:pPr algn="ctr"/>
            <a:r>
              <a:rPr lang="en-US" sz="1400" dirty="0">
                <a:solidFill>
                  <a:schemeClr val="accent6">
                    <a:lumMod val="50000"/>
                  </a:schemeClr>
                </a:solidFill>
              </a:rPr>
              <a:t>LB650 Cryomodule</a:t>
            </a:r>
          </a:p>
        </p:txBody>
      </p:sp>
      <p:sp>
        <p:nvSpPr>
          <p:cNvPr id="27" name="Rectangle 26"/>
          <p:cNvSpPr/>
          <p:nvPr/>
        </p:nvSpPr>
        <p:spPr>
          <a:xfrm>
            <a:off x="6917684" y="2372218"/>
            <a:ext cx="1491941" cy="523220"/>
          </a:xfrm>
          <a:prstGeom prst="rect">
            <a:avLst/>
          </a:prstGeom>
        </p:spPr>
        <p:txBody>
          <a:bodyPr wrap="square">
            <a:spAutoFit/>
          </a:bodyPr>
          <a:lstStyle/>
          <a:p>
            <a:pPr algn="ctr"/>
            <a:r>
              <a:rPr lang="en-US" sz="1400" dirty="0">
                <a:solidFill>
                  <a:schemeClr val="accent6">
                    <a:lumMod val="50000"/>
                  </a:schemeClr>
                </a:solidFill>
              </a:rPr>
              <a:t>HB650 Cryomodule</a:t>
            </a:r>
          </a:p>
        </p:txBody>
      </p:sp>
      <p:cxnSp>
        <p:nvCxnSpPr>
          <p:cNvPr id="7" name="Straight Arrow Connector 6"/>
          <p:cNvCxnSpPr/>
          <p:nvPr/>
        </p:nvCxnSpPr>
        <p:spPr>
          <a:xfrm>
            <a:off x="4499854" y="3035527"/>
            <a:ext cx="0" cy="561654"/>
          </a:xfrm>
          <a:prstGeom prst="straightConnector1">
            <a:avLst/>
          </a:prstGeom>
          <a:ln w="47625">
            <a:solidFill>
              <a:schemeClr val="accent6">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5586075" y="3026100"/>
            <a:ext cx="0" cy="596940"/>
          </a:xfrm>
          <a:prstGeom prst="straightConnector1">
            <a:avLst/>
          </a:prstGeom>
          <a:ln w="47625">
            <a:solidFill>
              <a:schemeClr val="accent6">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6604390" y="3035527"/>
            <a:ext cx="0" cy="596940"/>
          </a:xfrm>
          <a:prstGeom prst="straightConnector1">
            <a:avLst/>
          </a:prstGeom>
          <a:ln w="47625">
            <a:solidFill>
              <a:schemeClr val="accent6">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7669840" y="3035527"/>
            <a:ext cx="0" cy="602486"/>
          </a:xfrm>
          <a:prstGeom prst="straightConnector1">
            <a:avLst/>
          </a:prstGeom>
          <a:ln w="47625">
            <a:solidFill>
              <a:schemeClr val="accent6">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42" name="Rectangle 41"/>
          <p:cNvSpPr/>
          <p:nvPr/>
        </p:nvSpPr>
        <p:spPr>
          <a:xfrm>
            <a:off x="2725260" y="2373182"/>
            <a:ext cx="1352970" cy="523220"/>
          </a:xfrm>
          <a:prstGeom prst="rect">
            <a:avLst/>
          </a:prstGeom>
        </p:spPr>
        <p:txBody>
          <a:bodyPr wrap="square">
            <a:spAutoFit/>
          </a:bodyPr>
          <a:lstStyle/>
          <a:p>
            <a:pPr algn="ctr"/>
            <a:r>
              <a:rPr lang="en-US" sz="1400" dirty="0">
                <a:solidFill>
                  <a:schemeClr val="accent6">
                    <a:lumMod val="50000"/>
                  </a:schemeClr>
                </a:solidFill>
              </a:rPr>
              <a:t>HWR Cryomodule</a:t>
            </a:r>
          </a:p>
        </p:txBody>
      </p:sp>
      <p:cxnSp>
        <p:nvCxnSpPr>
          <p:cNvPr id="43" name="Straight Arrow Connector 42"/>
          <p:cNvCxnSpPr/>
          <p:nvPr/>
        </p:nvCxnSpPr>
        <p:spPr>
          <a:xfrm>
            <a:off x="3401745" y="3038724"/>
            <a:ext cx="0" cy="561654"/>
          </a:xfrm>
          <a:prstGeom prst="straightConnector1">
            <a:avLst/>
          </a:prstGeom>
          <a:ln w="47625">
            <a:solidFill>
              <a:schemeClr val="accent6">
                <a:lumMod val="50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9708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28600" y="879902"/>
            <a:ext cx="8515350" cy="830997"/>
          </a:xfrm>
          <a:prstGeom prst="rect">
            <a:avLst/>
          </a:prstGeom>
        </p:spPr>
        <p:txBody>
          <a:bodyPr wrap="square">
            <a:spAutoFit/>
          </a:bodyPr>
          <a:lstStyle/>
          <a:p>
            <a:pPr algn="just"/>
            <a:r>
              <a:rPr lang="en-US" dirty="0">
                <a:solidFill>
                  <a:schemeClr val="accent6">
                    <a:lumMod val="50000"/>
                  </a:schemeClr>
                </a:solidFill>
              </a:rPr>
              <a:t>General parameters of SC cryomodules</a:t>
            </a:r>
          </a:p>
          <a:p>
            <a:pPr algn="just"/>
            <a:endParaRPr lang="en-US" dirty="0">
              <a:solidFill>
                <a:schemeClr val="accent6">
                  <a:lumMod val="50000"/>
                </a:schemeClr>
              </a:solidFill>
            </a:endParaRPr>
          </a:p>
        </p:txBody>
      </p:sp>
      <p:sp>
        <p:nvSpPr>
          <p:cNvPr id="6" name="Date Placeholder 5"/>
          <p:cNvSpPr>
            <a:spLocks noGrp="1"/>
          </p:cNvSpPr>
          <p:nvPr>
            <p:ph type="dt" sz="half" idx="2"/>
          </p:nvPr>
        </p:nvSpPr>
        <p:spPr/>
        <p:txBody>
          <a:bodyPr/>
          <a:lstStyle/>
          <a:p>
            <a:pPr>
              <a:defRPr/>
            </a:pPr>
            <a:fld id="{48DA7FA5-8EFC-1446-AFE1-777E21C38831}" type="datetime1">
              <a:rPr lang="en-US" smtClean="0"/>
              <a:t>4/7/2017</a:t>
            </a:fld>
            <a:endParaRPr lang="en-US" dirty="0"/>
          </a:p>
        </p:txBody>
      </p:sp>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10" name="Title 9"/>
          <p:cNvSpPr>
            <a:spLocks noGrp="1"/>
          </p:cNvSpPr>
          <p:nvPr>
            <p:ph type="title"/>
          </p:nvPr>
        </p:nvSpPr>
        <p:spPr/>
        <p:txBody>
          <a:bodyPr/>
          <a:lstStyle/>
          <a:p>
            <a:r>
              <a:rPr lang="en-US" dirty="0"/>
              <a:t>1. Introduction</a:t>
            </a:r>
          </a:p>
        </p:txBody>
      </p:sp>
      <p:sp>
        <p:nvSpPr>
          <p:cNvPr id="16" name="Footer Placeholder 3"/>
          <p:cNvSpPr>
            <a:spLocks noGrp="1"/>
          </p:cNvSpPr>
          <p:nvPr>
            <p:ph type="ftr" sz="quarter" idx="3"/>
          </p:nvPr>
        </p:nvSpPr>
        <p:spPr>
          <a:xfrm>
            <a:off x="1530603" y="6504213"/>
            <a:ext cx="6262118" cy="242873"/>
          </a:xfrm>
        </p:spPr>
        <p:txBody>
          <a:bodyPr/>
          <a:lstStyle/>
          <a:p>
            <a:pPr>
              <a:defRPr/>
            </a:pPr>
            <a:r>
              <a:rPr lang="en-US" dirty="0"/>
              <a:t>V. Roger | Design of SC Cryomodule</a:t>
            </a:r>
            <a:endParaRPr lang="en-US" b="1" dirty="0"/>
          </a:p>
        </p:txBody>
      </p:sp>
      <p:pic>
        <p:nvPicPr>
          <p:cNvPr id="3" name="Picture 2"/>
          <p:cNvPicPr>
            <a:picLocks noChangeAspect="1"/>
          </p:cNvPicPr>
          <p:nvPr/>
        </p:nvPicPr>
        <p:blipFill>
          <a:blip r:embed="rId2">
            <a:clrChange>
              <a:clrFrom>
                <a:srgbClr val="FFFFFF"/>
              </a:clrFrom>
              <a:clrTo>
                <a:srgbClr val="FFFFFF">
                  <a:alpha val="0"/>
                </a:srgbClr>
              </a:clrTo>
            </a:clrChange>
          </a:blip>
          <a:stretch>
            <a:fillRect/>
          </a:stretch>
        </p:blipFill>
        <p:spPr>
          <a:xfrm>
            <a:off x="1876688" y="1409871"/>
            <a:ext cx="5837533" cy="1900441"/>
          </a:xfrm>
          <a:prstGeom prst="rect">
            <a:avLst/>
          </a:prstGeom>
        </p:spPr>
      </p:pic>
      <p:sp>
        <p:nvSpPr>
          <p:cNvPr id="20" name="Rectangle 19"/>
          <p:cNvSpPr/>
          <p:nvPr/>
        </p:nvSpPr>
        <p:spPr>
          <a:xfrm>
            <a:off x="228600" y="3350901"/>
            <a:ext cx="8515350" cy="461665"/>
          </a:xfrm>
          <a:prstGeom prst="rect">
            <a:avLst/>
          </a:prstGeom>
        </p:spPr>
        <p:txBody>
          <a:bodyPr wrap="square">
            <a:spAutoFit/>
          </a:bodyPr>
          <a:lstStyle/>
          <a:p>
            <a:pPr algn="just"/>
            <a:r>
              <a:rPr lang="en-US" dirty="0">
                <a:solidFill>
                  <a:schemeClr val="accent6">
                    <a:lumMod val="50000"/>
                  </a:schemeClr>
                </a:solidFill>
              </a:rPr>
              <a:t>Cryogenic loads in SC cryomodules for operation in the CW regime</a:t>
            </a:r>
            <a:endParaRPr lang="en-US" dirty="0">
              <a:solidFill>
                <a:schemeClr val="accent6">
                  <a:lumMod val="50000"/>
                </a:schemeClr>
              </a:solidFill>
            </a:endParaRPr>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1920760" y="3824615"/>
            <a:ext cx="5793461" cy="2436849"/>
          </a:xfrm>
          <a:prstGeom prst="rect">
            <a:avLst/>
          </a:prstGeom>
        </p:spPr>
      </p:pic>
    </p:spTree>
    <p:extLst>
      <p:ext uri="{BB962C8B-B14F-4D97-AF65-F5344CB8AC3E}">
        <p14:creationId xmlns:p14="http://schemas.microsoft.com/office/powerpoint/2010/main" val="707503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2"/>
          </p:nvPr>
        </p:nvSpPr>
        <p:spPr/>
        <p:txBody>
          <a:bodyPr/>
          <a:lstStyle/>
          <a:p>
            <a:pPr>
              <a:defRPr/>
            </a:pPr>
            <a:fld id="{48DA7FA5-8EFC-1446-AFE1-777E21C38831}" type="datetime1">
              <a:rPr lang="en-US" smtClean="0"/>
              <a:t>4/7/2017</a:t>
            </a:fld>
            <a:endParaRPr lang="en-US" dirty="0"/>
          </a:p>
        </p:txBody>
      </p:sp>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10" name="Title 9"/>
          <p:cNvSpPr>
            <a:spLocks noGrp="1"/>
          </p:cNvSpPr>
          <p:nvPr>
            <p:ph type="title"/>
          </p:nvPr>
        </p:nvSpPr>
        <p:spPr/>
        <p:txBody>
          <a:bodyPr/>
          <a:lstStyle/>
          <a:p>
            <a:r>
              <a:rPr lang="en-US" dirty="0"/>
              <a:t>2. Design strategy</a:t>
            </a:r>
          </a:p>
        </p:txBody>
      </p:sp>
      <p:sp>
        <p:nvSpPr>
          <p:cNvPr id="16" name="Footer Placeholder 3"/>
          <p:cNvSpPr>
            <a:spLocks noGrp="1"/>
          </p:cNvSpPr>
          <p:nvPr>
            <p:ph type="ftr" sz="quarter" idx="3"/>
          </p:nvPr>
        </p:nvSpPr>
        <p:spPr>
          <a:xfrm>
            <a:off x="1530603" y="6504213"/>
            <a:ext cx="6262118" cy="242873"/>
          </a:xfrm>
        </p:spPr>
        <p:txBody>
          <a:bodyPr/>
          <a:lstStyle/>
          <a:p>
            <a:pPr>
              <a:defRPr/>
            </a:pPr>
            <a:r>
              <a:rPr lang="en-US" dirty="0"/>
              <a:t>V. Roger | Design of SC Cryomodule</a:t>
            </a:r>
            <a:endParaRPr lang="en-US" b="1" dirty="0"/>
          </a:p>
        </p:txBody>
      </p:sp>
      <p:sp>
        <p:nvSpPr>
          <p:cNvPr id="2" name="TextBox 1"/>
          <p:cNvSpPr txBox="1"/>
          <p:nvPr/>
        </p:nvSpPr>
        <p:spPr>
          <a:xfrm>
            <a:off x="915988" y="970340"/>
            <a:ext cx="7773108" cy="5170646"/>
          </a:xfrm>
          <a:prstGeom prst="rect">
            <a:avLst/>
          </a:prstGeom>
          <a:noFill/>
        </p:spPr>
        <p:txBody>
          <a:bodyPr wrap="square" rtlCol="0">
            <a:spAutoFit/>
          </a:bodyPr>
          <a:lstStyle/>
          <a:p>
            <a:pPr marL="342900" indent="-342900" algn="just">
              <a:buFont typeface="Arial" panose="020B0604020202020204" pitchFamily="34" charset="0"/>
              <a:buChar char="•"/>
            </a:pPr>
            <a:r>
              <a:rPr lang="en-US" dirty="0">
                <a:solidFill>
                  <a:schemeClr val="accent6">
                    <a:lumMod val="50000"/>
                  </a:schemeClr>
                </a:solidFill>
              </a:rPr>
              <a:t>Define the way to support the string assembly</a:t>
            </a:r>
          </a:p>
          <a:p>
            <a:pPr marL="742950" lvl="1" indent="-285750" algn="just">
              <a:buFont typeface="Courier New" panose="02070309020205020404" pitchFamily="49" charset="0"/>
              <a:buChar char="o"/>
            </a:pPr>
            <a:r>
              <a:rPr lang="en-US" sz="1800" dirty="0">
                <a:solidFill>
                  <a:schemeClr val="accent6">
                    <a:lumMod val="50000"/>
                  </a:schemeClr>
                </a:solidFill>
              </a:rPr>
              <a:t>   Alignment</a:t>
            </a:r>
          </a:p>
          <a:p>
            <a:pPr marL="742950" lvl="1" indent="-285750" algn="just">
              <a:buFont typeface="Courier New" panose="02070309020205020404" pitchFamily="49" charset="0"/>
              <a:buChar char="o"/>
            </a:pPr>
            <a:r>
              <a:rPr lang="en-US" sz="1800" dirty="0">
                <a:solidFill>
                  <a:schemeClr val="accent6">
                    <a:lumMod val="50000"/>
                  </a:schemeClr>
                </a:solidFill>
              </a:rPr>
              <a:t>   Tooling</a:t>
            </a:r>
          </a:p>
          <a:p>
            <a:pPr marL="342900" indent="-342900" algn="just">
              <a:buFont typeface="Arial" panose="020B0604020202020204" pitchFamily="34" charset="0"/>
              <a:buChar char="•"/>
            </a:pPr>
            <a:r>
              <a:rPr lang="en-US" dirty="0">
                <a:solidFill>
                  <a:schemeClr val="accent6">
                    <a:lumMod val="50000"/>
                  </a:schemeClr>
                </a:solidFill>
              </a:rPr>
              <a:t>Design of the string assembly</a:t>
            </a:r>
          </a:p>
          <a:p>
            <a:pPr marL="742950" lvl="1" indent="-285750" algn="just">
              <a:buFont typeface="Courier New" panose="02070309020205020404" pitchFamily="49" charset="0"/>
              <a:buChar char="o"/>
            </a:pPr>
            <a:r>
              <a:rPr lang="en-US" sz="1800" dirty="0">
                <a:solidFill>
                  <a:schemeClr val="accent6">
                    <a:lumMod val="50000"/>
                  </a:schemeClr>
                </a:solidFill>
              </a:rPr>
              <a:t>	Cavity spacing</a:t>
            </a:r>
          </a:p>
          <a:p>
            <a:pPr marL="742950" lvl="1" indent="-285750" algn="just">
              <a:buFont typeface="Courier New" panose="02070309020205020404" pitchFamily="49" charset="0"/>
              <a:buChar char="o"/>
            </a:pPr>
            <a:r>
              <a:rPr lang="en-US" sz="1800" dirty="0">
                <a:solidFill>
                  <a:schemeClr val="accent6">
                    <a:lumMod val="50000"/>
                  </a:schemeClr>
                </a:solidFill>
              </a:rPr>
              <a:t>	Length of the cryomodule</a:t>
            </a:r>
          </a:p>
          <a:p>
            <a:pPr marL="342900" indent="-342900" algn="just">
              <a:buFont typeface="Arial" panose="020B0604020202020204" pitchFamily="34" charset="0"/>
              <a:buChar char="•"/>
            </a:pPr>
            <a:r>
              <a:rPr lang="en-US" dirty="0">
                <a:solidFill>
                  <a:schemeClr val="accent6">
                    <a:lumMod val="50000"/>
                  </a:schemeClr>
                </a:solidFill>
              </a:rPr>
              <a:t>Write down the P&amp;I Diagram of the cryomodule</a:t>
            </a:r>
          </a:p>
          <a:p>
            <a:pPr marL="742950" lvl="1" indent="-285750" algn="just">
              <a:buFont typeface="Courier New" panose="02070309020205020404" pitchFamily="49" charset="0"/>
              <a:buChar char="o"/>
            </a:pPr>
            <a:r>
              <a:rPr lang="en-US" sz="1800" dirty="0">
                <a:solidFill>
                  <a:schemeClr val="accent6">
                    <a:lumMod val="50000"/>
                  </a:schemeClr>
                </a:solidFill>
              </a:rPr>
              <a:t>	Estimation of the heat-loads</a:t>
            </a:r>
          </a:p>
          <a:p>
            <a:pPr marL="742950" lvl="1" indent="-285750" algn="just">
              <a:buFont typeface="Courier New" panose="02070309020205020404" pitchFamily="49" charset="0"/>
              <a:buChar char="o"/>
            </a:pPr>
            <a:r>
              <a:rPr lang="en-US" sz="1800" dirty="0">
                <a:solidFill>
                  <a:schemeClr val="accent6">
                    <a:lumMod val="50000"/>
                  </a:schemeClr>
                </a:solidFill>
              </a:rPr>
              <a:t>    1 or 2 thermal shields</a:t>
            </a:r>
          </a:p>
          <a:p>
            <a:pPr marL="742950" lvl="1" indent="-285750" algn="just">
              <a:buFont typeface="Courier New" panose="02070309020205020404" pitchFamily="49" charset="0"/>
              <a:buChar char="o"/>
            </a:pPr>
            <a:r>
              <a:rPr lang="en-US" sz="1800" dirty="0">
                <a:solidFill>
                  <a:schemeClr val="accent6">
                    <a:lumMod val="50000"/>
                  </a:schemeClr>
                </a:solidFill>
              </a:rPr>
              <a:t>	Exchanger inside or outside the cryomodule</a:t>
            </a:r>
            <a:endParaRPr lang="en-US" dirty="0">
              <a:solidFill>
                <a:schemeClr val="accent6">
                  <a:lumMod val="50000"/>
                </a:schemeClr>
              </a:solidFill>
            </a:endParaRPr>
          </a:p>
          <a:p>
            <a:pPr marL="342900" indent="-342900" algn="just">
              <a:buFont typeface="Arial" panose="020B0604020202020204" pitchFamily="34" charset="0"/>
              <a:buChar char="•"/>
            </a:pPr>
            <a:r>
              <a:rPr lang="en-US" dirty="0">
                <a:solidFill>
                  <a:schemeClr val="accent6">
                    <a:lumMod val="50000"/>
                  </a:schemeClr>
                </a:solidFill>
              </a:rPr>
              <a:t>Calculate the needed diameter for each cryogenic lines</a:t>
            </a:r>
          </a:p>
          <a:p>
            <a:pPr marL="742950" lvl="1" indent="-285750" algn="just">
              <a:buFont typeface="Courier New" panose="02070309020205020404" pitchFamily="49" charset="0"/>
              <a:buChar char="o"/>
            </a:pPr>
            <a:r>
              <a:rPr lang="en-US" sz="1800" dirty="0">
                <a:solidFill>
                  <a:schemeClr val="accent6">
                    <a:lumMod val="50000"/>
                  </a:schemeClr>
                </a:solidFill>
              </a:rPr>
              <a:t>	Relief valve calculation and code compliance</a:t>
            </a:r>
          </a:p>
          <a:p>
            <a:pPr marL="742950" lvl="1" indent="-285750" algn="just">
              <a:buFont typeface="Courier New" panose="02070309020205020404" pitchFamily="49" charset="0"/>
              <a:buChar char="o"/>
            </a:pPr>
            <a:r>
              <a:rPr lang="en-US" sz="1800" dirty="0">
                <a:solidFill>
                  <a:schemeClr val="accent6">
                    <a:lumMod val="50000"/>
                  </a:schemeClr>
                </a:solidFill>
              </a:rPr>
              <a:t>	Small </a:t>
            </a:r>
            <a:r>
              <a:rPr lang="en-US" sz="1800" dirty="0" err="1">
                <a:solidFill>
                  <a:schemeClr val="accent6">
                    <a:lumMod val="50000"/>
                  </a:schemeClr>
                </a:solidFill>
              </a:rPr>
              <a:t>df</a:t>
            </a:r>
            <a:r>
              <a:rPr lang="en-US" sz="1800" dirty="0">
                <a:solidFill>
                  <a:schemeClr val="accent6">
                    <a:lumMod val="50000"/>
                  </a:schemeClr>
                </a:solidFill>
              </a:rPr>
              <a:t>/</a:t>
            </a:r>
            <a:r>
              <a:rPr lang="en-US" sz="1800" dirty="0" err="1">
                <a:solidFill>
                  <a:schemeClr val="accent6">
                    <a:lumMod val="50000"/>
                  </a:schemeClr>
                </a:solidFill>
              </a:rPr>
              <a:t>dP</a:t>
            </a:r>
            <a:endParaRPr lang="en-US" sz="1800" dirty="0">
              <a:solidFill>
                <a:schemeClr val="accent6">
                  <a:lumMod val="50000"/>
                </a:schemeClr>
              </a:solidFill>
            </a:endParaRPr>
          </a:p>
          <a:p>
            <a:pPr marL="342900" indent="-342900" algn="just">
              <a:buFont typeface="Arial" panose="020B0604020202020204" pitchFamily="34" charset="0"/>
              <a:buChar char="•"/>
            </a:pPr>
            <a:r>
              <a:rPr lang="en-US" dirty="0">
                <a:solidFill>
                  <a:schemeClr val="accent6">
                    <a:lumMod val="50000"/>
                  </a:schemeClr>
                </a:solidFill>
              </a:rPr>
              <a:t>Design the cold-mass around the string assembly</a:t>
            </a:r>
          </a:p>
          <a:p>
            <a:pPr marL="342900" indent="-342900" algn="just">
              <a:buFont typeface="Arial" panose="020B0604020202020204" pitchFamily="34" charset="0"/>
              <a:buChar char="•"/>
            </a:pPr>
            <a:r>
              <a:rPr lang="en-US" dirty="0">
                <a:solidFill>
                  <a:schemeClr val="accent6">
                    <a:lumMod val="50000"/>
                  </a:schemeClr>
                </a:solidFill>
              </a:rPr>
              <a:t>Design of the vacuum vessel with the interfaces</a:t>
            </a:r>
          </a:p>
          <a:p>
            <a:pPr marL="342900" indent="-342900" algn="just">
              <a:buFont typeface="Arial" panose="020B0604020202020204" pitchFamily="34" charset="0"/>
              <a:buChar char="•"/>
            </a:pPr>
            <a:r>
              <a:rPr lang="en-US" dirty="0">
                <a:solidFill>
                  <a:schemeClr val="accent6">
                    <a:lumMod val="50000"/>
                  </a:schemeClr>
                </a:solidFill>
              </a:rPr>
              <a:t>Design tooling</a:t>
            </a:r>
          </a:p>
        </p:txBody>
      </p:sp>
    </p:spTree>
    <p:extLst>
      <p:ext uri="{BB962C8B-B14F-4D97-AF65-F5344CB8AC3E}">
        <p14:creationId xmlns:p14="http://schemas.microsoft.com/office/powerpoint/2010/main" val="722011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2"/>
          </p:nvPr>
        </p:nvSpPr>
        <p:spPr/>
        <p:txBody>
          <a:bodyPr/>
          <a:lstStyle/>
          <a:p>
            <a:pPr>
              <a:defRPr/>
            </a:pPr>
            <a:fld id="{48DA7FA5-8EFC-1446-AFE1-777E21C38831}" type="datetime1">
              <a:rPr lang="en-US" smtClean="0"/>
              <a:t>4/7/2017</a:t>
            </a:fld>
            <a:endParaRPr lang="en-US" dirty="0"/>
          </a:p>
        </p:txBody>
      </p:sp>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
        <p:nvSpPr>
          <p:cNvPr id="10" name="Title 9"/>
          <p:cNvSpPr>
            <a:spLocks noGrp="1"/>
          </p:cNvSpPr>
          <p:nvPr>
            <p:ph type="title"/>
          </p:nvPr>
        </p:nvSpPr>
        <p:spPr/>
        <p:txBody>
          <a:bodyPr/>
          <a:lstStyle/>
          <a:p>
            <a:r>
              <a:rPr lang="en-US" dirty="0"/>
              <a:t>3. Cryomodule design - PIP II</a:t>
            </a:r>
          </a:p>
        </p:txBody>
      </p:sp>
      <p:sp>
        <p:nvSpPr>
          <p:cNvPr id="15" name="Rectangle 14"/>
          <p:cNvSpPr/>
          <p:nvPr/>
        </p:nvSpPr>
        <p:spPr>
          <a:xfrm>
            <a:off x="1076324" y="879902"/>
            <a:ext cx="7667625" cy="461665"/>
          </a:xfrm>
          <a:prstGeom prst="rect">
            <a:avLst/>
          </a:prstGeom>
        </p:spPr>
        <p:txBody>
          <a:bodyPr wrap="square">
            <a:spAutoFit/>
          </a:bodyPr>
          <a:lstStyle/>
          <a:p>
            <a:pPr algn="just"/>
            <a:r>
              <a:rPr lang="en-US" b="1" i="1" dirty="0">
                <a:solidFill>
                  <a:schemeClr val="accent6">
                    <a:lumMod val="50000"/>
                  </a:schemeClr>
                </a:solidFill>
              </a:rPr>
              <a:t>3.1 Definition of the way to support the cavities</a:t>
            </a:r>
          </a:p>
        </p:txBody>
      </p:sp>
      <p:sp>
        <p:nvSpPr>
          <p:cNvPr id="16" name="Footer Placeholder 3"/>
          <p:cNvSpPr>
            <a:spLocks noGrp="1"/>
          </p:cNvSpPr>
          <p:nvPr>
            <p:ph type="ftr" sz="quarter" idx="3"/>
          </p:nvPr>
        </p:nvSpPr>
        <p:spPr>
          <a:xfrm>
            <a:off x="1530603" y="6504213"/>
            <a:ext cx="6262118" cy="242873"/>
          </a:xfrm>
        </p:spPr>
        <p:txBody>
          <a:bodyPr/>
          <a:lstStyle/>
          <a:p>
            <a:pPr>
              <a:defRPr/>
            </a:pPr>
            <a:r>
              <a:rPr lang="en-US" dirty="0"/>
              <a:t>V. Roger | Design of SC Cryomodule</a:t>
            </a:r>
            <a:endParaRPr lang="en-US" b="1" dirty="0"/>
          </a:p>
        </p:txBody>
      </p:sp>
      <p:sp>
        <p:nvSpPr>
          <p:cNvPr id="11" name="Rectangle 10"/>
          <p:cNvSpPr/>
          <p:nvPr/>
        </p:nvSpPr>
        <p:spPr>
          <a:xfrm>
            <a:off x="314324" y="2199902"/>
            <a:ext cx="8515350" cy="1569660"/>
          </a:xfrm>
          <a:prstGeom prst="rect">
            <a:avLst/>
          </a:prstGeom>
        </p:spPr>
        <p:txBody>
          <a:bodyPr wrap="square">
            <a:spAutoFit/>
          </a:bodyPr>
          <a:lstStyle/>
          <a:p>
            <a:pPr algn="just"/>
            <a:r>
              <a:rPr lang="en-US" dirty="0">
                <a:solidFill>
                  <a:schemeClr val="accent6">
                    <a:lumMod val="50000"/>
                  </a:schemeClr>
                </a:solidFill>
              </a:rPr>
              <a:t>The alignment of the cavities will be done on the strong-back outside the vacuum vessel. To keep the alignment, the strong-back needs to be supported in the exact same way when it will be inside the vessel.</a:t>
            </a:r>
          </a:p>
        </p:txBody>
      </p:sp>
      <p:pic>
        <p:nvPicPr>
          <p:cNvPr id="2" name="Picture 1"/>
          <p:cNvPicPr>
            <a:picLocks noChangeAspect="1"/>
          </p:cNvPicPr>
          <p:nvPr/>
        </p:nvPicPr>
        <p:blipFill rotWithShape="1">
          <a:blip r:embed="rId2">
            <a:clrChange>
              <a:clrFrom>
                <a:srgbClr val="FFFFFF"/>
              </a:clrFrom>
              <a:clrTo>
                <a:srgbClr val="FFFFFF">
                  <a:alpha val="0"/>
                </a:srgbClr>
              </a:clrTo>
            </a:clrChange>
          </a:blip>
          <a:srcRect t="17534" b="23883"/>
          <a:stretch/>
        </p:blipFill>
        <p:spPr>
          <a:xfrm>
            <a:off x="124619" y="3324946"/>
            <a:ext cx="8181181" cy="2948854"/>
          </a:xfrm>
          <a:prstGeom prst="rect">
            <a:avLst/>
          </a:prstGeom>
        </p:spPr>
      </p:pic>
      <p:sp>
        <p:nvSpPr>
          <p:cNvPr id="3" name="Rectangle 2"/>
          <p:cNvSpPr/>
          <p:nvPr/>
        </p:nvSpPr>
        <p:spPr>
          <a:xfrm>
            <a:off x="314324" y="1505582"/>
            <a:ext cx="8601076" cy="461665"/>
          </a:xfrm>
          <a:prstGeom prst="rect">
            <a:avLst/>
          </a:prstGeom>
        </p:spPr>
        <p:txBody>
          <a:bodyPr wrap="square">
            <a:spAutoFit/>
          </a:bodyPr>
          <a:lstStyle/>
          <a:p>
            <a:r>
              <a:rPr lang="en-US" i="1" u="sng" dirty="0">
                <a:solidFill>
                  <a:schemeClr val="accent6">
                    <a:lumMod val="50000"/>
                  </a:schemeClr>
                </a:solidFill>
              </a:rPr>
              <a:t>Choice:</a:t>
            </a:r>
            <a:r>
              <a:rPr lang="en-US" i="1" dirty="0">
                <a:solidFill>
                  <a:schemeClr val="accent6">
                    <a:lumMod val="50000"/>
                  </a:schemeClr>
                </a:solidFill>
              </a:rPr>
              <a:t> A strong-back at room temperature supporting the cavities</a:t>
            </a:r>
          </a:p>
        </p:txBody>
      </p:sp>
    </p:spTree>
    <p:extLst>
      <p:ext uri="{BB962C8B-B14F-4D97-AF65-F5344CB8AC3E}">
        <p14:creationId xmlns:p14="http://schemas.microsoft.com/office/powerpoint/2010/main" val="1886267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2"/>
          </p:nvPr>
        </p:nvSpPr>
        <p:spPr/>
        <p:txBody>
          <a:bodyPr/>
          <a:lstStyle/>
          <a:p>
            <a:pPr>
              <a:defRPr/>
            </a:pPr>
            <a:fld id="{48DA7FA5-8EFC-1446-AFE1-777E21C38831}" type="datetime1">
              <a:rPr lang="en-US" smtClean="0"/>
              <a:t>4/7/2017</a:t>
            </a:fld>
            <a:endParaRPr lang="en-US" dirty="0"/>
          </a:p>
        </p:txBody>
      </p:sp>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
        <p:nvSpPr>
          <p:cNvPr id="10" name="Title 9"/>
          <p:cNvSpPr>
            <a:spLocks noGrp="1"/>
          </p:cNvSpPr>
          <p:nvPr>
            <p:ph type="title"/>
          </p:nvPr>
        </p:nvSpPr>
        <p:spPr/>
        <p:txBody>
          <a:bodyPr/>
          <a:lstStyle/>
          <a:p>
            <a:r>
              <a:rPr lang="en-US" dirty="0"/>
              <a:t>3. Cryomodule design - PIP II</a:t>
            </a:r>
          </a:p>
        </p:txBody>
      </p:sp>
      <p:sp>
        <p:nvSpPr>
          <p:cNvPr id="15" name="Rectangle 14"/>
          <p:cNvSpPr/>
          <p:nvPr/>
        </p:nvSpPr>
        <p:spPr>
          <a:xfrm>
            <a:off x="1076324" y="879902"/>
            <a:ext cx="7667625" cy="461665"/>
          </a:xfrm>
          <a:prstGeom prst="rect">
            <a:avLst/>
          </a:prstGeom>
        </p:spPr>
        <p:txBody>
          <a:bodyPr wrap="square">
            <a:spAutoFit/>
          </a:bodyPr>
          <a:lstStyle/>
          <a:p>
            <a:pPr algn="just"/>
            <a:r>
              <a:rPr lang="en-US" b="1" i="1" dirty="0">
                <a:solidFill>
                  <a:schemeClr val="accent6">
                    <a:lumMod val="50000"/>
                  </a:schemeClr>
                </a:solidFill>
              </a:rPr>
              <a:t>3.1 Definition of the way to support the cavities</a:t>
            </a:r>
          </a:p>
        </p:txBody>
      </p:sp>
      <p:sp>
        <p:nvSpPr>
          <p:cNvPr id="16" name="Footer Placeholder 3"/>
          <p:cNvSpPr>
            <a:spLocks noGrp="1"/>
          </p:cNvSpPr>
          <p:nvPr>
            <p:ph type="ftr" sz="quarter" idx="3"/>
          </p:nvPr>
        </p:nvSpPr>
        <p:spPr>
          <a:xfrm>
            <a:off x="1530603" y="6504213"/>
            <a:ext cx="6262118" cy="242873"/>
          </a:xfrm>
        </p:spPr>
        <p:txBody>
          <a:bodyPr/>
          <a:lstStyle/>
          <a:p>
            <a:pPr>
              <a:defRPr/>
            </a:pPr>
            <a:r>
              <a:rPr lang="en-US" dirty="0"/>
              <a:t>V. Roger | Design of SC Cryomodule</a:t>
            </a:r>
            <a:endParaRPr lang="en-US" b="1" dirty="0"/>
          </a:p>
        </p:txBody>
      </p:sp>
      <p:sp>
        <p:nvSpPr>
          <p:cNvPr id="11" name="Rectangle 10"/>
          <p:cNvSpPr/>
          <p:nvPr/>
        </p:nvSpPr>
        <p:spPr>
          <a:xfrm>
            <a:off x="314324" y="1541840"/>
            <a:ext cx="8515350" cy="1569660"/>
          </a:xfrm>
          <a:prstGeom prst="rect">
            <a:avLst/>
          </a:prstGeom>
        </p:spPr>
        <p:txBody>
          <a:bodyPr wrap="square">
            <a:spAutoFit/>
          </a:bodyPr>
          <a:lstStyle/>
          <a:p>
            <a:pPr algn="just"/>
            <a:r>
              <a:rPr lang="en-US" dirty="0">
                <a:solidFill>
                  <a:schemeClr val="accent6">
                    <a:lumMod val="50000"/>
                  </a:schemeClr>
                </a:solidFill>
              </a:rPr>
              <a:t>The strong-back at room temperature will support the cold-mass. To validate this strategy, thermal analysis have been in order to be sure that the temperature of the strong-back will not change significantly during the operation.</a:t>
            </a:r>
          </a:p>
        </p:txBody>
      </p:sp>
      <p:pic>
        <p:nvPicPr>
          <p:cNvPr id="3" name="Picture 2"/>
          <p:cNvPicPr>
            <a:picLocks noChangeAspect="1"/>
          </p:cNvPicPr>
          <p:nvPr/>
        </p:nvPicPr>
        <p:blipFill>
          <a:blip r:embed="rId2">
            <a:clrChange>
              <a:clrFrom>
                <a:srgbClr val="FFFFFF"/>
              </a:clrFrom>
              <a:clrTo>
                <a:srgbClr val="FFFFFF">
                  <a:alpha val="0"/>
                </a:srgbClr>
              </a:clrTo>
            </a:clrChange>
          </a:blip>
          <a:stretch>
            <a:fillRect/>
          </a:stretch>
        </p:blipFill>
        <p:spPr>
          <a:xfrm>
            <a:off x="662750" y="3111500"/>
            <a:ext cx="4624388" cy="3024338"/>
          </a:xfrm>
          <a:prstGeom prst="rect">
            <a:avLst/>
          </a:prstGeom>
        </p:spPr>
      </p:pic>
      <p:sp>
        <p:nvSpPr>
          <p:cNvPr id="12" name="Rectangle 11"/>
          <p:cNvSpPr/>
          <p:nvPr/>
        </p:nvSpPr>
        <p:spPr>
          <a:xfrm>
            <a:off x="5661787" y="3838839"/>
            <a:ext cx="3082162" cy="1569660"/>
          </a:xfrm>
          <a:prstGeom prst="rect">
            <a:avLst/>
          </a:prstGeom>
        </p:spPr>
        <p:txBody>
          <a:bodyPr wrap="square">
            <a:spAutoFit/>
          </a:bodyPr>
          <a:lstStyle/>
          <a:p>
            <a:pPr algn="ctr"/>
            <a:r>
              <a:rPr lang="en-US" dirty="0">
                <a:solidFill>
                  <a:schemeClr val="accent6">
                    <a:lumMod val="50000"/>
                  </a:schemeClr>
                </a:solidFill>
              </a:rPr>
              <a:t>For SSR1, a strong-back temperature of 285K has been estimated during the operation.</a:t>
            </a:r>
          </a:p>
        </p:txBody>
      </p:sp>
    </p:spTree>
    <p:extLst>
      <p:ext uri="{BB962C8B-B14F-4D97-AF65-F5344CB8AC3E}">
        <p14:creationId xmlns:p14="http://schemas.microsoft.com/office/powerpoint/2010/main" val="3811327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2"/>
          </p:nvPr>
        </p:nvSpPr>
        <p:spPr/>
        <p:txBody>
          <a:bodyPr/>
          <a:lstStyle/>
          <a:p>
            <a:pPr>
              <a:defRPr/>
            </a:pPr>
            <a:fld id="{48DA7FA5-8EFC-1446-AFE1-777E21C38831}" type="datetime1">
              <a:rPr lang="en-US" smtClean="0"/>
              <a:t>4/7/2017</a:t>
            </a:fld>
            <a:endParaRPr lang="en-US" dirty="0"/>
          </a:p>
        </p:txBody>
      </p:sp>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
        <p:nvSpPr>
          <p:cNvPr id="16" name="Footer Placeholder 3"/>
          <p:cNvSpPr>
            <a:spLocks noGrp="1"/>
          </p:cNvSpPr>
          <p:nvPr>
            <p:ph type="ftr" sz="quarter" idx="3"/>
          </p:nvPr>
        </p:nvSpPr>
        <p:spPr>
          <a:xfrm>
            <a:off x="1530603" y="6504213"/>
            <a:ext cx="6262118" cy="242873"/>
          </a:xfrm>
        </p:spPr>
        <p:txBody>
          <a:bodyPr/>
          <a:lstStyle/>
          <a:p>
            <a:pPr>
              <a:defRPr/>
            </a:pPr>
            <a:r>
              <a:rPr lang="en-US" dirty="0"/>
              <a:t>V. Roger | Design of SC Cryomodule</a:t>
            </a:r>
            <a:endParaRPr lang="en-US" b="1" dirty="0"/>
          </a:p>
        </p:txBody>
      </p:sp>
      <p:sp>
        <p:nvSpPr>
          <p:cNvPr id="2" name="TextBox 1"/>
          <p:cNvSpPr txBox="1"/>
          <p:nvPr/>
        </p:nvSpPr>
        <p:spPr>
          <a:xfrm>
            <a:off x="228600" y="1786938"/>
            <a:ext cx="8515350" cy="1938992"/>
          </a:xfrm>
          <a:prstGeom prst="rect">
            <a:avLst/>
          </a:prstGeom>
          <a:noFill/>
        </p:spPr>
        <p:txBody>
          <a:bodyPr wrap="square" rtlCol="0">
            <a:spAutoFit/>
          </a:bodyPr>
          <a:lstStyle/>
          <a:p>
            <a:pPr marL="342900" indent="-342900" algn="just">
              <a:buFont typeface="Arial" panose="020B0604020202020204" pitchFamily="34" charset="0"/>
              <a:buChar char="•"/>
            </a:pPr>
            <a:r>
              <a:rPr lang="en-US" dirty="0">
                <a:solidFill>
                  <a:schemeClr val="accent6">
                    <a:lumMod val="50000"/>
                  </a:schemeClr>
                </a:solidFill>
              </a:rPr>
              <a:t>	The displacement during the cool down need to be estimated.</a:t>
            </a:r>
          </a:p>
          <a:p>
            <a:pPr marL="342900" indent="-342900" algn="just">
              <a:buFont typeface="Arial" panose="020B0604020202020204" pitchFamily="34" charset="0"/>
              <a:buChar char="•"/>
            </a:pPr>
            <a:r>
              <a:rPr lang="en-US" dirty="0">
                <a:solidFill>
                  <a:schemeClr val="accent6">
                    <a:lumMod val="50000"/>
                  </a:schemeClr>
                </a:solidFill>
              </a:rPr>
              <a:t>	The bellows need to be calculated (allowable displacement &amp; forces applied).</a:t>
            </a:r>
          </a:p>
          <a:p>
            <a:pPr marL="342900" indent="-342900" algn="just">
              <a:buFont typeface="Arial" panose="020B0604020202020204" pitchFamily="34" charset="0"/>
              <a:buChar char="•"/>
            </a:pPr>
            <a:r>
              <a:rPr lang="en-US" dirty="0">
                <a:solidFill>
                  <a:schemeClr val="accent6">
                    <a:lumMod val="50000"/>
                  </a:schemeClr>
                </a:solidFill>
              </a:rPr>
              <a:t>	All the assembly process and tooling need to be developed “particle-free”.</a:t>
            </a:r>
          </a:p>
        </p:txBody>
      </p:sp>
      <p:pic>
        <p:nvPicPr>
          <p:cNvPr id="3" name="Picture 2"/>
          <p:cNvPicPr>
            <a:picLocks noChangeAspect="1"/>
          </p:cNvPicPr>
          <p:nvPr/>
        </p:nvPicPr>
        <p:blipFill rotWithShape="1">
          <a:blip r:embed="rId2">
            <a:clrChange>
              <a:clrFrom>
                <a:srgbClr val="FFFFFF"/>
              </a:clrFrom>
              <a:clrTo>
                <a:srgbClr val="FFFFFF">
                  <a:alpha val="0"/>
                </a:srgbClr>
              </a:clrTo>
            </a:clrChange>
          </a:blip>
          <a:srcRect t="25799" b="23431"/>
          <a:stretch/>
        </p:blipFill>
        <p:spPr>
          <a:xfrm rot="153497">
            <a:off x="3362244" y="4646712"/>
            <a:ext cx="4651456" cy="1452991"/>
          </a:xfrm>
          <a:prstGeom prst="rect">
            <a:avLst/>
          </a:prstGeom>
        </p:spPr>
      </p:pic>
      <p:sp>
        <p:nvSpPr>
          <p:cNvPr id="11" name="Title 9"/>
          <p:cNvSpPr>
            <a:spLocks noGrp="1"/>
          </p:cNvSpPr>
          <p:nvPr>
            <p:ph type="title"/>
          </p:nvPr>
        </p:nvSpPr>
        <p:spPr>
          <a:xfrm>
            <a:off x="228600" y="251752"/>
            <a:ext cx="8686800" cy="427877"/>
          </a:xfrm>
        </p:spPr>
        <p:txBody>
          <a:bodyPr/>
          <a:lstStyle/>
          <a:p>
            <a:r>
              <a:rPr lang="en-US" dirty="0"/>
              <a:t>3. Cryomodule design - PIP II</a:t>
            </a:r>
          </a:p>
        </p:txBody>
      </p:sp>
      <p:sp>
        <p:nvSpPr>
          <p:cNvPr id="12" name="Rectangle 11"/>
          <p:cNvSpPr/>
          <p:nvPr/>
        </p:nvSpPr>
        <p:spPr>
          <a:xfrm>
            <a:off x="1076324" y="879902"/>
            <a:ext cx="7667625" cy="461665"/>
          </a:xfrm>
          <a:prstGeom prst="rect">
            <a:avLst/>
          </a:prstGeom>
        </p:spPr>
        <p:txBody>
          <a:bodyPr wrap="square">
            <a:spAutoFit/>
          </a:bodyPr>
          <a:lstStyle/>
          <a:p>
            <a:pPr algn="just"/>
            <a:r>
              <a:rPr lang="en-US" b="1" i="1" dirty="0">
                <a:solidFill>
                  <a:schemeClr val="accent6">
                    <a:lumMod val="50000"/>
                  </a:schemeClr>
                </a:solidFill>
              </a:rPr>
              <a:t>3.2 Design of string assembly</a:t>
            </a:r>
          </a:p>
        </p:txBody>
      </p:sp>
      <p:pic>
        <p:nvPicPr>
          <p:cNvPr id="4" name="Picture 3"/>
          <p:cNvPicPr>
            <a:picLocks noChangeAspect="1"/>
          </p:cNvPicPr>
          <p:nvPr/>
        </p:nvPicPr>
        <p:blipFill rotWithShape="1">
          <a:blip r:embed="rId3">
            <a:clrChange>
              <a:clrFrom>
                <a:srgbClr val="FFFFFF"/>
              </a:clrFrom>
              <a:clrTo>
                <a:srgbClr val="FFFFFF">
                  <a:alpha val="0"/>
                </a:srgbClr>
              </a:clrTo>
            </a:clrChange>
          </a:blip>
          <a:srcRect l="3221" t="34858" r="5844" b="29576"/>
          <a:stretch/>
        </p:blipFill>
        <p:spPr>
          <a:xfrm>
            <a:off x="0" y="3661625"/>
            <a:ext cx="7792721" cy="1659159"/>
          </a:xfrm>
          <a:prstGeom prst="rect">
            <a:avLst/>
          </a:prstGeom>
        </p:spPr>
      </p:pic>
      <p:sp>
        <p:nvSpPr>
          <p:cNvPr id="10" name="TextBox 9"/>
          <p:cNvSpPr txBox="1"/>
          <p:nvPr/>
        </p:nvSpPr>
        <p:spPr>
          <a:xfrm>
            <a:off x="7709536" y="3778091"/>
            <a:ext cx="1351279" cy="461665"/>
          </a:xfrm>
          <a:prstGeom prst="rect">
            <a:avLst/>
          </a:prstGeom>
          <a:noFill/>
        </p:spPr>
        <p:txBody>
          <a:bodyPr wrap="square" rtlCol="0">
            <a:spAutoFit/>
          </a:bodyPr>
          <a:lstStyle/>
          <a:p>
            <a:pPr algn="ctr"/>
            <a:r>
              <a:rPr lang="en-US" sz="1200" b="1" dirty="0">
                <a:solidFill>
                  <a:schemeClr val="accent6">
                    <a:lumMod val="50000"/>
                  </a:schemeClr>
                </a:solidFill>
              </a:rPr>
              <a:t>HB650</a:t>
            </a:r>
          </a:p>
          <a:p>
            <a:pPr algn="ctr"/>
            <a:r>
              <a:rPr lang="en-US" sz="1200" b="1" dirty="0">
                <a:solidFill>
                  <a:schemeClr val="accent6">
                    <a:lumMod val="50000"/>
                  </a:schemeClr>
                </a:solidFill>
              </a:rPr>
              <a:t>string assembly</a:t>
            </a:r>
          </a:p>
        </p:txBody>
      </p:sp>
      <p:sp>
        <p:nvSpPr>
          <p:cNvPr id="13" name="TextBox 12"/>
          <p:cNvSpPr txBox="1"/>
          <p:nvPr/>
        </p:nvSpPr>
        <p:spPr>
          <a:xfrm>
            <a:off x="7785736" y="4763178"/>
            <a:ext cx="1351279" cy="461665"/>
          </a:xfrm>
          <a:prstGeom prst="rect">
            <a:avLst/>
          </a:prstGeom>
          <a:noFill/>
        </p:spPr>
        <p:txBody>
          <a:bodyPr wrap="square" rtlCol="0">
            <a:spAutoFit/>
          </a:bodyPr>
          <a:lstStyle/>
          <a:p>
            <a:pPr algn="ctr"/>
            <a:r>
              <a:rPr lang="en-US" sz="1200" b="1" dirty="0">
                <a:solidFill>
                  <a:schemeClr val="accent6">
                    <a:lumMod val="50000"/>
                  </a:schemeClr>
                </a:solidFill>
              </a:rPr>
              <a:t>SSR1</a:t>
            </a:r>
          </a:p>
          <a:p>
            <a:pPr algn="ctr"/>
            <a:r>
              <a:rPr lang="en-US" sz="1200" b="1" dirty="0">
                <a:solidFill>
                  <a:schemeClr val="accent6">
                    <a:lumMod val="50000"/>
                  </a:schemeClr>
                </a:solidFill>
              </a:rPr>
              <a:t>string assembly</a:t>
            </a:r>
          </a:p>
        </p:txBody>
      </p:sp>
    </p:spTree>
    <p:extLst>
      <p:ext uri="{BB962C8B-B14F-4D97-AF65-F5344CB8AC3E}">
        <p14:creationId xmlns:p14="http://schemas.microsoft.com/office/powerpoint/2010/main" val="3094938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2"/>
          </p:nvPr>
        </p:nvSpPr>
        <p:spPr/>
        <p:txBody>
          <a:bodyPr/>
          <a:lstStyle/>
          <a:p>
            <a:pPr>
              <a:defRPr/>
            </a:pPr>
            <a:fld id="{48DA7FA5-8EFC-1446-AFE1-777E21C38831}" type="datetime1">
              <a:rPr lang="en-US" smtClean="0"/>
              <a:t>4/7/2017</a:t>
            </a:fld>
            <a:endParaRPr lang="en-US" dirty="0"/>
          </a:p>
        </p:txBody>
      </p:sp>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
        <p:nvSpPr>
          <p:cNvPr id="10" name="Title 9"/>
          <p:cNvSpPr>
            <a:spLocks noGrp="1"/>
          </p:cNvSpPr>
          <p:nvPr>
            <p:ph type="title"/>
          </p:nvPr>
        </p:nvSpPr>
        <p:spPr/>
        <p:txBody>
          <a:bodyPr/>
          <a:lstStyle/>
          <a:p>
            <a:r>
              <a:rPr lang="en-US" dirty="0"/>
              <a:t>3. Cryomodule design - PIP II</a:t>
            </a:r>
          </a:p>
        </p:txBody>
      </p:sp>
      <p:sp>
        <p:nvSpPr>
          <p:cNvPr id="15" name="Rectangle 14"/>
          <p:cNvSpPr/>
          <p:nvPr/>
        </p:nvSpPr>
        <p:spPr>
          <a:xfrm>
            <a:off x="1076324" y="879902"/>
            <a:ext cx="7667625" cy="461665"/>
          </a:xfrm>
          <a:prstGeom prst="rect">
            <a:avLst/>
          </a:prstGeom>
        </p:spPr>
        <p:txBody>
          <a:bodyPr wrap="square">
            <a:spAutoFit/>
          </a:bodyPr>
          <a:lstStyle/>
          <a:p>
            <a:pPr algn="just"/>
            <a:r>
              <a:rPr lang="en-US" b="1" i="1" dirty="0">
                <a:solidFill>
                  <a:schemeClr val="accent6">
                    <a:lumMod val="50000"/>
                  </a:schemeClr>
                </a:solidFill>
              </a:rPr>
              <a:t>3.3 P&amp;I Diagram</a:t>
            </a:r>
          </a:p>
        </p:txBody>
      </p:sp>
      <p:sp>
        <p:nvSpPr>
          <p:cNvPr id="16" name="Footer Placeholder 3"/>
          <p:cNvSpPr>
            <a:spLocks noGrp="1"/>
          </p:cNvSpPr>
          <p:nvPr>
            <p:ph type="ftr" sz="quarter" idx="3"/>
          </p:nvPr>
        </p:nvSpPr>
        <p:spPr>
          <a:xfrm>
            <a:off x="1530603" y="6504213"/>
            <a:ext cx="6262118" cy="242873"/>
          </a:xfrm>
        </p:spPr>
        <p:txBody>
          <a:bodyPr/>
          <a:lstStyle/>
          <a:p>
            <a:pPr>
              <a:defRPr/>
            </a:pPr>
            <a:r>
              <a:rPr lang="en-US" dirty="0"/>
              <a:t>V. Roger | Design of SC Cryomodule</a:t>
            </a:r>
            <a:endParaRPr lang="en-US" b="1" dirty="0"/>
          </a:p>
        </p:txBody>
      </p:sp>
      <p:pic>
        <p:nvPicPr>
          <p:cNvPr id="9" name="Picture 8"/>
          <p:cNvPicPr/>
          <p:nvPr/>
        </p:nvPicPr>
        <p:blipFill>
          <a:blip r:embed="rId2">
            <a:clrChange>
              <a:clrFrom>
                <a:srgbClr val="FFFFFF"/>
              </a:clrFrom>
              <a:clrTo>
                <a:srgbClr val="FFFFFF">
                  <a:alpha val="0"/>
                </a:srgbClr>
              </a:clrTo>
            </a:clrChange>
          </a:blip>
          <a:stretch>
            <a:fillRect/>
          </a:stretch>
        </p:blipFill>
        <p:spPr>
          <a:xfrm>
            <a:off x="428625" y="2673679"/>
            <a:ext cx="3902076" cy="3168322"/>
          </a:xfrm>
          <a:prstGeom prst="rect">
            <a:avLst/>
          </a:prstGeom>
        </p:spPr>
      </p:pic>
      <p:sp>
        <p:nvSpPr>
          <p:cNvPr id="11" name="Rectangle 10"/>
          <p:cNvSpPr/>
          <p:nvPr/>
        </p:nvSpPr>
        <p:spPr>
          <a:xfrm>
            <a:off x="222250" y="1541840"/>
            <a:ext cx="8693150" cy="830997"/>
          </a:xfrm>
          <a:prstGeom prst="rect">
            <a:avLst/>
          </a:prstGeom>
        </p:spPr>
        <p:txBody>
          <a:bodyPr wrap="square">
            <a:spAutoFit/>
          </a:bodyPr>
          <a:lstStyle/>
          <a:p>
            <a:pPr algn="just"/>
            <a:r>
              <a:rPr lang="en-US" dirty="0">
                <a:solidFill>
                  <a:schemeClr val="accent6">
                    <a:lumMod val="50000"/>
                  </a:schemeClr>
                </a:solidFill>
              </a:rPr>
              <a:t>SSR1, SSR2, LB650 and HB650 cryomodules share a similar P&amp;I Diagram according to the number of cavities and solenoids.</a:t>
            </a:r>
          </a:p>
        </p:txBody>
      </p:sp>
      <p:sp>
        <p:nvSpPr>
          <p:cNvPr id="12" name="Rectangle 11"/>
          <p:cNvSpPr/>
          <p:nvPr/>
        </p:nvSpPr>
        <p:spPr>
          <a:xfrm>
            <a:off x="4661662" y="3367881"/>
            <a:ext cx="4419600" cy="2246769"/>
          </a:xfrm>
          <a:prstGeom prst="rect">
            <a:avLst/>
          </a:prstGeom>
        </p:spPr>
        <p:txBody>
          <a:bodyPr wrap="square">
            <a:spAutoFit/>
          </a:bodyPr>
          <a:lstStyle/>
          <a:p>
            <a:pPr marL="342900" indent="-342900" algn="just">
              <a:buFont typeface="Arial" panose="020B0604020202020204" pitchFamily="34" charset="0"/>
              <a:buChar char="•"/>
            </a:pPr>
            <a:r>
              <a:rPr lang="en-US" sz="2000" dirty="0">
                <a:solidFill>
                  <a:schemeClr val="accent6">
                    <a:lumMod val="50000"/>
                  </a:schemeClr>
                </a:solidFill>
              </a:rPr>
              <a:t>One single thermal shield</a:t>
            </a:r>
          </a:p>
          <a:p>
            <a:pPr marL="342900" indent="-342900" algn="just">
              <a:buFont typeface="Arial" panose="020B0604020202020204" pitchFamily="34" charset="0"/>
              <a:buChar char="•"/>
            </a:pPr>
            <a:r>
              <a:rPr lang="en-US" sz="2000" dirty="0">
                <a:solidFill>
                  <a:schemeClr val="accent6">
                    <a:lumMod val="50000"/>
                  </a:schemeClr>
                </a:solidFill>
              </a:rPr>
              <a:t>An exchanger inside the cryomodule</a:t>
            </a:r>
          </a:p>
          <a:p>
            <a:pPr marL="342900" indent="-342900" algn="just">
              <a:buFont typeface="Arial" panose="020B0604020202020204" pitchFamily="34" charset="0"/>
              <a:buChar char="•"/>
            </a:pPr>
            <a:r>
              <a:rPr lang="en-US" sz="2000" dirty="0">
                <a:solidFill>
                  <a:schemeClr val="accent6">
                    <a:lumMod val="50000"/>
                  </a:schemeClr>
                </a:solidFill>
              </a:rPr>
              <a:t>A 2 phase helium pipe sized in order to get a small </a:t>
            </a:r>
            <a:r>
              <a:rPr lang="en-US" sz="2000" dirty="0" err="1">
                <a:solidFill>
                  <a:schemeClr val="accent6">
                    <a:lumMod val="50000"/>
                  </a:schemeClr>
                </a:solidFill>
              </a:rPr>
              <a:t>df</a:t>
            </a:r>
            <a:r>
              <a:rPr lang="en-US" sz="2000" dirty="0">
                <a:solidFill>
                  <a:schemeClr val="accent6">
                    <a:lumMod val="50000"/>
                  </a:schemeClr>
                </a:solidFill>
              </a:rPr>
              <a:t>/</a:t>
            </a:r>
            <a:r>
              <a:rPr lang="en-US" sz="2000" dirty="0" err="1">
                <a:solidFill>
                  <a:schemeClr val="accent6">
                    <a:lumMod val="50000"/>
                  </a:schemeClr>
                </a:solidFill>
              </a:rPr>
              <a:t>dp</a:t>
            </a:r>
            <a:endParaRPr lang="en-US" sz="2000" dirty="0">
              <a:solidFill>
                <a:schemeClr val="accent6">
                  <a:lumMod val="50000"/>
                </a:schemeClr>
              </a:solidFill>
            </a:endParaRPr>
          </a:p>
          <a:p>
            <a:pPr marL="342900" indent="-342900" algn="just">
              <a:buFont typeface="Arial" panose="020B0604020202020204" pitchFamily="34" charset="0"/>
              <a:buChar char="•"/>
            </a:pPr>
            <a:r>
              <a:rPr lang="en-US" sz="2000" dirty="0">
                <a:solidFill>
                  <a:schemeClr val="accent6">
                    <a:lumMod val="50000"/>
                  </a:schemeClr>
                </a:solidFill>
              </a:rPr>
              <a:t>A cool-down warm up line sized to reduce the transition time (resistive / supra)</a:t>
            </a:r>
          </a:p>
        </p:txBody>
      </p:sp>
    </p:spTree>
    <p:extLst>
      <p:ext uri="{BB962C8B-B14F-4D97-AF65-F5344CB8AC3E}">
        <p14:creationId xmlns:p14="http://schemas.microsoft.com/office/powerpoint/2010/main" val="1637017890"/>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4x3_100716" id="{C56AE792-1073-4367-8F8A-593D7A00575F}" vid="{FCED6878-309D-4AFC-95DB-57DE4ADEE9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Review STC - Vincent</Template>
  <TotalTime>2097</TotalTime>
  <Words>1523</Words>
  <Application>Microsoft Office PowerPoint</Application>
  <PresentationFormat>On-screen Show (4:3)</PresentationFormat>
  <Paragraphs>238</Paragraphs>
  <Slides>27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ＭＳ Ｐゴシック</vt:lpstr>
      <vt:lpstr>Arial</vt:lpstr>
      <vt:lpstr>Calibri</vt:lpstr>
      <vt:lpstr>Courier New</vt:lpstr>
      <vt:lpstr>Geneva</vt:lpstr>
      <vt:lpstr>Helvetica</vt:lpstr>
      <vt:lpstr>Fermilab_PPT_090815</vt:lpstr>
      <vt:lpstr>PowerPoint Presentation</vt:lpstr>
      <vt:lpstr>PowerPoint Presentation</vt:lpstr>
      <vt:lpstr>1. Introduction</vt:lpstr>
      <vt:lpstr>1. Introduction</vt:lpstr>
      <vt:lpstr>2. Design strategy</vt:lpstr>
      <vt:lpstr>3. Cryomodule design - PIP II</vt:lpstr>
      <vt:lpstr>3. Cryomodule design - PIP II</vt:lpstr>
      <vt:lpstr>3. Cryomodule design - PIP II</vt:lpstr>
      <vt:lpstr>3. Cryomodule design - PIP II</vt:lpstr>
      <vt:lpstr>3. Cryomodule design - PIP II</vt:lpstr>
      <vt:lpstr>3. Cryomodule design - PIP II</vt:lpstr>
      <vt:lpstr>3. Cryomodule design - PIP II</vt:lpstr>
      <vt:lpstr>3. Cryomodule design - PIP II</vt:lpstr>
      <vt:lpstr>3. Cryomodule design - PIP II</vt:lpstr>
      <vt:lpstr>3. Cryomodule design - PIP II</vt:lpstr>
      <vt:lpstr>3. Cryomodule design - PIP II</vt:lpstr>
      <vt:lpstr>3. Cryomodule design - PIP II</vt:lpstr>
      <vt:lpstr>3. Cryomodule design - PIP II</vt:lpstr>
      <vt:lpstr>3. Cryomodule design - PIP II</vt:lpstr>
      <vt:lpstr>3. Cryomodule design - PIP II</vt:lpstr>
      <vt:lpstr>3. Cryomodule design - PIP II</vt:lpstr>
      <vt:lpstr>3. Cryomodule design - PIP II</vt:lpstr>
      <vt:lpstr>3. Cryomodule design - PIP II</vt:lpstr>
      <vt:lpstr>3. Cryomodule design - PIP II</vt:lpstr>
      <vt:lpstr>4. Cryomodule status - PIP II</vt:lpstr>
      <vt:lpstr>4. Cryomodule status - PIP II</vt:lpstr>
      <vt:lpstr>5. Summary</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Vincent Roger</dc:creator>
  <cp:lastModifiedBy>Vincent Roger</cp:lastModifiedBy>
  <cp:revision>71</cp:revision>
  <cp:lastPrinted>2014-01-20T19:40:21Z</cp:lastPrinted>
  <dcterms:created xsi:type="dcterms:W3CDTF">2017-02-07T22:21:20Z</dcterms:created>
  <dcterms:modified xsi:type="dcterms:W3CDTF">2017-04-07T15:53:18Z</dcterms:modified>
</cp:coreProperties>
</file>