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  <p:sldMasterId id="2147483682" r:id="rId2"/>
  </p:sldMasterIdLst>
  <p:notesMasterIdLst>
    <p:notesMasterId r:id="rId13"/>
  </p:notesMasterIdLst>
  <p:handoutMasterIdLst>
    <p:handoutMasterId r:id="rId14"/>
  </p:handoutMasterIdLst>
  <p:sldIdLst>
    <p:sldId id="265" r:id="rId3"/>
    <p:sldId id="307" r:id="rId4"/>
    <p:sldId id="308" r:id="rId5"/>
    <p:sldId id="366" r:id="rId6"/>
    <p:sldId id="359" r:id="rId7"/>
    <p:sldId id="365" r:id="rId8"/>
    <p:sldId id="356" r:id="rId9"/>
    <p:sldId id="268" r:id="rId10"/>
    <p:sldId id="327" r:id="rId11"/>
    <p:sldId id="325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 A. Lebedev x2558 13122N" initials="VALx1" lastIdx="1" clrIdx="0">
    <p:extLst>
      <p:ext uri="{19B8F6BF-5375-455C-9EA6-DF929625EA0E}">
        <p15:presenceInfo xmlns:p15="http://schemas.microsoft.com/office/powerpoint/2012/main" userId="S-1-5-21-1644491937-1202660629-839522115-74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94" autoAdjust="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101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ED9035C6-DBE2-45BD-84B7-22B136218175}" type="datetimeFigureOut">
              <a:rPr lang="en-US"/>
              <a:pPr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4247EC30-D61B-42D0-AF99-142EE63305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59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1E920458-B6AA-45DF-A608-9A4D8E5262EA}" type="datetimeFigureOut">
              <a:rPr lang="en-US"/>
              <a:pPr/>
              <a:t>3/31/2017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34" charset="0"/>
              </a:defRPr>
            </a:lvl1pPr>
          </a:lstStyle>
          <a:p>
            <a:fld id="{EBBC6B3A-328F-446F-BADF-707A1872E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136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C6B3A-328F-446F-BADF-707A1872ECE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6107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12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rgbClr val="404040"/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rgbClr val="404040"/>
                </a:solidFill>
              </a:defRPr>
            </a:lvl4pPr>
            <a:lvl5pPr marL="2057400" indent="-228600">
              <a:spcBef>
                <a:spcPts val="0"/>
              </a:spcBef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4/10/17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V. Lebedev | P2MAC_2017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A663A-9045-4F5C-A8DD-14283B87C5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2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4/10/17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V. Lebedev | P2MAC_2017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7B7E07BC-8044-4F03-BF00-58B4E75904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5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4/10/17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V. Lebedev | P2MAC_2017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DF7131EF-3896-45A6-A09C-0F2FB6DBD8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9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4/10/17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V. Lebedev | P2MAC_2017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A7A83-E6CE-44C2-9866-2958E6F166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4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4/10/17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V. Lebedev | P2MAC_2017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5172B-0B06-4A05-9B46-8E659A1624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2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4/10/17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V. Lebedev | P2MAC_2017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D4E39F-F0E7-4E12-8DA9-CD9C93BDE3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5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4/10/17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V. Lebedev | P2MAC_2017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B6040-8786-4D1F-8325-69B2F2DF37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4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4/10/17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V. Lebedev | P2MAC_2017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B777B-3539-4808-893C-3B7B2B4A87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9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34" charset="0"/>
              </a:defRPr>
            </a:lvl1pPr>
          </a:lstStyle>
          <a:p>
            <a:r>
              <a:rPr lang="en-US"/>
              <a:t>4/10/17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V. Lebedev | P2MAC_2017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34" charset="0"/>
              </a:defRPr>
            </a:lvl1pPr>
          </a:lstStyle>
          <a:p>
            <a:fld id="{2497D657-BC53-4144-8492-FC6B98BC9F2D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34" charset="0"/>
              </a:defRPr>
            </a:lvl1pPr>
          </a:lstStyle>
          <a:p>
            <a:r>
              <a:rPr lang="en-US"/>
              <a:t>4/10/17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V. Lebedev | P2MAC_2017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34" charset="0"/>
              </a:defRPr>
            </a:lvl1pPr>
          </a:lstStyle>
          <a:p>
            <a:fld id="{9689E251-6D27-498A-947E-F1E353EF000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pitchFamily="34" charset="0"/>
              </a:rPr>
              <a:t>Orbit and Optics Measurement and Correction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pitchFamily="34" charset="0"/>
              </a:rPr>
              <a:t>Vyaghri L S Sista</a:t>
            </a:r>
          </a:p>
          <a:p>
            <a:r>
              <a:rPr lang="en-US" dirty="0">
                <a:latin typeface="Helvetica" pitchFamily="34" charset="0"/>
              </a:rPr>
              <a:t>PIP-II Machine Advisory Committee</a:t>
            </a:r>
          </a:p>
          <a:p>
            <a:r>
              <a:rPr lang="en-US" dirty="0">
                <a:latin typeface="Helvetica" pitchFamily="34" charset="0"/>
              </a:rPr>
              <a:t>10-12 April, 2017</a:t>
            </a:r>
          </a:p>
          <a:p>
            <a:endParaRPr lang="en-US" dirty="0"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663A-9045-4F5C-A8DD-14283B87C59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V L S Sista | P2MAC_2017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938271"/>
            <a:ext cx="8672513" cy="4987867"/>
          </a:xfrm>
        </p:spPr>
        <p:txBody>
          <a:bodyPr/>
          <a:lstStyle/>
          <a:p>
            <a:pPr algn="just"/>
            <a:r>
              <a:rPr lang="en-US" dirty="0"/>
              <a:t>The goal of optics measurements is to develop a reliable optics model of the Linac</a:t>
            </a:r>
          </a:p>
          <a:p>
            <a:pPr algn="just"/>
            <a:r>
              <a:rPr lang="en-US" dirty="0"/>
              <a:t>Software for orbit and optics measurements and correction will be tested at PIP2IT</a:t>
            </a:r>
          </a:p>
          <a:p>
            <a:pPr lvl="1" algn="just"/>
            <a:r>
              <a:rPr lang="en-US" dirty="0"/>
              <a:t>A prototype of optics measurement software was already used in PIP2IT optics measurements</a:t>
            </a:r>
          </a:p>
          <a:p>
            <a:pPr lvl="1" algn="just"/>
            <a:r>
              <a:rPr lang="en-US" dirty="0"/>
              <a:t>Orbit correction will follow </a:t>
            </a:r>
          </a:p>
          <a:p>
            <a:pPr lvl="2" algn="just"/>
            <a:r>
              <a:rPr lang="en-US" dirty="0"/>
              <a:t>It is not required now and in near future =&gt; low priority</a:t>
            </a:r>
          </a:p>
          <a:p>
            <a:pPr algn="just"/>
            <a:r>
              <a:rPr lang="en-US" dirty="0" err="1"/>
              <a:t>TraceWin</a:t>
            </a:r>
            <a:r>
              <a:rPr lang="en-US" dirty="0"/>
              <a:t> and </a:t>
            </a:r>
            <a:r>
              <a:rPr lang="en-US" dirty="0" err="1"/>
              <a:t>OptiM</a:t>
            </a:r>
            <a:r>
              <a:rPr lang="en-US" dirty="0"/>
              <a:t>  will be the main tools for optics calculations and data analyses</a:t>
            </a:r>
          </a:p>
          <a:p>
            <a:pPr lvl="1" algn="just"/>
            <a:r>
              <a:rPr lang="en-US" dirty="0" err="1"/>
              <a:t>OptiM</a:t>
            </a:r>
            <a:r>
              <a:rPr lang="en-US" dirty="0"/>
              <a:t> was initially written for Windows. Recently it was ported to other major platforms (Linux, Apple …) </a:t>
            </a:r>
          </a:p>
          <a:p>
            <a:pPr marL="0" indent="0" algn="just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73871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Orbit and optics measurements: goals and requirements</a:t>
            </a:r>
          </a:p>
          <a:p>
            <a:pPr algn="just"/>
            <a:r>
              <a:rPr lang="en-US" dirty="0"/>
              <a:t>Focusing and Instrumentation in SC Linac</a:t>
            </a:r>
          </a:p>
          <a:p>
            <a:pPr algn="just"/>
            <a:r>
              <a:rPr lang="en-US" dirty="0"/>
              <a:t>Orbit and optics measurement and correction</a:t>
            </a:r>
          </a:p>
          <a:p>
            <a:pPr algn="just"/>
            <a:r>
              <a:rPr lang="en-US" dirty="0"/>
              <a:t>Summary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 L S Sista | P2MAC_2017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EDC5F-450D-4B03-AEB8-070F03DC26D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55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Orbit and Optics Measurements: Goals and Requirements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 L S Sista | P2MAC_2017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663A-9045-4F5C-A8DD-14283B87C59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816746"/>
            <a:ext cx="8672513" cy="5553232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dirty="0"/>
              <a:t>Reliable and low loss machine operation requires optimal beam steering and optimal beam envelope matching</a:t>
            </a:r>
          </a:p>
          <a:p>
            <a:pPr lvl="1" algn="just">
              <a:spcBef>
                <a:spcPts val="0"/>
              </a:spcBef>
            </a:pPr>
            <a:r>
              <a:rPr lang="en-US" dirty="0"/>
              <a:t>Accurate optics model is required to support both objectives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The model will  be based on the beam-based measurements and will be built with off-line analysis. </a:t>
            </a:r>
          </a:p>
          <a:p>
            <a:pPr lvl="1" algn="just">
              <a:spcBef>
                <a:spcPts val="0"/>
              </a:spcBef>
            </a:pPr>
            <a:r>
              <a:rPr lang="en-US" dirty="0"/>
              <a:t>This model will be used for both the beam steering and the on-line calculation of the beam focusing settings</a:t>
            </a:r>
          </a:p>
          <a:p>
            <a:pPr lvl="2" algn="just"/>
            <a:r>
              <a:rPr lang="en-US" dirty="0"/>
              <a:t>The latter is required for machine retuning in the case of hardware problems (loss of cavity or a limitation on its accelerating gradient)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Optics measurements will be based on the differential orbits </a:t>
            </a:r>
            <a:br>
              <a:rPr lang="en-US" dirty="0"/>
            </a:br>
            <a:r>
              <a:rPr lang="en-US" dirty="0"/>
              <a:t>measurements (</a:t>
            </a:r>
            <a:r>
              <a:rPr lang="en-US" i="1" dirty="0"/>
              <a:t>i.e.</a:t>
            </a:r>
            <a:r>
              <a:rPr lang="en-US" dirty="0"/>
              <a:t> orbit response) and will be supplemented by the beam profile measurements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Differential orbit measurement measure properties of lattice focusing. They are not sensitive to the beam space charge which plays very significant role in the beam focusing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Beam profile dynamics is affected by the space charge</a:t>
            </a:r>
          </a:p>
        </p:txBody>
      </p:sp>
    </p:spTree>
    <p:extLst>
      <p:ext uri="{BB962C8B-B14F-4D97-AF65-F5344CB8AC3E}">
        <p14:creationId xmlns:p14="http://schemas.microsoft.com/office/powerpoint/2010/main" val="3394766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Orbit and Optics Measurements (continue)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42324"/>
            <a:ext cx="8915400" cy="546926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Differential orbit measurements use ~130 BPMs </a:t>
            </a:r>
          </a:p>
          <a:p>
            <a:pPr lvl="1">
              <a:spcBef>
                <a:spcPts val="0"/>
              </a:spcBef>
            </a:pPr>
            <a:r>
              <a:rPr lang="en-US" dirty="0"/>
              <a:t>69 in the Linac, 57 in the transport line </a:t>
            </a:r>
          </a:p>
          <a:p>
            <a:pPr>
              <a:spcBef>
                <a:spcPts val="0"/>
              </a:spcBef>
            </a:pPr>
            <a:r>
              <a:rPr lang="en-US" dirty="0"/>
              <a:t>Matching of beam envelopes done with profile measurements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20 profile monitors (6 - MEBT, 10 - SC Linac, 4 - transport line)</a:t>
            </a:r>
          </a:p>
          <a:p>
            <a:pPr lvl="2"/>
            <a:r>
              <a:rPr lang="en-US" dirty="0"/>
              <a:t>Profile monitors have to be capable to measure bunch sizes in all 3 dimensions</a:t>
            </a:r>
          </a:p>
          <a:p>
            <a:pPr>
              <a:spcBef>
                <a:spcPts val="0"/>
              </a:spcBef>
            </a:pPr>
            <a:r>
              <a:rPr lang="en-US" dirty="0"/>
              <a:t>Automation of optics measurements and analysis greatly simplify and accelerate this work</a:t>
            </a:r>
          </a:p>
          <a:p>
            <a:pPr>
              <a:spcBef>
                <a:spcPts val="0"/>
              </a:spcBef>
            </a:pPr>
            <a:r>
              <a:rPr lang="en-US" dirty="0"/>
              <a:t>Profile monitors are not effective in x-y coupling measurements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Coupling will be measured with differential orbits </a:t>
            </a:r>
          </a:p>
          <a:p>
            <a:pPr>
              <a:spcBef>
                <a:spcPts val="0"/>
              </a:spcBef>
            </a:pPr>
            <a:r>
              <a:rPr lang="en-US" dirty="0"/>
              <a:t>Requirements to accuracy of BPM measurements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 normal operation (CW &amp; pulsed)  ≤ 0.5 mm (absolute)</a:t>
            </a:r>
          </a:p>
          <a:p>
            <a:pPr lvl="2"/>
            <a:r>
              <a:rPr lang="en-US" dirty="0"/>
              <a:t>Quad centering can help with calibration</a:t>
            </a:r>
          </a:p>
          <a:p>
            <a:pPr lvl="2"/>
            <a:r>
              <a:rPr lang="en-US" dirty="0"/>
              <a:t>Solenoid centering cannot 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 optics measurements the relative BPM accuracy ≤30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m </a:t>
            </a:r>
            <a:br>
              <a:rPr lang="en-US" dirty="0"/>
            </a:br>
            <a:r>
              <a:rPr lang="en-US" dirty="0"/>
              <a:t>and the differential non-linearity less ~1% for </a:t>
            </a:r>
            <a:r>
              <a:rPr lang="en-US" dirty="0">
                <a:latin typeface="Symbol" panose="05050102010706020507" pitchFamily="18" charset="2"/>
              </a:rPr>
              <a:t>D</a:t>
            </a:r>
            <a:r>
              <a:rPr lang="en-US" dirty="0"/>
              <a:t>r≤5 mm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663A-9045-4F5C-A8DD-14283B87C59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V L S Sista | P2MAC_2017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510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663A-9045-4F5C-A8DD-14283B87C59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V L S Sista | P2MAC_2017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</p:spPr>
        <p:txBody>
          <a:bodyPr/>
          <a:lstStyle/>
          <a:p>
            <a:r>
              <a:rPr lang="en-US" dirty="0"/>
              <a:t>Focusing in the SC Linac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7" y="878962"/>
            <a:ext cx="7342265" cy="219466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532" y="2900662"/>
            <a:ext cx="893093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SC Solenoids are used for focusing in the LEBT and the first three SC sections (HWR, SSR1 and SSR2)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200" dirty="0"/>
              <a:t>Solenoids rotate the plane of betatron oscillations =&gt; X-Y coupling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Quadrupole doublets and triplets are used in the rest of the machine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SC cavities have considerable transverse defocusing depending on their accelerating phases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X-Y coupling is corrected by skew-quads in SSR1&amp;2 and at the linac end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Longitudinal focusing is supported by off-crest beam acceleration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/>
              <a:t>Each focusing element (solenoid, doublet, or triplet) has nearby 3-plane BPM (</a:t>
            </a:r>
            <a:r>
              <a:rPr lang="en-US" sz="2200" dirty="0" err="1"/>
              <a:t>x,y</a:t>
            </a:r>
            <a:r>
              <a:rPr lang="en-US" sz="2200" dirty="0"/>
              <a:t>, arrival time)</a:t>
            </a:r>
          </a:p>
        </p:txBody>
      </p:sp>
    </p:spTree>
    <p:extLst>
      <p:ext uri="{BB962C8B-B14F-4D97-AF65-F5344CB8AC3E}">
        <p14:creationId xmlns:p14="http://schemas.microsoft.com/office/powerpoint/2010/main" val="3887821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/>
              <a:t>FRS for Alignment of Focusing Elements and Corrector Strengths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 L S Sista | P2MAC_2017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663A-9045-4F5C-A8DD-14283B87C592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217542"/>
              </p:ext>
            </p:extLst>
          </p:nvPr>
        </p:nvGraphicFramePr>
        <p:xfrm>
          <a:off x="452437" y="920826"/>
          <a:ext cx="8462963" cy="125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2692">
                  <a:extLst>
                    <a:ext uri="{9D8B030D-6E8A-4147-A177-3AD203B41FA5}">
                      <a16:colId xmlns:a16="http://schemas.microsoft.com/office/drawing/2014/main" val="1494280214"/>
                    </a:ext>
                  </a:extLst>
                </a:gridCol>
                <a:gridCol w="1269722">
                  <a:extLst>
                    <a:ext uri="{9D8B030D-6E8A-4147-A177-3AD203B41FA5}">
                      <a16:colId xmlns:a16="http://schemas.microsoft.com/office/drawing/2014/main" val="3056171294"/>
                    </a:ext>
                  </a:extLst>
                </a:gridCol>
                <a:gridCol w="1784714">
                  <a:extLst>
                    <a:ext uri="{9D8B030D-6E8A-4147-A177-3AD203B41FA5}">
                      <a16:colId xmlns:a16="http://schemas.microsoft.com/office/drawing/2014/main" val="1150761887"/>
                    </a:ext>
                  </a:extLst>
                </a:gridCol>
                <a:gridCol w="1775835">
                  <a:extLst>
                    <a:ext uri="{9D8B030D-6E8A-4147-A177-3AD203B41FA5}">
                      <a16:colId xmlns:a16="http://schemas.microsoft.com/office/drawing/2014/main" val="2105135721"/>
                    </a:ext>
                  </a:extLst>
                </a:gridCol>
              </a:tblGrid>
              <a:tr h="41695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HWR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SSR1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SSR2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373417"/>
                  </a:ext>
                </a:extLst>
              </a:tr>
              <a:tr h="416958">
                <a:tc>
                  <a:txBody>
                    <a:bodyPr/>
                    <a:lstStyle/>
                    <a:p>
                      <a:r>
                        <a:rPr lang="en-US" sz="2000" dirty="0"/>
                        <a:t>Alignment (</a:t>
                      </a:r>
                      <a:r>
                        <a:rPr lang="en-US" sz="2000" dirty="0" err="1"/>
                        <a:t>rms</a:t>
                      </a:r>
                      <a:r>
                        <a:rPr lang="en-US" sz="2000" dirty="0"/>
                        <a:t>,</a:t>
                      </a:r>
                      <a:r>
                        <a:rPr lang="en-US" sz="2000" baseline="0" dirty="0"/>
                        <a:t> um)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312145"/>
                  </a:ext>
                </a:extLst>
              </a:tr>
              <a:tr h="416958">
                <a:tc>
                  <a:txBody>
                    <a:bodyPr/>
                    <a:lstStyle/>
                    <a:p>
                      <a:r>
                        <a:rPr lang="en-US" sz="2000" dirty="0"/>
                        <a:t>Angular Alignment</a:t>
                      </a:r>
                      <a:r>
                        <a:rPr lang="en-US" sz="2000" baseline="0" dirty="0"/>
                        <a:t> (</a:t>
                      </a:r>
                      <a:r>
                        <a:rPr lang="en-US" sz="2000" baseline="0" dirty="0" err="1"/>
                        <a:t>rms</a:t>
                      </a:r>
                      <a:r>
                        <a:rPr lang="en-US" sz="2000" baseline="0" dirty="0"/>
                        <a:t>, </a:t>
                      </a:r>
                      <a:r>
                        <a:rPr lang="en-US" sz="2000" baseline="0" dirty="0" err="1"/>
                        <a:t>mrad</a:t>
                      </a:r>
                      <a:r>
                        <a:rPr lang="en-US" sz="2000" baseline="0" dirty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9412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966" y="2662709"/>
            <a:ext cx="8999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Strengths of dipole correctors are determined by expected accuracy of misalignment and requirements of optics measurements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3493707"/>
            <a:ext cx="7699104" cy="25971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25912" y="2171700"/>
            <a:ext cx="7889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Note that the relative quad location on girders between LB &amp; HB 650 cryomodules  should be set with accuracy better than 150 um rms</a:t>
            </a:r>
          </a:p>
        </p:txBody>
      </p:sp>
    </p:spTree>
    <p:extLst>
      <p:ext uri="{BB962C8B-B14F-4D97-AF65-F5344CB8AC3E}">
        <p14:creationId xmlns:p14="http://schemas.microsoft.com/office/powerpoint/2010/main" val="3340693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Orbit Correction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663A-9045-4F5C-A8DD-14283B87C59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V L S Sista | P2MAC_2017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998762"/>
            <a:ext cx="85439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/>
              <a:t>Automatic orbit correction will use an optics model built on the base of beam measurements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Greatly accelerates convergence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/>
              <a:t>Orbit correction application has to be developed.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000" dirty="0"/>
              <a:t>There is a number of well developed algorithms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The choice of algorithm will be done later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It will be based on reliability, convergence speed and will take into account Fermilab specific limitations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dirty="0"/>
              <a:t>A prototype software will be built for PIP2IT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dirty="0"/>
              <a:t>Java platform looks as most appropriate for development of this software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en-US" dirty="0"/>
              <a:t>It is well supported in Fermilab AD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663A-9045-4F5C-A8DD-14283B87C59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V L S Sista | P2MAC_2017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</p:spPr>
        <p:txBody>
          <a:bodyPr/>
          <a:lstStyle/>
          <a:p>
            <a:r>
              <a:rPr lang="en-US" dirty="0"/>
              <a:t>Differential Orbit Measurements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9333" y="745403"/>
            <a:ext cx="85852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/>
              <a:t>Java based application has been developed for Differential orbit measurements in PIP2IT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/>
              <a:t>Its functionality is determined by configuration files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Software has a few preset measurements (normally corresponding to a measurement in a transfer line, like LEBT, MEBT, SC linac …)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Additional measurement(s) can be added at any time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Response &amp; delay times are incorporated in the configuration file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Sequence of measurements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Acquire the Reference Orbit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Change the first actuator, acquire data and return actuator back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Repeat measurements for other 5 actuators (2 for each plane)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Acquire the reference orbit again 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Compute results and save data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en-US" sz="2200" dirty="0"/>
              <a:t>Data are written in a format compatible with reading to </a:t>
            </a:r>
            <a:r>
              <a:rPr lang="en-US" sz="2200" dirty="0" err="1"/>
              <a:t>OptiM</a:t>
            </a:r>
            <a:endParaRPr lang="en-US" sz="2200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/>
              <a:t>GUI allows easy control of data quality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dirty="0" err="1"/>
              <a:t>OptiM</a:t>
            </a:r>
            <a:r>
              <a:rPr lang="en-US" dirty="0"/>
              <a:t> will be used for data off-line analysis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28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A663A-9045-4F5C-A8DD-14283B87C59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6450" y="6515100"/>
            <a:ext cx="5373688" cy="241300"/>
          </a:xfrm>
        </p:spPr>
        <p:txBody>
          <a:bodyPr/>
          <a:lstStyle/>
          <a:p>
            <a:pPr>
              <a:defRPr/>
            </a:pPr>
            <a:r>
              <a:rPr lang="en-US" dirty="0"/>
              <a:t>V L S Sista | P2MAC_2017</a:t>
            </a:r>
            <a:endParaRPr lang="en-US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</p:spPr>
        <p:txBody>
          <a:bodyPr/>
          <a:lstStyle/>
          <a:p>
            <a:r>
              <a:rPr lang="en-US" dirty="0"/>
              <a:t>Typical screen shot of Java applications: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822412"/>
            <a:ext cx="7044268" cy="536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21920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21755</TotalTime>
  <Words>859</Words>
  <Application>Microsoft Office PowerPoint</Application>
  <PresentationFormat>On-screen Show (4:3)</PresentationFormat>
  <Paragraphs>116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ＭＳ Ｐゴシック</vt:lpstr>
      <vt:lpstr>ＭＳ Ｐゴシック</vt:lpstr>
      <vt:lpstr>Arial</vt:lpstr>
      <vt:lpstr>Calibri</vt:lpstr>
      <vt:lpstr>Helvetica</vt:lpstr>
      <vt:lpstr>Symbol</vt:lpstr>
      <vt:lpstr>Wingdings</vt:lpstr>
      <vt:lpstr>Template</vt:lpstr>
      <vt:lpstr>Fermilab: Footer Only</vt:lpstr>
      <vt:lpstr>Orbit and Optics Measurement and Correction</vt:lpstr>
      <vt:lpstr>Outline</vt:lpstr>
      <vt:lpstr>Orbit and Optics Measurements: Goals and Requirements</vt:lpstr>
      <vt:lpstr>Orbit and Optics Measurements (continue)</vt:lpstr>
      <vt:lpstr>Focusing in the SC Linac</vt:lpstr>
      <vt:lpstr>FRS for Alignment of Focusing Elements and Corrector Strengths</vt:lpstr>
      <vt:lpstr>Orbit Correction</vt:lpstr>
      <vt:lpstr>Differential Orbit Measurements</vt:lpstr>
      <vt:lpstr>Typical screen shot of Java applications:</vt:lpstr>
      <vt:lpstr>Summary</vt:lpstr>
    </vt:vector>
  </TitlesOfParts>
  <Company>Fermi National Accelerator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Steve Holmes</dc:creator>
  <cp:lastModifiedBy>Vyaghri Lalitha Sanyasirao Sista</cp:lastModifiedBy>
  <cp:revision>319</cp:revision>
  <cp:lastPrinted>2017-03-22T21:58:53Z</cp:lastPrinted>
  <dcterms:created xsi:type="dcterms:W3CDTF">2015-02-13T18:30:20Z</dcterms:created>
  <dcterms:modified xsi:type="dcterms:W3CDTF">2017-04-04T02:03:53Z</dcterms:modified>
</cp:coreProperties>
</file>