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5" r:id="rId2"/>
  </p:sldMasterIdLst>
  <p:notesMasterIdLst>
    <p:notesMasterId r:id="rId28"/>
  </p:notesMasterIdLst>
  <p:handoutMasterIdLst>
    <p:handoutMasterId r:id="rId29"/>
  </p:handoutMasterIdLst>
  <p:sldIdLst>
    <p:sldId id="294" r:id="rId3"/>
    <p:sldId id="298" r:id="rId4"/>
    <p:sldId id="311" r:id="rId5"/>
    <p:sldId id="312" r:id="rId6"/>
    <p:sldId id="313" r:id="rId7"/>
    <p:sldId id="342" r:id="rId8"/>
    <p:sldId id="345" r:id="rId9"/>
    <p:sldId id="339" r:id="rId10"/>
    <p:sldId id="340" r:id="rId11"/>
    <p:sldId id="347" r:id="rId12"/>
    <p:sldId id="314" r:id="rId13"/>
    <p:sldId id="315" r:id="rId14"/>
    <p:sldId id="332" r:id="rId15"/>
    <p:sldId id="333" r:id="rId16"/>
    <p:sldId id="318" r:id="rId17"/>
    <p:sldId id="334" r:id="rId18"/>
    <p:sldId id="320" r:id="rId19"/>
    <p:sldId id="343" r:id="rId20"/>
    <p:sldId id="327" r:id="rId21"/>
    <p:sldId id="325" r:id="rId22"/>
    <p:sldId id="335" r:id="rId23"/>
    <p:sldId id="331" r:id="rId24"/>
    <p:sldId id="337" r:id="rId25"/>
    <p:sldId id="344" r:id="rId26"/>
    <p:sldId id="346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C71"/>
    <a:srgbClr val="505050"/>
    <a:srgbClr val="006600"/>
    <a:srgbClr val="000000"/>
    <a:srgbClr val="404040"/>
    <a:srgbClr val="004C97"/>
    <a:srgbClr val="50504E"/>
    <a:srgbClr val="4E4E4E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 snapToObjects="1" showGuides="1">
      <p:cViewPr varScale="1">
        <p:scale>
          <a:sx n="69" d="100"/>
          <a:sy n="69" d="100"/>
        </p:scale>
        <p:origin x="1050" y="7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C6B3A-328F-446F-BADF-707A1872ECE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41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2FCC2-A4BC-46C7-A897-74930B37D3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63263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50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800F4-4579-43AA-8D1C-4C601C6F94A5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59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56F2F-62F8-4BD5-83E6-D3C20E36CF7A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00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54F8A-A4D5-4456-AF3F-D990255E9FC0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04/10/2017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502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04/10/2017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Ioanis Kourbanis | PIP-II MAC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6ED46-57A2-47C0-A64C-B6DFECAB6C7F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7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Ioanis Kourbanis	</a:t>
            </a:r>
          </a:p>
          <a:p>
            <a:r>
              <a:rPr lang="en-US" dirty="0"/>
              <a:t> PIP-II MAC</a:t>
            </a:r>
          </a:p>
          <a:p>
            <a:r>
              <a:rPr lang="en-US" dirty="0"/>
              <a:t>10 April 2017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Recycler/Main Injector Upgrades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Beam Power since Nov. 20</a:t>
            </a:r>
            <a:r>
              <a:rPr lang="en-US" baseline="30000" dirty="0"/>
              <a:t>th</a:t>
            </a:r>
            <a:r>
              <a:rPr lang="en-US" dirty="0"/>
              <a:t> 2016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454648"/>
            <a:ext cx="6096000" cy="4308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4145" y="1870364"/>
            <a:ext cx="200891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B050"/>
                </a:solidFill>
              </a:rPr>
              <a:t>NPWR1H Average power for 1 Hr.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A40C71"/>
                </a:solidFill>
              </a:rPr>
              <a:t>PWR2A Average Power per </a:t>
            </a:r>
            <a:r>
              <a:rPr lang="en-US" sz="1000" b="1" dirty="0" err="1">
                <a:solidFill>
                  <a:srgbClr val="A40C71"/>
                </a:solidFill>
              </a:rPr>
              <a:t>supercycle</a:t>
            </a:r>
            <a:r>
              <a:rPr lang="en-US" sz="1000" b="1" dirty="0">
                <a:solidFill>
                  <a:srgbClr val="A40C71"/>
                </a:solidFill>
              </a:rPr>
              <a:t>(60 sec).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76945" y="2224307"/>
            <a:ext cx="152400" cy="768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43692" y="1870364"/>
            <a:ext cx="463221" cy="166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0595" y="1830380"/>
            <a:ext cx="965510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NO SY120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948545" y="1476083"/>
            <a:ext cx="207819" cy="748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44415" y="1219144"/>
            <a:ext cx="1114180" cy="24622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NEW DAMPER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79418" y="5831265"/>
            <a:ext cx="669174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636KW to </a:t>
            </a:r>
            <a:r>
              <a:rPr lang="en-US" sz="1400" b="1" dirty="0" err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NuMI</a:t>
            </a:r>
            <a:r>
              <a: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 target with SY120 is equivalent to 700KW with </a:t>
            </a:r>
            <a:r>
              <a:rPr lang="en-US" sz="1400" b="1" dirty="0" err="1">
                <a:solidFill>
                  <a:srgbClr val="004C97"/>
                </a:solidFill>
                <a:latin typeface="Arial"/>
                <a:ea typeface="+mn-ea"/>
                <a:cs typeface="+mn-cs"/>
              </a:rPr>
              <a:t>NuMI</a:t>
            </a:r>
            <a:r>
              <a:rPr lang="en-US" sz="1400" b="1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 only.</a:t>
            </a:r>
          </a:p>
        </p:txBody>
      </p:sp>
    </p:spTree>
    <p:extLst>
      <p:ext uri="{BB962C8B-B14F-4D97-AF65-F5344CB8AC3E}">
        <p14:creationId xmlns:p14="http://schemas.microsoft.com/office/powerpoint/2010/main" val="46898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and Required MI RF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28636" y="6462514"/>
            <a:ext cx="2592633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228600" y="6515100"/>
            <a:ext cx="577850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75" y="1152438"/>
            <a:ext cx="65436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6450" y="5595108"/>
            <a:ext cx="7683126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RF System does not have the power to accelerate the PIP-II Beam intensities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3011" y="1181942"/>
            <a:ext cx="143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211" y="4930588"/>
            <a:ext cx="766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*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Maximum Beam Intensity capable with current RF system. It is 27% higher than the required Beam Intensity for PIP I (4.9E13).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6175" y="1428163"/>
            <a:ext cx="5272819" cy="25694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76175" y="4193177"/>
            <a:ext cx="6317848" cy="25322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RF Options for higher power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Operate the current RF cavities with two power tubes instead of one in a push-pull configuration.</a:t>
            </a:r>
          </a:p>
          <a:p>
            <a:pPr lvl="1"/>
            <a:r>
              <a:rPr lang="en-US" dirty="0"/>
              <a:t>Need to double the number of modulators and solid state drivers.</a:t>
            </a:r>
          </a:p>
          <a:p>
            <a:r>
              <a:rPr lang="en-US" dirty="0"/>
              <a:t>Use a new more powerful power tube (EIMAC 4CW250,000B).</a:t>
            </a:r>
          </a:p>
          <a:p>
            <a:pPr lvl="1"/>
            <a:r>
              <a:rPr lang="en-US" dirty="0"/>
              <a:t>New mounting configuration (much longer tube).</a:t>
            </a:r>
          </a:p>
          <a:p>
            <a:pPr lvl="1"/>
            <a:r>
              <a:rPr lang="en-US" dirty="0"/>
              <a:t>New modulators and upgraded PA cooling.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 Test and evaluate both options.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We estimate ~2 years to evaluate both options.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8287" y="6515100"/>
            <a:ext cx="2624382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228600" y="6515100"/>
            <a:ext cx="577850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128870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MI RF Power Upgrade (Option 1) 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9987" y="1043470"/>
            <a:ext cx="3657599" cy="2382310"/>
          </a:xfrm>
          <a:prstGeom prst="rect">
            <a:avLst/>
          </a:prstGeom>
        </p:spPr>
      </p:pic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04/10/2017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t>Ioanis Kourbanis | PIP-II MAC</a:t>
            </a:r>
            <a:endParaRPr lang="en-US" altLang="en-US" sz="900" b="1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B160C5-AA0C-455C-8AD8-AC58C32009B6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07" y="3528811"/>
            <a:ext cx="4072481" cy="2378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701" y="1043470"/>
            <a:ext cx="2330640" cy="1509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1516" y="2641287"/>
            <a:ext cx="36346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two PA’s per cavity in a push pull configuration.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will need to double the modulators and the SS drivers.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have all the parts needed to test this option on the spare MI cavity.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9972" y="1231775"/>
            <a:ext cx="96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Coupling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1413" y="1100970"/>
            <a:ext cx="1255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Current MI Cavity</a:t>
            </a:r>
          </a:p>
        </p:txBody>
      </p:sp>
    </p:spTree>
    <p:extLst>
      <p:ext uri="{BB962C8B-B14F-4D97-AF65-F5344CB8AC3E}">
        <p14:creationId xmlns:p14="http://schemas.microsoft.com/office/powerpoint/2010/main" val="306438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RF Power Upgrade (Option 2)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042988"/>
            <a:ext cx="3635886" cy="49879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04/10/2017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04575" y="1326524"/>
            <a:ext cx="37863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new power amplifier (</a:t>
            </a:r>
            <a:r>
              <a:rPr lang="en-US" dirty="0" err="1"/>
              <a:t>Eimac</a:t>
            </a:r>
            <a:r>
              <a:rPr lang="en-US" dirty="0"/>
              <a:t> 4CW250000B)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Size constraints need to be evaluated (much longer tube).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need a new modulator.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purchased one tube for evaluation.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4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RR RF Cavities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3341"/>
            <a:ext cx="7962900" cy="4810259"/>
          </a:xfrm>
        </p:spPr>
        <p:txBody>
          <a:bodyPr/>
          <a:lstStyle/>
          <a:p>
            <a:r>
              <a:rPr lang="en-US" dirty="0"/>
              <a:t>The present Recycler 53 MHz cavities used for slip stacking have a high power dissipation (90 KW, 60% DF) because of the low R/Q (13 Ohms).</a:t>
            </a:r>
          </a:p>
          <a:p>
            <a:r>
              <a:rPr lang="en-US" dirty="0"/>
              <a:t>Running MI at energies as low as 60 GeV will require the slip stacking cavities to run CW.</a:t>
            </a:r>
          </a:p>
          <a:p>
            <a:r>
              <a:rPr lang="en-US" dirty="0"/>
              <a:t>Running Booster at 20 Hz will require higher RF voltage (140 KV instead of 80 KV).</a:t>
            </a:r>
          </a:p>
          <a:p>
            <a:pPr lvl="1"/>
            <a:r>
              <a:rPr lang="en-US" dirty="0"/>
              <a:t>We only have space for 3 cavities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 Design a cavity with higher R/Q and active beam loading compensation.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Preliminary design exists.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Estimate ~ 2years to finalizing the design and be ready to build a prototype</a:t>
            </a:r>
            <a:r>
              <a:rPr lang="en-US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7882" y="6488205"/>
            <a:ext cx="2487706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08376"/>
            <a:ext cx="309282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3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RR RF cavities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091" y="1314766"/>
            <a:ext cx="4265794" cy="22913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04/10/2017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091" y="3742238"/>
            <a:ext cx="4419983" cy="2513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8524" y="1314766"/>
            <a:ext cx="2871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cavity design developed for MI in collaboration with SLAC.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Optimize the design for single frequency and lower voltage.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Investigate different cooling options for tuner.</a:t>
            </a:r>
          </a:p>
        </p:txBody>
      </p:sp>
    </p:spTree>
    <p:extLst>
      <p:ext uri="{BB962C8B-B14F-4D97-AF65-F5344CB8AC3E}">
        <p14:creationId xmlns:p14="http://schemas.microsoft.com/office/powerpoint/2010/main" val="159407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crossing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design of a first order gamma-t jump system for the Main Injector was developed as part of the Project X Reference design (2.3 MW operation). </a:t>
                </a:r>
              </a:p>
              <a:p>
                <a:r>
                  <a:rPr lang="en-US" dirty="0"/>
                  <a:t>Transition crossing simulations for the PIP II intensities (1.2 MW) and emittances have confirmed that the gamma-t jump system is needed for loss free transition crossing.</a:t>
                </a:r>
              </a:p>
              <a:p>
                <a:pPr lvl="1"/>
                <a:r>
                  <a:rPr lang="en-US" dirty="0"/>
                  <a:t>Only half of the originally planned gamma-t jump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1/2 unit) will be required.</a:t>
                </a:r>
              </a:p>
              <a:p>
                <a:pPr lvl="1"/>
                <a:r>
                  <a:rPr lang="en-US" dirty="0"/>
                  <a:t>We plan to revisit the MI transition crossing simulations with the new codes currently under development.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</a:rPr>
                  <a:t>Design and build a gamma-t quadrupole.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711" r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7524" y="6515100"/>
            <a:ext cx="2392729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228600" y="6515100"/>
            <a:ext cx="577850" cy="14119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72742" y="6535644"/>
            <a:ext cx="1076325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1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 Transition Crossing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772" y="2269517"/>
            <a:ext cx="2865368" cy="164606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2269517"/>
            <a:ext cx="2891790" cy="168440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42" y="2274340"/>
            <a:ext cx="2860992" cy="1684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3575" y="1649123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/>
              <a:t>Phase space distributions after transition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850" y="4235656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No Jump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3330" y="4235655"/>
            <a:ext cx="200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Half Jump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9051" y="4214633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Full Jump</a:t>
            </a:r>
          </a:p>
        </p:txBody>
      </p:sp>
      <p:pic>
        <p:nvPicPr>
          <p:cNvPr id="14" name="Picture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40" y="4512654"/>
            <a:ext cx="2855913" cy="1570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00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 err="1"/>
              <a:t>Synergia</a:t>
            </a:r>
            <a:r>
              <a:rPr lang="en-US" dirty="0"/>
              <a:t> (3-D) Transition crossing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130" y="1043046"/>
            <a:ext cx="8672513" cy="4987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" y="1691071"/>
            <a:ext cx="3813464" cy="1322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" y="3023356"/>
            <a:ext cx="3819815" cy="1653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469565"/>
            <a:ext cx="3819815" cy="1653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2219"/>
            <a:ext cx="3418609" cy="2093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1279"/>
            <a:ext cx="3418609" cy="2109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4465" y="1174176"/>
            <a:ext cx="296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</a:rPr>
              <a:t>Longitudinal Distributions at 40 GeV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4842" y="1222571"/>
            <a:ext cx="3248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</a:rPr>
              <a:t>Lattice Functions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6338" y="1679958"/>
            <a:ext cx="1547446" cy="40011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50505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SYNERGIA Simulations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Ainsworth et al.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9204" y="2049864"/>
            <a:ext cx="1195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No-Jump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64820" y="4193028"/>
                <a:ext cx="1108735" cy="3456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kumimoji="0" lang="en-US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8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8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1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308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𝐮𝐧𝐢𝐭</m:t>
                      </m:r>
                      <m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en-US" sz="1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𝐣𝐮𝐦𝐩</m:t>
                      </m:r>
                    </m:oMath>
                  </m:oMathPara>
                </a14:m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820" y="4193028"/>
                <a:ext cx="1108735" cy="345672"/>
              </a:xfrm>
              <a:prstGeom prst="rect">
                <a:avLst/>
              </a:prstGeom>
              <a:blipFill>
                <a:blip r:embed="rId6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422073" y="1651351"/>
            <a:ext cx="82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7030A0"/>
                </a:solidFill>
              </a:rPr>
              <a:t>Dispersion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78781" y="3011412"/>
            <a:ext cx="59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rgbClr val="7030A0"/>
                </a:solidFill>
              </a:rPr>
              <a:t>Beta_x</a:t>
            </a:r>
            <a:endParaRPr lang="en-US" sz="9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0" y="4538700"/>
            <a:ext cx="596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Beta_y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81915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MI/RR in PIP II.</a:t>
            </a:r>
          </a:p>
          <a:p>
            <a:r>
              <a:rPr lang="en-US" dirty="0"/>
              <a:t>Slip stacking</a:t>
            </a:r>
          </a:p>
          <a:p>
            <a:r>
              <a:rPr lang="en-US" dirty="0"/>
              <a:t>MI RF Upgrades.</a:t>
            </a:r>
          </a:p>
          <a:p>
            <a:r>
              <a:rPr lang="en-US" dirty="0"/>
              <a:t>RR Cavities</a:t>
            </a:r>
          </a:p>
          <a:p>
            <a:r>
              <a:rPr lang="en-US" dirty="0"/>
              <a:t>MI Transition Crossing</a:t>
            </a:r>
          </a:p>
          <a:p>
            <a:r>
              <a:rPr lang="en-US" dirty="0"/>
              <a:t>Loss Control</a:t>
            </a:r>
          </a:p>
          <a:p>
            <a:r>
              <a:rPr lang="en-US" dirty="0"/>
              <a:t>Electron Cloud</a:t>
            </a:r>
          </a:p>
          <a:p>
            <a:r>
              <a:rPr lang="en-US" dirty="0"/>
              <a:t>Conclusions.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/>
              <a:t>04/10/2017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Ioanis Kourbanis | PIP-II MAC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great progress in understanding and controlling the  losses with the higher intensity beam in MI and Recycler.</a:t>
            </a:r>
          </a:p>
          <a:p>
            <a:pPr lvl="1"/>
            <a:r>
              <a:rPr lang="en-US" dirty="0"/>
              <a:t>In MI the collimators intercept most of the losses.</a:t>
            </a:r>
          </a:p>
          <a:p>
            <a:pPr lvl="1"/>
            <a:r>
              <a:rPr lang="en-US" dirty="0"/>
              <a:t>Recycler collimators are now operational.</a:t>
            </a:r>
          </a:p>
          <a:p>
            <a:pPr lvl="1"/>
            <a:r>
              <a:rPr lang="en-US" dirty="0"/>
              <a:t>New “frequency” damper in the Recycler allows us to operate with low chromaticity during slip stacking.</a:t>
            </a:r>
          </a:p>
          <a:p>
            <a:pPr lvl="1"/>
            <a:r>
              <a:rPr lang="en-US" dirty="0"/>
              <a:t>Currently we are operating at 700 KW.</a:t>
            </a:r>
          </a:p>
          <a:p>
            <a:r>
              <a:rPr lang="en-US" dirty="0"/>
              <a:t>Realistic simulations(real apertures, magnet multipoles, space charge..) using SYNERGIA are under way.</a:t>
            </a:r>
          </a:p>
          <a:p>
            <a:pPr lvl="1"/>
            <a:r>
              <a:rPr lang="en-US" dirty="0"/>
              <a:t>Comparing slip  stacking in PIP II to current operations.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77370" y="6394450"/>
            <a:ext cx="2652692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394450"/>
            <a:ext cx="497541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2087570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99355"/>
            <a:ext cx="8672513" cy="4987867"/>
          </a:xfrm>
        </p:spPr>
        <p:txBody>
          <a:bodyPr/>
          <a:lstStyle/>
          <a:p>
            <a:r>
              <a:rPr lang="en-US" dirty="0"/>
              <a:t>Recent measurements in MI indicate that beam scrubbing is quite effective in reducing the SEY of the beam pipe so no electron cloud problems are anticipated.</a:t>
            </a:r>
          </a:p>
          <a:p>
            <a:pPr lvl="1"/>
            <a:r>
              <a:rPr lang="en-US" dirty="0"/>
              <a:t>Beam scrubbing has also been observed in Recycler during slip stacking commissioning.</a:t>
            </a:r>
          </a:p>
          <a:p>
            <a:r>
              <a:rPr lang="en-US" dirty="0"/>
              <a:t>Electron cloud simulations indicate that a SEY smaller than 1.4 will be sufficient for suppressing the e-cloud in both MI and Recycler.</a:t>
            </a:r>
          </a:p>
          <a:p>
            <a:pPr lvl="1"/>
            <a:r>
              <a:rPr lang="en-US" dirty="0"/>
              <a:t>NO e-cloud instabilities have been observed under normal operations.</a:t>
            </a:r>
          </a:p>
          <a:p>
            <a:r>
              <a:rPr lang="en-US" dirty="0"/>
              <a:t>We have the capability to coat both the MI and the Recycler beam pipe.</a:t>
            </a:r>
          </a:p>
          <a:p>
            <a:pPr lvl="1"/>
            <a:r>
              <a:rPr lang="en-US" dirty="0"/>
              <a:t>The MI beam coating has to be done in situ.</a:t>
            </a:r>
          </a:p>
          <a:p>
            <a:pPr lvl="1"/>
            <a:r>
              <a:rPr lang="en-US" dirty="0"/>
              <a:t>The Recycler beam pipe can be replaced.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24808" y="6515100"/>
            <a:ext cx="2490953" cy="234576"/>
          </a:xfrm>
        </p:spPr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08376"/>
            <a:ext cx="296209" cy="241300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21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3811050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SEY Measurements in MI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758" y="3512277"/>
            <a:ext cx="6058693" cy="2690812"/>
          </a:xfrm>
          <a:prstGeom prst="rect">
            <a:avLst/>
          </a:prstGeom>
        </p:spPr>
      </p:pic>
      <p:pic>
        <p:nvPicPr>
          <p:cNvPr id="8" name="Picture 7" descr="C:\Users\duncans\Documents\IPAC 2012\Secondary Electron Yield Measurements of Fermilab’s Main Injector Vacuum Vessel\Submission files\MOPPC019fig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80" y="1057414"/>
            <a:ext cx="2715895" cy="241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duncans\Documents\IPAC 2012\Secondary Electron Yield Measurements of Fermilab’s Main Injector Vacuum Vessel\Submission files\MOPPC019fig2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58" y="1058684"/>
            <a:ext cx="2717800" cy="2409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18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7735"/>
            <a:ext cx="8229600" cy="4822065"/>
          </a:xfrm>
        </p:spPr>
        <p:txBody>
          <a:bodyPr/>
          <a:lstStyle/>
          <a:p>
            <a:r>
              <a:rPr lang="en-US" dirty="0"/>
              <a:t>We have identified the required MI/RR modifications/upgrades required for running at the PIP-II Intensities.</a:t>
            </a:r>
          </a:p>
          <a:p>
            <a:r>
              <a:rPr lang="en-US" dirty="0"/>
              <a:t>We have made great progress in controlling the Recycler losses.</a:t>
            </a:r>
          </a:p>
          <a:p>
            <a:pPr lvl="1"/>
            <a:r>
              <a:rPr lang="en-US" dirty="0"/>
              <a:t>Will continue to perform simulations to understand beam dynamics and losses.</a:t>
            </a:r>
          </a:p>
          <a:p>
            <a:r>
              <a:rPr lang="en-US" dirty="0"/>
              <a:t>We have developed R&amp;D plans for the major MI/RR upgrades required for PIP II.</a:t>
            </a:r>
          </a:p>
          <a:p>
            <a:pPr lvl="1"/>
            <a:r>
              <a:rPr lang="en-US" dirty="0"/>
              <a:t>Verify MI Cavity operation with 2 PAs</a:t>
            </a:r>
          </a:p>
          <a:p>
            <a:pPr lvl="1"/>
            <a:r>
              <a:rPr lang="en-US" dirty="0"/>
              <a:t>Finalize new RR Cavity Design</a:t>
            </a:r>
          </a:p>
          <a:p>
            <a:pPr lvl="1"/>
            <a:r>
              <a:rPr lang="en-US" dirty="0"/>
              <a:t>Build gamma-t quad prototype.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23875" y="6501653"/>
            <a:ext cx="2623771" cy="241300"/>
          </a:xfrm>
        </p:spPr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228600" y="6515100"/>
            <a:ext cx="577850" cy="241300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23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30696" y="6501653"/>
            <a:ext cx="1076325" cy="241300"/>
          </a:xfrm>
        </p:spPr>
        <p:txBody>
          <a:bodyPr/>
          <a:lstStyle/>
          <a:p>
            <a:r>
              <a:rPr lang="en-US"/>
              <a:t>04/10/2017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9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131" y="3052276"/>
            <a:ext cx="6407451" cy="9693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79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856" y="1098550"/>
            <a:ext cx="609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MI/RR Performance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599" y="6498384"/>
            <a:ext cx="2716823" cy="294715"/>
          </a:xfrm>
        </p:spPr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0359" y="6468409"/>
            <a:ext cx="314417" cy="241300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3</a:t>
            </a:fld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" y="1324378"/>
            <a:ext cx="57626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0013" y="1846385"/>
            <a:ext cx="232471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Slip stack and accelerate 50% more intensity.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Run MI at lower energies.</a:t>
            </a:r>
          </a:p>
        </p:txBody>
      </p:sp>
    </p:spTree>
    <p:extLst>
      <p:ext uri="{BB962C8B-B14F-4D97-AF65-F5344CB8AC3E}">
        <p14:creationId xmlns:p14="http://schemas.microsoft.com/office/powerpoint/2010/main" val="34131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MI/RR Accelerator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slip stack and accelerate 50% more intensity.</a:t>
            </a:r>
          </a:p>
          <a:p>
            <a:pPr lvl="1"/>
            <a:r>
              <a:rPr lang="en-US" dirty="0"/>
              <a:t>Power loss from slip stacking (8 GeV)</a:t>
            </a:r>
          </a:p>
          <a:p>
            <a:pPr lvl="1"/>
            <a:r>
              <a:rPr lang="en-US" dirty="0"/>
              <a:t>RF Power (Acceleration)</a:t>
            </a:r>
          </a:p>
          <a:p>
            <a:pPr lvl="0"/>
            <a:r>
              <a:rPr lang="en-US" dirty="0"/>
              <a:t>Running Recycler 53 MHz Cavities CW (Running at 60 GeV)</a:t>
            </a:r>
          </a:p>
          <a:p>
            <a:r>
              <a:rPr lang="en-US" dirty="0"/>
              <a:t>Transition crossing.</a:t>
            </a:r>
          </a:p>
          <a:p>
            <a:r>
              <a:rPr lang="en-US" dirty="0"/>
              <a:t>Electron cloud.</a:t>
            </a:r>
          </a:p>
          <a:p>
            <a:r>
              <a:rPr lang="en-US" dirty="0"/>
              <a:t>Beam loss control/mitigation.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9964" y="6515100"/>
            <a:ext cx="2405990" cy="241300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22729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216658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 Stacking in the Recycler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maintain the same power loss from slip stacking with 50% more intensity per bunch (120 GeV operation).</a:t>
            </a:r>
          </a:p>
          <a:p>
            <a:pPr lvl="1"/>
            <a:r>
              <a:rPr lang="en-US" dirty="0"/>
              <a:t>Increase slip stacking efficiency from 95% to 97%.</a:t>
            </a:r>
          </a:p>
          <a:p>
            <a:pPr lvl="1"/>
            <a:r>
              <a:rPr lang="en-US" dirty="0"/>
              <a:t>Limits on longitudinal emittance and bunch height from Booster beam are not much different than the </a:t>
            </a:r>
            <a:r>
              <a:rPr lang="en-US" dirty="0" err="1"/>
              <a:t>NOvA</a:t>
            </a:r>
            <a:r>
              <a:rPr lang="en-US" dirty="0"/>
              <a:t> ones due to the higher frequency separation and RF voltage.</a:t>
            </a:r>
          </a:p>
          <a:p>
            <a:r>
              <a:rPr lang="en-US" dirty="0"/>
              <a:t>For MI operation at energies lower than 120 GeV the power loss will increase up to 50% in both MI and RR.</a:t>
            </a:r>
          </a:p>
          <a:p>
            <a:pPr lvl="1"/>
            <a:r>
              <a:rPr lang="en-US" dirty="0"/>
              <a:t>Have no un-controlled losses (Collimators).</a:t>
            </a:r>
          </a:p>
          <a:p>
            <a:pPr lvl="1"/>
            <a:r>
              <a:rPr lang="en-US" dirty="0"/>
              <a:t>Collimators should be able to handle the extra loss.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97915" y="6494928"/>
            <a:ext cx="2728862" cy="261471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Ioanis Kourbanis | PIP-II MAC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494929"/>
            <a:ext cx="269315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BECFF-F207-4C65-B9B5-95271AC202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</a:p>
        </p:txBody>
      </p:sp>
    </p:spTree>
    <p:extLst>
      <p:ext uri="{BB962C8B-B14F-4D97-AF65-F5344CB8AC3E}">
        <p14:creationId xmlns:p14="http://schemas.microsoft.com/office/powerpoint/2010/main" val="354160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388926" cy="641739"/>
          </a:xfrm>
        </p:spPr>
        <p:txBody>
          <a:bodyPr/>
          <a:lstStyle/>
          <a:p>
            <a:r>
              <a:rPr lang="en-US" dirty="0"/>
              <a:t>Injected beam requirements for 97% efficiency.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33892" y="6515100"/>
            <a:ext cx="1980708" cy="130897"/>
          </a:xfrm>
        </p:spPr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 flipH="1">
            <a:off x="228599" y="6515100"/>
            <a:ext cx="672353" cy="114300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6</a:t>
            </a:fld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952" y="5374608"/>
            <a:ext cx="7425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Particles on initial matching contours in an 140KV bucket after 300 </a:t>
            </a:r>
            <a:r>
              <a:rPr lang="en-US" sz="1200" b="1" dirty="0" err="1"/>
              <a:t>msec</a:t>
            </a:r>
            <a:r>
              <a:rPr lang="en-US" sz="1200" b="1" dirty="0"/>
              <a:t> of slip stacking with 1,680 Hz separation.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719145" y="2868705"/>
            <a:ext cx="23622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719145" y="3693454"/>
            <a:ext cx="23622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6477000" y="3107241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00B0F0"/>
                </a:solidFill>
              </a:rPr>
              <a:t>8.0 MeV</a:t>
            </a:r>
          </a:p>
        </p:txBody>
      </p:sp>
      <p:cxnSp>
        <p:nvCxnSpPr>
          <p:cNvPr id="4097" name="Straight Connector 4096"/>
          <p:cNvCxnSpPr/>
          <p:nvPr/>
        </p:nvCxnSpPr>
        <p:spPr bwMode="auto">
          <a:xfrm>
            <a:off x="4687769" y="3693454"/>
            <a:ext cx="0" cy="151123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01" name="Straight Connector 4100"/>
          <p:cNvCxnSpPr/>
          <p:nvPr/>
        </p:nvCxnSpPr>
        <p:spPr bwMode="auto">
          <a:xfrm>
            <a:off x="5446060" y="3693453"/>
            <a:ext cx="0" cy="151123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02" name="TextBox 4101"/>
          <p:cNvSpPr txBox="1"/>
          <p:nvPr/>
        </p:nvSpPr>
        <p:spPr>
          <a:xfrm>
            <a:off x="4719145" y="4682556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rgbClr val="00B050"/>
                </a:solidFill>
              </a:rPr>
              <a:t>4.2 </a:t>
            </a:r>
            <a:r>
              <a:rPr lang="en-US" sz="1100" b="1" dirty="0" err="1">
                <a:solidFill>
                  <a:srgbClr val="00B050"/>
                </a:solidFill>
              </a:rPr>
              <a:t>nsec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04/10/2017</a:t>
            </a:r>
          </a:p>
        </p:txBody>
      </p:sp>
      <p:pic>
        <p:nvPicPr>
          <p:cNvPr id="15" name="Content Placeholder 1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52" y="2030846"/>
            <a:ext cx="4305861" cy="34290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1759527" y="1233055"/>
            <a:ext cx="613756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97% of particles inside  0.1 eV-sec matched to 140 KV Recycler Bucket</a:t>
            </a:r>
          </a:p>
        </p:txBody>
      </p:sp>
    </p:spTree>
    <p:extLst>
      <p:ext uri="{BB962C8B-B14F-4D97-AF65-F5344CB8AC3E}">
        <p14:creationId xmlns:p14="http://schemas.microsoft.com/office/powerpoint/2010/main" val="167164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Recycler Operation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Recycler Collimators were installed during the summer shutdown and are now operational.</a:t>
            </a:r>
          </a:p>
          <a:p>
            <a:r>
              <a:rPr lang="en-US" dirty="0"/>
              <a:t>New Recycler “frequency” Damper was commissioned allowing us to damp the resistive wall instability during slip stacking.</a:t>
            </a:r>
          </a:p>
          <a:p>
            <a:pPr lvl="1"/>
            <a:r>
              <a:rPr lang="en-US" dirty="0"/>
              <a:t>Maintaining low chromaticity through slip stacking.</a:t>
            </a:r>
          </a:p>
          <a:p>
            <a:r>
              <a:rPr lang="en-US" dirty="0"/>
              <a:t>Have demonstrated ~720 KW to the </a:t>
            </a:r>
            <a:r>
              <a:rPr lang="en-US" dirty="0" err="1"/>
              <a:t>NuMI</a:t>
            </a:r>
            <a:r>
              <a:rPr lang="en-US" dirty="0"/>
              <a:t> target.</a:t>
            </a:r>
          </a:p>
          <a:p>
            <a:r>
              <a:rPr lang="en-US" dirty="0"/>
              <a:t>We are currently consistently at 650 KW with SY120.</a:t>
            </a:r>
          </a:p>
          <a:p>
            <a:r>
              <a:rPr lang="en-US" dirty="0"/>
              <a:t>Record hourly power with SY120 is 694 KW corresponding to equivalent beam power of 763 KW.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04/10/2017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Ioanis Kourbanis | PIP-II MAC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4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Recycler Collimators on Losses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74" y="3114260"/>
            <a:ext cx="3683726" cy="208119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17" y="3114261"/>
            <a:ext cx="3866606" cy="2081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74" y="5315856"/>
            <a:ext cx="7720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Collimators eliminated the Ring losses in all the vertical 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 effect on the losses on horizontal locations.</a:t>
            </a:r>
          </a:p>
        </p:txBody>
      </p:sp>
      <p:sp>
        <p:nvSpPr>
          <p:cNvPr id="9" name="Oval 8"/>
          <p:cNvSpPr/>
          <p:nvPr/>
        </p:nvSpPr>
        <p:spPr>
          <a:xfrm>
            <a:off x="5614630" y="4635904"/>
            <a:ext cx="1016000" cy="3727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68791" y="3809362"/>
            <a:ext cx="1066800" cy="32657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02400" y="4461623"/>
            <a:ext cx="96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Collimators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4566" y="3515399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Abort</a:t>
            </a:r>
          </a:p>
        </p:txBody>
      </p:sp>
      <p:pic>
        <p:nvPicPr>
          <p:cNvPr id="13" name="Picture 2" descr="RR616 Secondary - Final Installation - Downstream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5" y="914254"/>
            <a:ext cx="3683726" cy="21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58" y="914254"/>
            <a:ext cx="3792565" cy="21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“frequency” damper on losses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Ioanis Kourbanis | PIP-II MAC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83" y="3360491"/>
            <a:ext cx="3923620" cy="2167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55" y="3343884"/>
            <a:ext cx="4075611" cy="2184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233" y="5777634"/>
            <a:ext cx="778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We are now able to run with constant low chromaticity during slip stacking.</a:t>
            </a:r>
          </a:p>
        </p:txBody>
      </p:sp>
      <p:sp>
        <p:nvSpPr>
          <p:cNvPr id="9" name="Oval 8"/>
          <p:cNvSpPr/>
          <p:nvPr/>
        </p:nvSpPr>
        <p:spPr>
          <a:xfrm>
            <a:off x="7737284" y="3978980"/>
            <a:ext cx="820828" cy="4572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19336" y="4923776"/>
            <a:ext cx="1071154" cy="4884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43333" y="4606041"/>
            <a:ext cx="940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Collimators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14063" y="2222658"/>
            <a:ext cx="568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Abort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8" y="861141"/>
            <a:ext cx="8196287" cy="249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26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42410</TotalTime>
  <Words>1376</Words>
  <Application>Microsoft Office PowerPoint</Application>
  <PresentationFormat>On-screen Show (4:3)</PresentationFormat>
  <Paragraphs>219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ＭＳ Ｐゴシック</vt:lpstr>
      <vt:lpstr>Arial</vt:lpstr>
      <vt:lpstr>Calibri</vt:lpstr>
      <vt:lpstr>Cambria Math</vt:lpstr>
      <vt:lpstr>Geneva</vt:lpstr>
      <vt:lpstr>Helvetica</vt:lpstr>
      <vt:lpstr>Wingdings</vt:lpstr>
      <vt:lpstr>Fermilab_PPT_090815</vt:lpstr>
      <vt:lpstr>FNAL_TemplateMac_060514</vt:lpstr>
      <vt:lpstr>PowerPoint Presentation</vt:lpstr>
      <vt:lpstr>Outline</vt:lpstr>
      <vt:lpstr>MI/RR Performance Requirements</vt:lpstr>
      <vt:lpstr>MI/RR Accelerator Issues</vt:lpstr>
      <vt:lpstr>Slip Stacking in the Recycler</vt:lpstr>
      <vt:lpstr>Injected beam requirements for 97% efficiency.</vt:lpstr>
      <vt:lpstr>Recycler Operation Update</vt:lpstr>
      <vt:lpstr>Effect of Recycler Collimators on Losses</vt:lpstr>
      <vt:lpstr>Effect of the “frequency” damper on losses</vt:lpstr>
      <vt:lpstr>MI Beam Power since Nov. 20th 2016</vt:lpstr>
      <vt:lpstr>Present and Required MI RF Capabilities</vt:lpstr>
      <vt:lpstr>MI RF Options for higher power </vt:lpstr>
      <vt:lpstr>MI RF Power Upgrade (Option 1) </vt:lpstr>
      <vt:lpstr>MI RF Power Upgrade (Option 2)</vt:lpstr>
      <vt:lpstr>New RR RF Cavities </vt:lpstr>
      <vt:lpstr>New RR RF cavities </vt:lpstr>
      <vt:lpstr>Transition crossing</vt:lpstr>
      <vt:lpstr>MI Transition Crossing Simulations</vt:lpstr>
      <vt:lpstr>Synergia (3-D) Transition crossing simulations</vt:lpstr>
      <vt:lpstr>Loss control</vt:lpstr>
      <vt:lpstr>Electron Cloud</vt:lpstr>
      <vt:lpstr>SEY Measurements in MI</vt:lpstr>
      <vt:lpstr>Conclusions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Ioanis Kourbanis x4423 09037N</cp:lastModifiedBy>
  <cp:revision>163</cp:revision>
  <cp:lastPrinted>2014-01-20T19:40:21Z</cp:lastPrinted>
  <dcterms:created xsi:type="dcterms:W3CDTF">2016-07-25T19:56:26Z</dcterms:created>
  <dcterms:modified xsi:type="dcterms:W3CDTF">2017-03-30T16:04:45Z</dcterms:modified>
</cp:coreProperties>
</file>