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xlsx" ContentType="application/vnd.openxmlformats-officedocument.spreadsheetml.sheet"/>
  <Default Extension="vml" ContentType="application/vnd.openxmlformats-officedocument.vmlDrawing"/>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82" r:id="rId2"/>
  </p:sldMasterIdLst>
  <p:notesMasterIdLst>
    <p:notesMasterId r:id="rId58"/>
  </p:notesMasterIdLst>
  <p:handoutMasterIdLst>
    <p:handoutMasterId r:id="rId59"/>
  </p:handoutMasterIdLst>
  <p:sldIdLst>
    <p:sldId id="265" r:id="rId3"/>
    <p:sldId id="285" r:id="rId4"/>
    <p:sldId id="291" r:id="rId5"/>
    <p:sldId id="334" r:id="rId6"/>
    <p:sldId id="287" r:id="rId7"/>
    <p:sldId id="335" r:id="rId8"/>
    <p:sldId id="288" r:id="rId9"/>
    <p:sldId id="296" r:id="rId10"/>
    <p:sldId id="299" r:id="rId11"/>
    <p:sldId id="297" r:id="rId12"/>
    <p:sldId id="301" r:id="rId13"/>
    <p:sldId id="302" r:id="rId14"/>
    <p:sldId id="290" r:id="rId15"/>
    <p:sldId id="275" r:id="rId16"/>
    <p:sldId id="270" r:id="rId17"/>
    <p:sldId id="273" r:id="rId18"/>
    <p:sldId id="312" r:id="rId19"/>
    <p:sldId id="323" r:id="rId20"/>
    <p:sldId id="324" r:id="rId21"/>
    <p:sldId id="298" r:id="rId22"/>
    <p:sldId id="319" r:id="rId23"/>
    <p:sldId id="303" r:id="rId24"/>
    <p:sldId id="293" r:id="rId25"/>
    <p:sldId id="304" r:id="rId26"/>
    <p:sldId id="318" r:id="rId27"/>
    <p:sldId id="306" r:id="rId28"/>
    <p:sldId id="307" r:id="rId29"/>
    <p:sldId id="314" r:id="rId30"/>
    <p:sldId id="281" r:id="rId31"/>
    <p:sldId id="337" r:id="rId32"/>
    <p:sldId id="338" r:id="rId33"/>
    <p:sldId id="325" r:id="rId34"/>
    <p:sldId id="279" r:id="rId35"/>
    <p:sldId id="280" r:id="rId36"/>
    <p:sldId id="322" r:id="rId37"/>
    <p:sldId id="336" r:id="rId38"/>
    <p:sldId id="331" r:id="rId39"/>
    <p:sldId id="329" r:id="rId40"/>
    <p:sldId id="330" r:id="rId41"/>
    <p:sldId id="309" r:id="rId42"/>
    <p:sldId id="310" r:id="rId43"/>
    <p:sldId id="339" r:id="rId44"/>
    <p:sldId id="289" r:id="rId45"/>
    <p:sldId id="284" r:id="rId46"/>
    <p:sldId id="321" r:id="rId47"/>
    <p:sldId id="300" r:id="rId48"/>
    <p:sldId id="292" r:id="rId49"/>
    <p:sldId id="295" r:id="rId50"/>
    <p:sldId id="294" r:id="rId51"/>
    <p:sldId id="308" r:id="rId52"/>
    <p:sldId id="326" r:id="rId53"/>
    <p:sldId id="327" r:id="rId54"/>
    <p:sldId id="316" r:id="rId55"/>
    <p:sldId id="305" r:id="rId56"/>
    <p:sldId id="317" r:id="rId57"/>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panose="020F0502020204030204" pitchFamily="34" charset="0"/>
        <a:ea typeface="MS PGothic" panose="020B0600070205080204" pitchFamily="34" charset="-128"/>
        <a:cs typeface="+mn-cs"/>
      </a:defRPr>
    </a:lvl1pPr>
    <a:lvl2pPr marL="457200" algn="l" defTabSz="457200" rtl="0" fontAlgn="base">
      <a:spcBef>
        <a:spcPct val="0"/>
      </a:spcBef>
      <a:spcAft>
        <a:spcPct val="0"/>
      </a:spcAft>
      <a:defRPr sz="2400" kern="1200">
        <a:solidFill>
          <a:schemeClr val="tx1"/>
        </a:solidFill>
        <a:latin typeface="Calibri" panose="020F0502020204030204" pitchFamily="34" charset="0"/>
        <a:ea typeface="MS PGothic" panose="020B0600070205080204" pitchFamily="34" charset="-128"/>
        <a:cs typeface="+mn-cs"/>
      </a:defRPr>
    </a:lvl2pPr>
    <a:lvl3pPr marL="914400" algn="l" defTabSz="457200" rtl="0" fontAlgn="base">
      <a:spcBef>
        <a:spcPct val="0"/>
      </a:spcBef>
      <a:spcAft>
        <a:spcPct val="0"/>
      </a:spcAft>
      <a:defRPr sz="2400" kern="1200">
        <a:solidFill>
          <a:schemeClr val="tx1"/>
        </a:solidFill>
        <a:latin typeface="Calibri" panose="020F0502020204030204" pitchFamily="34" charset="0"/>
        <a:ea typeface="MS PGothic" panose="020B0600070205080204" pitchFamily="34" charset="-128"/>
        <a:cs typeface="+mn-cs"/>
      </a:defRPr>
    </a:lvl3pPr>
    <a:lvl4pPr marL="1371600" algn="l" defTabSz="457200" rtl="0" fontAlgn="base">
      <a:spcBef>
        <a:spcPct val="0"/>
      </a:spcBef>
      <a:spcAft>
        <a:spcPct val="0"/>
      </a:spcAft>
      <a:defRPr sz="2400" kern="1200">
        <a:solidFill>
          <a:schemeClr val="tx1"/>
        </a:solidFill>
        <a:latin typeface="Calibri" panose="020F0502020204030204" pitchFamily="34" charset="0"/>
        <a:ea typeface="MS PGothic" panose="020B0600070205080204" pitchFamily="34" charset="-128"/>
        <a:cs typeface="+mn-cs"/>
      </a:defRPr>
    </a:lvl4pPr>
    <a:lvl5pPr marL="1828800" algn="l" defTabSz="457200" rtl="0" fontAlgn="base">
      <a:spcBef>
        <a:spcPct val="0"/>
      </a:spcBef>
      <a:spcAft>
        <a:spcPct val="0"/>
      </a:spcAft>
      <a:defRPr sz="2400"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mes M. Steimel x4826 09728N" initials="JMSx0" lastIdx="2" clrIdx="0"/>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004C97"/>
    <a:srgbClr val="404040"/>
    <a:srgbClr val="505050"/>
    <a:srgbClr val="63666A"/>
    <a:srgbClr val="A7A8AA"/>
    <a:srgbClr val="003087"/>
    <a:srgbClr val="0F2D62"/>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735" autoAdjust="0"/>
    <p:restoredTop sz="94660"/>
  </p:normalViewPr>
  <p:slideViewPr>
    <p:cSldViewPr snapToGrid="0" snapToObjects="1">
      <p:cViewPr>
        <p:scale>
          <a:sx n="106" d="100"/>
          <a:sy n="106" d="100"/>
        </p:scale>
        <p:origin x="4688" y="2528"/>
      </p:cViewPr>
      <p:guideLst/>
    </p:cSldViewPr>
  </p:slideViewPr>
  <p:notesTextViewPr>
    <p:cViewPr>
      <p:scale>
        <a:sx n="1" d="1"/>
        <a:sy n="1" d="1"/>
      </p:scale>
      <p:origin x="0" y="0"/>
    </p:cViewPr>
  </p:notesTextViewPr>
  <p:sorterViewPr>
    <p:cViewPr>
      <p:scale>
        <a:sx n="179" d="100"/>
        <a:sy n="179" d="100"/>
      </p:scale>
      <p:origin x="0" y="0"/>
    </p:cViewPr>
  </p:sorter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notesMaster" Target="notesMasters/notesMaster1.xml"/><Relationship Id="rId59" Type="http://schemas.openxmlformats.org/officeDocument/2006/relationships/handoutMaster" Target="handoutMasters/handoutMaster1.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commentAuthors" Target="commentAuthors.xml"/><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charts/_rels/chart1.xml.rels><?xml version="1.0" encoding="UTF-8" standalone="yes"?>
<Relationships xmlns="http://schemas.openxmlformats.org/package/2006/relationships"><Relationship Id="rId1" Type="http://schemas.openxmlformats.org/officeDocument/2006/relationships/oleObject" Target="file:///\\beamssrv1.fnal.gov\rf.bd\Projects\LLRF\Components\Hardware\Chassis%20Modules\PIP-II%204%20Channel%20Upconverter\Rev%20C\Documents\PIP-II%204-Channel%20Upconverter%20Measurements%20(Rev%20C).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beamssrv1.fnal.gov\rf.bd\Projects\LLRF\Components\Hardware\Chassis%20Modules\PIP-II%204%20Channel%20Upconverter\Rev%20C\Documents\PIP-II%204-Channel%20Upconverter%20Measurements%20(Rev%20C).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beamssrv1.fnal.gov\rf.bd\Projects\LLRF\Components\Hardware\Chassis%20Modules\PIP-II%208%20Channel%20Downconverter\PIP-II%208%20Ch%20Receiver%20Rev%20A%20Measurement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beamssrv1.fnal.gov\rf.bd\Projects\LLRF\Components\Hardware\Chassis%20Modules\PIP-II%208%20Channel%20Downconverter\PIP-II%208%20Ch%20Receiver%20Rev%20A%20Measuremen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en-US"/>
              <a:t>RF Output vs IF Input</a:t>
            </a:r>
          </a:p>
        </c:rich>
      </c:tx>
      <c:layout/>
      <c:overlay val="0"/>
      <c:spPr>
        <a:noFill/>
        <a:ln>
          <a:noFill/>
        </a:ln>
        <a:effectLst/>
      </c:spPr>
    </c:title>
    <c:autoTitleDeleted val="0"/>
    <c:plotArea>
      <c:layout>
        <c:manualLayout>
          <c:layoutTarget val="inner"/>
          <c:xMode val="edge"/>
          <c:yMode val="edge"/>
          <c:x val="0.100573042773485"/>
          <c:y val="0.196811449291714"/>
          <c:w val="0.795640964892482"/>
          <c:h val="0.667081341015994"/>
        </c:manualLayout>
      </c:layout>
      <c:scatterChart>
        <c:scatterStyle val="smoothMarker"/>
        <c:varyColors val="0"/>
        <c:ser>
          <c:idx val="0"/>
          <c:order val="0"/>
          <c:tx>
            <c:v>162.5 MHz</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'[PIP-II 4-Channel Upconverter Measurements (Rev C).xlsx]Sheet1'!$B$1104:$B$1121</c:f>
              <c:numCache>
                <c:formatCode>General</c:formatCode>
                <c:ptCount val="18"/>
                <c:pt idx="0">
                  <c:v>-15.0</c:v>
                </c:pt>
                <c:pt idx="1">
                  <c:v>-14.0</c:v>
                </c:pt>
                <c:pt idx="2">
                  <c:v>-13.0</c:v>
                </c:pt>
                <c:pt idx="3">
                  <c:v>-12.0</c:v>
                </c:pt>
                <c:pt idx="4">
                  <c:v>-11.0</c:v>
                </c:pt>
                <c:pt idx="5">
                  <c:v>-10.0</c:v>
                </c:pt>
                <c:pt idx="6">
                  <c:v>-9.0</c:v>
                </c:pt>
                <c:pt idx="7">
                  <c:v>-8.0</c:v>
                </c:pt>
                <c:pt idx="8">
                  <c:v>-7.0</c:v>
                </c:pt>
                <c:pt idx="9">
                  <c:v>-6.0</c:v>
                </c:pt>
                <c:pt idx="10">
                  <c:v>-5.0</c:v>
                </c:pt>
                <c:pt idx="11">
                  <c:v>-4.0</c:v>
                </c:pt>
                <c:pt idx="12">
                  <c:v>-3.0</c:v>
                </c:pt>
                <c:pt idx="13">
                  <c:v>-2.0</c:v>
                </c:pt>
                <c:pt idx="14">
                  <c:v>-1.0</c:v>
                </c:pt>
                <c:pt idx="15">
                  <c:v>0.0</c:v>
                </c:pt>
                <c:pt idx="16">
                  <c:v>1.0</c:v>
                </c:pt>
                <c:pt idx="17">
                  <c:v>2.0</c:v>
                </c:pt>
              </c:numCache>
            </c:numRef>
          </c:xVal>
          <c:yVal>
            <c:numRef>
              <c:f>'[PIP-II 4-Channel Upconverter Measurements (Rev C).xlsx]Sheet1'!$F$1104:$F$1121</c:f>
              <c:numCache>
                <c:formatCode>General</c:formatCode>
                <c:ptCount val="18"/>
                <c:pt idx="0">
                  <c:v>-0.58</c:v>
                </c:pt>
                <c:pt idx="1">
                  <c:v>0.44</c:v>
                </c:pt>
                <c:pt idx="2">
                  <c:v>1.48</c:v>
                </c:pt>
                <c:pt idx="3">
                  <c:v>2.46</c:v>
                </c:pt>
                <c:pt idx="4">
                  <c:v>3.42</c:v>
                </c:pt>
                <c:pt idx="5">
                  <c:v>4.44</c:v>
                </c:pt>
                <c:pt idx="6">
                  <c:v>5.42</c:v>
                </c:pt>
                <c:pt idx="7">
                  <c:v>6.44</c:v>
                </c:pt>
                <c:pt idx="8">
                  <c:v>7.42</c:v>
                </c:pt>
                <c:pt idx="9">
                  <c:v>8.43</c:v>
                </c:pt>
                <c:pt idx="10">
                  <c:v>9.43</c:v>
                </c:pt>
                <c:pt idx="11">
                  <c:v>10.42</c:v>
                </c:pt>
                <c:pt idx="12">
                  <c:v>11.41</c:v>
                </c:pt>
                <c:pt idx="13">
                  <c:v>12.38</c:v>
                </c:pt>
                <c:pt idx="14">
                  <c:v>13.36</c:v>
                </c:pt>
                <c:pt idx="15">
                  <c:v>14.29</c:v>
                </c:pt>
                <c:pt idx="16">
                  <c:v>15.12</c:v>
                </c:pt>
                <c:pt idx="17">
                  <c:v>15.72</c:v>
                </c:pt>
              </c:numCache>
            </c:numRef>
          </c:yVal>
          <c:smooth val="1"/>
          <c:extLst xmlns:c16r2="http://schemas.microsoft.com/office/drawing/2015/06/chart">
            <c:ext xmlns:c16="http://schemas.microsoft.com/office/drawing/2014/chart" uri="{C3380CC4-5D6E-409C-BE32-E72D297353CC}">
              <c16:uniqueId val="{00000000-6649-4013-ADDC-D2650076B843}"/>
            </c:ext>
          </c:extLst>
        </c:ser>
        <c:ser>
          <c:idx val="1"/>
          <c:order val="1"/>
          <c:tx>
            <c:v>325 MHz</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'[PIP-II 4-Channel Upconverter Measurements (Rev C).xlsx]Sheet1'!$B$1125:$B$1142</c:f>
              <c:numCache>
                <c:formatCode>General</c:formatCode>
                <c:ptCount val="18"/>
                <c:pt idx="0">
                  <c:v>-15.0</c:v>
                </c:pt>
                <c:pt idx="1">
                  <c:v>-14.0</c:v>
                </c:pt>
                <c:pt idx="2">
                  <c:v>-13.0</c:v>
                </c:pt>
                <c:pt idx="3">
                  <c:v>-12.0</c:v>
                </c:pt>
                <c:pt idx="4">
                  <c:v>-11.0</c:v>
                </c:pt>
                <c:pt idx="5">
                  <c:v>-10.0</c:v>
                </c:pt>
                <c:pt idx="6">
                  <c:v>-9.0</c:v>
                </c:pt>
                <c:pt idx="7">
                  <c:v>-8.0</c:v>
                </c:pt>
                <c:pt idx="8">
                  <c:v>-7.0</c:v>
                </c:pt>
                <c:pt idx="9">
                  <c:v>-6.0</c:v>
                </c:pt>
                <c:pt idx="10">
                  <c:v>-5.0</c:v>
                </c:pt>
                <c:pt idx="11">
                  <c:v>-4.0</c:v>
                </c:pt>
                <c:pt idx="12">
                  <c:v>-3.0</c:v>
                </c:pt>
                <c:pt idx="13">
                  <c:v>-2.0</c:v>
                </c:pt>
                <c:pt idx="14">
                  <c:v>-1.0</c:v>
                </c:pt>
                <c:pt idx="15">
                  <c:v>0.0</c:v>
                </c:pt>
                <c:pt idx="16">
                  <c:v>1.0</c:v>
                </c:pt>
                <c:pt idx="17">
                  <c:v>2.0</c:v>
                </c:pt>
              </c:numCache>
            </c:numRef>
          </c:xVal>
          <c:yVal>
            <c:numRef>
              <c:f>'[PIP-II 4-Channel Upconverter Measurements (Rev C).xlsx]Sheet1'!$F$1125:$F$1142</c:f>
              <c:numCache>
                <c:formatCode>General</c:formatCode>
                <c:ptCount val="18"/>
                <c:pt idx="0">
                  <c:v>-1.17</c:v>
                </c:pt>
                <c:pt idx="1">
                  <c:v>-0.15</c:v>
                </c:pt>
                <c:pt idx="2">
                  <c:v>0.89</c:v>
                </c:pt>
                <c:pt idx="3">
                  <c:v>1.88</c:v>
                </c:pt>
                <c:pt idx="4">
                  <c:v>2.85</c:v>
                </c:pt>
                <c:pt idx="5">
                  <c:v>3.86</c:v>
                </c:pt>
                <c:pt idx="6">
                  <c:v>4.85</c:v>
                </c:pt>
                <c:pt idx="7">
                  <c:v>5.87</c:v>
                </c:pt>
                <c:pt idx="8">
                  <c:v>6.85</c:v>
                </c:pt>
                <c:pt idx="9">
                  <c:v>7.87</c:v>
                </c:pt>
                <c:pt idx="10">
                  <c:v>8.870000000000002</c:v>
                </c:pt>
                <c:pt idx="11">
                  <c:v>9.86</c:v>
                </c:pt>
                <c:pt idx="12">
                  <c:v>10.86</c:v>
                </c:pt>
                <c:pt idx="13">
                  <c:v>11.83</c:v>
                </c:pt>
                <c:pt idx="14">
                  <c:v>12.82</c:v>
                </c:pt>
                <c:pt idx="15">
                  <c:v>13.74</c:v>
                </c:pt>
                <c:pt idx="16">
                  <c:v>14.54</c:v>
                </c:pt>
                <c:pt idx="17">
                  <c:v>15.16</c:v>
                </c:pt>
              </c:numCache>
            </c:numRef>
          </c:yVal>
          <c:smooth val="1"/>
          <c:extLst xmlns:c16r2="http://schemas.microsoft.com/office/drawing/2015/06/chart">
            <c:ext xmlns:c16="http://schemas.microsoft.com/office/drawing/2014/chart" uri="{C3380CC4-5D6E-409C-BE32-E72D297353CC}">
              <c16:uniqueId val="{00000001-6649-4013-ADDC-D2650076B843}"/>
            </c:ext>
          </c:extLst>
        </c:ser>
        <c:ser>
          <c:idx val="2"/>
          <c:order val="2"/>
          <c:tx>
            <c:v>650 MHz</c:v>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'[PIP-II 4-Channel Upconverter Measurements (Rev C).xlsx]Sheet1'!$B$1146:$B$1163</c:f>
              <c:numCache>
                <c:formatCode>General</c:formatCode>
                <c:ptCount val="18"/>
                <c:pt idx="0">
                  <c:v>-15.0</c:v>
                </c:pt>
                <c:pt idx="1">
                  <c:v>-14.0</c:v>
                </c:pt>
                <c:pt idx="2">
                  <c:v>-13.0</c:v>
                </c:pt>
                <c:pt idx="3">
                  <c:v>-12.0</c:v>
                </c:pt>
                <c:pt idx="4">
                  <c:v>-11.0</c:v>
                </c:pt>
                <c:pt idx="5">
                  <c:v>-10.0</c:v>
                </c:pt>
                <c:pt idx="6">
                  <c:v>-9.0</c:v>
                </c:pt>
                <c:pt idx="7">
                  <c:v>-8.0</c:v>
                </c:pt>
                <c:pt idx="8">
                  <c:v>-7.0</c:v>
                </c:pt>
                <c:pt idx="9">
                  <c:v>-6.0</c:v>
                </c:pt>
                <c:pt idx="10">
                  <c:v>-5.0</c:v>
                </c:pt>
                <c:pt idx="11">
                  <c:v>-4.0</c:v>
                </c:pt>
                <c:pt idx="12">
                  <c:v>-3.0</c:v>
                </c:pt>
                <c:pt idx="13">
                  <c:v>-2.0</c:v>
                </c:pt>
                <c:pt idx="14">
                  <c:v>-1.0</c:v>
                </c:pt>
                <c:pt idx="15">
                  <c:v>0.0</c:v>
                </c:pt>
                <c:pt idx="16">
                  <c:v>1.0</c:v>
                </c:pt>
                <c:pt idx="17">
                  <c:v>2.0</c:v>
                </c:pt>
              </c:numCache>
            </c:numRef>
          </c:xVal>
          <c:yVal>
            <c:numRef>
              <c:f>'[PIP-II 4-Channel Upconverter Measurements (Rev C).xlsx]Sheet1'!$F$1146:$F$1163</c:f>
              <c:numCache>
                <c:formatCode>General</c:formatCode>
                <c:ptCount val="18"/>
                <c:pt idx="0">
                  <c:v>-1.5</c:v>
                </c:pt>
                <c:pt idx="1">
                  <c:v>-0.48</c:v>
                </c:pt>
                <c:pt idx="2">
                  <c:v>0.57</c:v>
                </c:pt>
                <c:pt idx="3">
                  <c:v>1.54</c:v>
                </c:pt>
                <c:pt idx="4">
                  <c:v>2.53</c:v>
                </c:pt>
                <c:pt idx="5">
                  <c:v>3.54</c:v>
                </c:pt>
                <c:pt idx="6">
                  <c:v>4.53</c:v>
                </c:pt>
                <c:pt idx="7">
                  <c:v>5.55</c:v>
                </c:pt>
                <c:pt idx="8">
                  <c:v>6.53</c:v>
                </c:pt>
                <c:pt idx="9">
                  <c:v>7.54</c:v>
                </c:pt>
                <c:pt idx="10">
                  <c:v>8.55</c:v>
                </c:pt>
                <c:pt idx="11">
                  <c:v>9.530000000000001</c:v>
                </c:pt>
                <c:pt idx="12">
                  <c:v>10.51</c:v>
                </c:pt>
                <c:pt idx="13">
                  <c:v>11.48</c:v>
                </c:pt>
                <c:pt idx="14">
                  <c:v>12.47</c:v>
                </c:pt>
                <c:pt idx="15">
                  <c:v>13.39</c:v>
                </c:pt>
                <c:pt idx="16">
                  <c:v>14.19</c:v>
                </c:pt>
                <c:pt idx="17">
                  <c:v>14.84</c:v>
                </c:pt>
              </c:numCache>
            </c:numRef>
          </c:yVal>
          <c:smooth val="1"/>
          <c:extLst xmlns:c16r2="http://schemas.microsoft.com/office/drawing/2015/06/chart">
            <c:ext xmlns:c16="http://schemas.microsoft.com/office/drawing/2014/chart" uri="{C3380CC4-5D6E-409C-BE32-E72D297353CC}">
              <c16:uniqueId val="{00000002-6649-4013-ADDC-D2650076B843}"/>
            </c:ext>
          </c:extLst>
        </c:ser>
        <c:dLbls>
          <c:showLegendKey val="0"/>
          <c:showVal val="0"/>
          <c:showCatName val="0"/>
          <c:showSerName val="0"/>
          <c:showPercent val="0"/>
          <c:showBubbleSize val="0"/>
        </c:dLbls>
        <c:axId val="-121138000"/>
        <c:axId val="-247405776"/>
      </c:scatterChart>
      <c:valAx>
        <c:axId val="-121138000"/>
        <c:scaling>
          <c:orientation val="minMax"/>
          <c:min val="-15.0"/>
        </c:scaling>
        <c:delete val="0"/>
        <c:axPos val="b"/>
        <c:majorGridlines>
          <c:spPr>
            <a:ln w="9525" cap="flat" cmpd="sng" algn="ctr">
              <a:solidFill>
                <a:schemeClr val="tx1">
                  <a:lumMod val="15000"/>
                  <a:lumOff val="85000"/>
                </a:schemeClr>
              </a:solidFill>
              <a:round/>
            </a:ln>
            <a:effectLst/>
          </c:spPr>
        </c:majorGridlines>
        <c:title>
          <c:tx>
            <c:rich>
              <a:bodyPr rot="0" vert="horz"/>
              <a:lstStyle/>
              <a:p>
                <a:pPr>
                  <a:defRPr/>
                </a:pPr>
                <a:r>
                  <a:rPr lang="en-US"/>
                  <a:t>20 MHz IF Input (dBm) </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247405776"/>
        <c:crossesAt val="-2.0"/>
        <c:crossBetween val="midCat"/>
      </c:valAx>
      <c:valAx>
        <c:axId val="-247405776"/>
        <c:scaling>
          <c:orientation val="minMax"/>
          <c:max val="16.0"/>
          <c:min val="-2.0"/>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a:pPr>
                <a:r>
                  <a:rPr lang="en-US"/>
                  <a:t>RF Output (dBm)</a:t>
                </a:r>
              </a:p>
            </c:rich>
          </c:tx>
          <c:layout>
            <c:manualLayout>
              <c:xMode val="edge"/>
              <c:yMode val="edge"/>
              <c:x val="0.0"/>
              <c:y val="0.319041333857269"/>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121138000"/>
        <c:crossesAt val="-15.0"/>
        <c:crossBetween val="midCat"/>
      </c:valAx>
      <c:spPr>
        <a:noFill/>
        <a:ln>
          <a:noFill/>
        </a:ln>
        <a:effectLst/>
      </c:spPr>
    </c:plotArea>
    <c:plotVisOnly val="1"/>
    <c:dispBlanksAs val="gap"/>
    <c:showDLblsOverMax val="0"/>
  </c:chart>
  <c:spPr>
    <a:noFill/>
    <a:ln>
      <a:noFill/>
    </a:ln>
    <a:effectLst/>
  </c:spPr>
  <c:txPr>
    <a:bodyPr/>
    <a:lstStyle/>
    <a:p>
      <a:pPr>
        <a:defRPr sz="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solidFill>
                <a:latin typeface="+mn-lt"/>
                <a:ea typeface="+mn-ea"/>
                <a:cs typeface="+mn-cs"/>
              </a:defRPr>
            </a:pPr>
            <a:r>
              <a:rPr lang="en-US" sz="1000">
                <a:solidFill>
                  <a:schemeClr val="tx1"/>
                </a:solidFill>
              </a:rPr>
              <a:t>RF Output Linearity</a:t>
            </a:r>
          </a:p>
        </c:rich>
      </c:tx>
      <c:layout/>
      <c:overlay val="0"/>
      <c:spPr>
        <a:noFill/>
        <a:ln>
          <a:noFill/>
        </a:ln>
        <a:effectLst/>
      </c:spPr>
    </c:title>
    <c:autoTitleDeleted val="0"/>
    <c:plotArea>
      <c:layout>
        <c:manualLayout>
          <c:layoutTarget val="inner"/>
          <c:xMode val="edge"/>
          <c:yMode val="edge"/>
          <c:x val="0.127053390658163"/>
          <c:y val="0.149414360982142"/>
          <c:w val="0.642404174732093"/>
          <c:h val="0.735058836799744"/>
        </c:manualLayout>
      </c:layout>
      <c:scatterChart>
        <c:scatterStyle val="smoothMarker"/>
        <c:varyColors val="0"/>
        <c:ser>
          <c:idx val="0"/>
          <c:order val="0"/>
          <c:tx>
            <c:v>162.5 MHz</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'[PIP-II 4-Channel Upconverter Measurements (Rev C).xlsx]Sheet1'!$B$1104:$B$1121</c:f>
              <c:numCache>
                <c:formatCode>General</c:formatCode>
                <c:ptCount val="18"/>
                <c:pt idx="0">
                  <c:v>-15.0</c:v>
                </c:pt>
                <c:pt idx="1">
                  <c:v>-14.0</c:v>
                </c:pt>
                <c:pt idx="2">
                  <c:v>-13.0</c:v>
                </c:pt>
                <c:pt idx="3">
                  <c:v>-12.0</c:v>
                </c:pt>
                <c:pt idx="4">
                  <c:v>-11.0</c:v>
                </c:pt>
                <c:pt idx="5">
                  <c:v>-10.0</c:v>
                </c:pt>
                <c:pt idx="6">
                  <c:v>-9.0</c:v>
                </c:pt>
                <c:pt idx="7">
                  <c:v>-8.0</c:v>
                </c:pt>
                <c:pt idx="8">
                  <c:v>-7.0</c:v>
                </c:pt>
                <c:pt idx="9">
                  <c:v>-6.0</c:v>
                </c:pt>
                <c:pt idx="10">
                  <c:v>-5.0</c:v>
                </c:pt>
                <c:pt idx="11">
                  <c:v>-4.0</c:v>
                </c:pt>
                <c:pt idx="12">
                  <c:v>-3.0</c:v>
                </c:pt>
                <c:pt idx="13">
                  <c:v>-2.0</c:v>
                </c:pt>
                <c:pt idx="14">
                  <c:v>-1.0</c:v>
                </c:pt>
                <c:pt idx="15">
                  <c:v>0.0</c:v>
                </c:pt>
                <c:pt idx="16">
                  <c:v>1.0</c:v>
                </c:pt>
                <c:pt idx="17">
                  <c:v>2.0</c:v>
                </c:pt>
              </c:numCache>
            </c:numRef>
          </c:xVal>
          <c:yVal>
            <c:numRef>
              <c:f>'[PIP-II 4-Channel Upconverter Measurements (Rev C).xlsx]Sheet1'!$H$1104:$H$1121</c:f>
              <c:numCache>
                <c:formatCode>General</c:formatCode>
                <c:ptCount val="18"/>
                <c:pt idx="0">
                  <c:v>0.0</c:v>
                </c:pt>
                <c:pt idx="1">
                  <c:v>0.229993617744662</c:v>
                </c:pt>
                <c:pt idx="2">
                  <c:v>0.688395157906629</c:v>
                </c:pt>
                <c:pt idx="3">
                  <c:v>0.459458264847301</c:v>
                </c:pt>
                <c:pt idx="4">
                  <c:v>0.0</c:v>
                </c:pt>
                <c:pt idx="5">
                  <c:v>0.229993617744662</c:v>
                </c:pt>
                <c:pt idx="6">
                  <c:v>0.0</c:v>
                </c:pt>
                <c:pt idx="7">
                  <c:v>0.229993617744662</c:v>
                </c:pt>
                <c:pt idx="8">
                  <c:v>0.0</c:v>
                </c:pt>
                <c:pt idx="9">
                  <c:v>0.115063006349481</c:v>
                </c:pt>
                <c:pt idx="10">
                  <c:v>0.115063006349492</c:v>
                </c:pt>
                <c:pt idx="11">
                  <c:v>0.0</c:v>
                </c:pt>
                <c:pt idx="12">
                  <c:v>-0.115195553816849</c:v>
                </c:pt>
                <c:pt idx="13">
                  <c:v>-0.461579027839498</c:v>
                </c:pt>
                <c:pt idx="14">
                  <c:v>-0.693166885180463</c:v>
                </c:pt>
                <c:pt idx="15">
                  <c:v>-1.507936657269144</c:v>
                </c:pt>
                <c:pt idx="16">
                  <c:v>-3.514216667934389</c:v>
                </c:pt>
                <c:pt idx="17">
                  <c:v>-8.3926914021204</c:v>
                </c:pt>
              </c:numCache>
            </c:numRef>
          </c:yVal>
          <c:smooth val="1"/>
          <c:extLst xmlns:c16r2="http://schemas.microsoft.com/office/drawing/2015/06/chart">
            <c:ext xmlns:c16="http://schemas.microsoft.com/office/drawing/2014/chart" uri="{C3380CC4-5D6E-409C-BE32-E72D297353CC}">
              <c16:uniqueId val="{00000000-C4CF-4E4B-A687-4EECD30E2BBE}"/>
            </c:ext>
          </c:extLst>
        </c:ser>
        <c:ser>
          <c:idx val="1"/>
          <c:order val="1"/>
          <c:tx>
            <c:v>325 MHz</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'[PIP-II 4-Channel Upconverter Measurements (Rev C).xlsx]Sheet1'!$B$1125:$B$1142</c:f>
              <c:numCache>
                <c:formatCode>General</c:formatCode>
                <c:ptCount val="18"/>
                <c:pt idx="0">
                  <c:v>-15.0</c:v>
                </c:pt>
                <c:pt idx="1">
                  <c:v>-14.0</c:v>
                </c:pt>
                <c:pt idx="2">
                  <c:v>-13.0</c:v>
                </c:pt>
                <c:pt idx="3">
                  <c:v>-12.0</c:v>
                </c:pt>
                <c:pt idx="4">
                  <c:v>-11.0</c:v>
                </c:pt>
                <c:pt idx="5">
                  <c:v>-10.0</c:v>
                </c:pt>
                <c:pt idx="6">
                  <c:v>-9.0</c:v>
                </c:pt>
                <c:pt idx="7">
                  <c:v>-8.0</c:v>
                </c:pt>
                <c:pt idx="8">
                  <c:v>-7.0</c:v>
                </c:pt>
                <c:pt idx="9">
                  <c:v>-6.0</c:v>
                </c:pt>
                <c:pt idx="10">
                  <c:v>-5.0</c:v>
                </c:pt>
                <c:pt idx="11">
                  <c:v>-4.0</c:v>
                </c:pt>
                <c:pt idx="12">
                  <c:v>-3.0</c:v>
                </c:pt>
                <c:pt idx="13">
                  <c:v>-2.0</c:v>
                </c:pt>
                <c:pt idx="14">
                  <c:v>-1.0</c:v>
                </c:pt>
                <c:pt idx="15">
                  <c:v>0.0</c:v>
                </c:pt>
                <c:pt idx="16">
                  <c:v>1.0</c:v>
                </c:pt>
                <c:pt idx="17">
                  <c:v>2.0</c:v>
                </c:pt>
              </c:numCache>
            </c:numRef>
          </c:xVal>
          <c:yVal>
            <c:numRef>
              <c:f>'[PIP-II 4-Channel Upconverter Measurements (Rev C).xlsx]Sheet1'!$H$1125:$H$1142</c:f>
              <c:numCache>
                <c:formatCode>General</c:formatCode>
                <c:ptCount val="18"/>
                <c:pt idx="0">
                  <c:v>0.0</c:v>
                </c:pt>
                <c:pt idx="1">
                  <c:v>0.229993617744662</c:v>
                </c:pt>
                <c:pt idx="2">
                  <c:v>0.688395157906607</c:v>
                </c:pt>
                <c:pt idx="3">
                  <c:v>0.573992604704321</c:v>
                </c:pt>
                <c:pt idx="4">
                  <c:v>0.229993617744673</c:v>
                </c:pt>
                <c:pt idx="5">
                  <c:v>0.344791986523163</c:v>
                </c:pt>
                <c:pt idx="6">
                  <c:v>0.229993617744684</c:v>
                </c:pt>
                <c:pt idx="7">
                  <c:v>0.45945826484729</c:v>
                </c:pt>
                <c:pt idx="8">
                  <c:v>0.229993617744662</c:v>
                </c:pt>
                <c:pt idx="9">
                  <c:v>0.459458264847312</c:v>
                </c:pt>
                <c:pt idx="10">
                  <c:v>0.45945826484729</c:v>
                </c:pt>
                <c:pt idx="11">
                  <c:v>0.344791986523152</c:v>
                </c:pt>
                <c:pt idx="12">
                  <c:v>0.344791986523152</c:v>
                </c:pt>
                <c:pt idx="13">
                  <c:v>0.0</c:v>
                </c:pt>
                <c:pt idx="14">
                  <c:v>-0.115195553816894</c:v>
                </c:pt>
                <c:pt idx="15">
                  <c:v>-1.041550052821383</c:v>
                </c:pt>
                <c:pt idx="16">
                  <c:v>-3.395110098237142</c:v>
                </c:pt>
                <c:pt idx="17">
                  <c:v>-8.01896208818904</c:v>
                </c:pt>
              </c:numCache>
            </c:numRef>
          </c:yVal>
          <c:smooth val="1"/>
          <c:extLst xmlns:c16r2="http://schemas.microsoft.com/office/drawing/2015/06/chart">
            <c:ext xmlns:c16="http://schemas.microsoft.com/office/drawing/2014/chart" uri="{C3380CC4-5D6E-409C-BE32-E72D297353CC}">
              <c16:uniqueId val="{00000001-C4CF-4E4B-A687-4EECD30E2BBE}"/>
            </c:ext>
          </c:extLst>
        </c:ser>
        <c:ser>
          <c:idx val="2"/>
          <c:order val="2"/>
          <c:tx>
            <c:v>650 MHz</c:v>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'[PIP-II 4-Channel Upconverter Measurements (Rev C).xlsx]Sheet1'!$B$1146:$B$1163</c:f>
              <c:numCache>
                <c:formatCode>General</c:formatCode>
                <c:ptCount val="18"/>
                <c:pt idx="0">
                  <c:v>-15.0</c:v>
                </c:pt>
                <c:pt idx="1">
                  <c:v>-14.0</c:v>
                </c:pt>
                <c:pt idx="2">
                  <c:v>-13.0</c:v>
                </c:pt>
                <c:pt idx="3">
                  <c:v>-12.0</c:v>
                </c:pt>
                <c:pt idx="4">
                  <c:v>-11.0</c:v>
                </c:pt>
                <c:pt idx="5">
                  <c:v>-10.0</c:v>
                </c:pt>
                <c:pt idx="6">
                  <c:v>-9.0</c:v>
                </c:pt>
                <c:pt idx="7">
                  <c:v>-8.0</c:v>
                </c:pt>
                <c:pt idx="8">
                  <c:v>-7.0</c:v>
                </c:pt>
                <c:pt idx="9">
                  <c:v>-6.0</c:v>
                </c:pt>
                <c:pt idx="10">
                  <c:v>-5.0</c:v>
                </c:pt>
                <c:pt idx="11">
                  <c:v>-4.0</c:v>
                </c:pt>
                <c:pt idx="12">
                  <c:v>-3.0</c:v>
                </c:pt>
                <c:pt idx="13">
                  <c:v>-2.0</c:v>
                </c:pt>
                <c:pt idx="14">
                  <c:v>-1.0</c:v>
                </c:pt>
                <c:pt idx="15">
                  <c:v>0.0</c:v>
                </c:pt>
                <c:pt idx="16">
                  <c:v>1.0</c:v>
                </c:pt>
                <c:pt idx="17">
                  <c:v>2.0</c:v>
                </c:pt>
              </c:numCache>
            </c:numRef>
          </c:xVal>
          <c:yVal>
            <c:numRef>
              <c:f>'[PIP-II 4-Channel Upconverter Measurements (Rev C).xlsx]Sheet1'!$H$1146:$H$1163</c:f>
              <c:numCache>
                <c:formatCode>General</c:formatCode>
                <c:ptCount val="18"/>
                <c:pt idx="0">
                  <c:v>0.0</c:v>
                </c:pt>
                <c:pt idx="1">
                  <c:v>0.229993617744662</c:v>
                </c:pt>
                <c:pt idx="2">
                  <c:v>0.802666076091851</c:v>
                </c:pt>
                <c:pt idx="3">
                  <c:v>0.459458264847301</c:v>
                </c:pt>
                <c:pt idx="4">
                  <c:v>0.344791986523152</c:v>
                </c:pt>
                <c:pt idx="5">
                  <c:v>0.459458264847301</c:v>
                </c:pt>
                <c:pt idx="6">
                  <c:v>0.344791986523141</c:v>
                </c:pt>
                <c:pt idx="7">
                  <c:v>0.57399260470431</c:v>
                </c:pt>
                <c:pt idx="8">
                  <c:v>0.344791986523163</c:v>
                </c:pt>
                <c:pt idx="9">
                  <c:v>0.459458264847301</c:v>
                </c:pt>
                <c:pt idx="10">
                  <c:v>0.573992604704354</c:v>
                </c:pt>
                <c:pt idx="11">
                  <c:v>0.344791986523152</c:v>
                </c:pt>
                <c:pt idx="12">
                  <c:v>0.11506300634947</c:v>
                </c:pt>
                <c:pt idx="13">
                  <c:v>-0.23052380778994</c:v>
                </c:pt>
                <c:pt idx="14">
                  <c:v>-0.345984914783903</c:v>
                </c:pt>
                <c:pt idx="15">
                  <c:v>-1.274474881453091</c:v>
                </c:pt>
                <c:pt idx="16">
                  <c:v>-3.633460443104218</c:v>
                </c:pt>
                <c:pt idx="17">
                  <c:v>-7.89467222298288</c:v>
                </c:pt>
              </c:numCache>
            </c:numRef>
          </c:yVal>
          <c:smooth val="1"/>
          <c:extLst xmlns:c16r2="http://schemas.microsoft.com/office/drawing/2015/06/chart">
            <c:ext xmlns:c16="http://schemas.microsoft.com/office/drawing/2014/chart" uri="{C3380CC4-5D6E-409C-BE32-E72D297353CC}">
              <c16:uniqueId val="{00000002-C4CF-4E4B-A687-4EECD30E2BBE}"/>
            </c:ext>
          </c:extLst>
        </c:ser>
        <c:dLbls>
          <c:showLegendKey val="0"/>
          <c:showVal val="0"/>
          <c:showCatName val="0"/>
          <c:showSerName val="0"/>
          <c:showPercent val="0"/>
          <c:showBubbleSize val="0"/>
        </c:dLbls>
        <c:axId val="-100030912"/>
        <c:axId val="-100021952"/>
      </c:scatterChart>
      <c:valAx>
        <c:axId val="-100030912"/>
        <c:scaling>
          <c:orientation val="minMax"/>
          <c:min val="-15.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smtClean="0"/>
                  <a:t>20 MHz IF </a:t>
                </a:r>
                <a:r>
                  <a:rPr lang="en-US" dirty="0"/>
                  <a:t>Input (</a:t>
                </a:r>
                <a:r>
                  <a:rPr lang="en-US" dirty="0" err="1"/>
                  <a:t>dBm</a:t>
                </a:r>
                <a:r>
                  <a:rPr lang="en-US" dirty="0"/>
                  <a:t>)</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0021952"/>
        <c:crossesAt val="-10.0"/>
        <c:crossBetween val="midCat"/>
      </c:valAx>
      <c:valAx>
        <c:axId val="-1000219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 Error (Volts)</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0030912"/>
        <c:crossesAt val="-15.0"/>
        <c:crossBetween val="midCat"/>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en-US"/>
              <a:t>IF Output vs RF Input</a:t>
            </a:r>
          </a:p>
        </c:rich>
      </c:tx>
      <c:layout/>
      <c:overlay val="0"/>
      <c:spPr>
        <a:noFill/>
        <a:ln>
          <a:noFill/>
        </a:ln>
        <a:effectLst/>
      </c:spPr>
    </c:title>
    <c:autoTitleDeleted val="0"/>
    <c:plotArea>
      <c:layout/>
      <c:scatterChart>
        <c:scatterStyle val="smoothMarker"/>
        <c:varyColors val="0"/>
        <c:ser>
          <c:idx val="0"/>
          <c:order val="0"/>
          <c:tx>
            <c:v>162.5 MHz</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Sheet1!$A$350:$A$375</c:f>
              <c:numCache>
                <c:formatCode>General</c:formatCode>
                <c:ptCount val="26"/>
                <c:pt idx="0">
                  <c:v>-10.02</c:v>
                </c:pt>
                <c:pt idx="1">
                  <c:v>-9.02</c:v>
                </c:pt>
                <c:pt idx="2">
                  <c:v>-8.02</c:v>
                </c:pt>
                <c:pt idx="3">
                  <c:v>-7.04</c:v>
                </c:pt>
                <c:pt idx="4">
                  <c:v>-6.03</c:v>
                </c:pt>
                <c:pt idx="5">
                  <c:v>-5.05</c:v>
                </c:pt>
                <c:pt idx="6">
                  <c:v>-4.03</c:v>
                </c:pt>
                <c:pt idx="7">
                  <c:v>-3.0</c:v>
                </c:pt>
                <c:pt idx="8">
                  <c:v>-2.03</c:v>
                </c:pt>
                <c:pt idx="9">
                  <c:v>-1.02</c:v>
                </c:pt>
                <c:pt idx="10">
                  <c:v>-0.02</c:v>
                </c:pt>
                <c:pt idx="11">
                  <c:v>0.96</c:v>
                </c:pt>
                <c:pt idx="12">
                  <c:v>1.97</c:v>
                </c:pt>
                <c:pt idx="13">
                  <c:v>2.97</c:v>
                </c:pt>
                <c:pt idx="14">
                  <c:v>3.96</c:v>
                </c:pt>
                <c:pt idx="15">
                  <c:v>4.96</c:v>
                </c:pt>
                <c:pt idx="16">
                  <c:v>6.37</c:v>
                </c:pt>
                <c:pt idx="17">
                  <c:v>7.31</c:v>
                </c:pt>
                <c:pt idx="18">
                  <c:v>8.32</c:v>
                </c:pt>
                <c:pt idx="19">
                  <c:v>9.27</c:v>
                </c:pt>
                <c:pt idx="20">
                  <c:v>10.28</c:v>
                </c:pt>
                <c:pt idx="21">
                  <c:v>11.26</c:v>
                </c:pt>
                <c:pt idx="22">
                  <c:v>12.24</c:v>
                </c:pt>
                <c:pt idx="23">
                  <c:v>13.23</c:v>
                </c:pt>
                <c:pt idx="24">
                  <c:v>14.22</c:v>
                </c:pt>
                <c:pt idx="25">
                  <c:v>15.24</c:v>
                </c:pt>
              </c:numCache>
            </c:numRef>
          </c:xVal>
          <c:yVal>
            <c:numRef>
              <c:f>Sheet1!$B$350:$B$375</c:f>
              <c:numCache>
                <c:formatCode>General</c:formatCode>
                <c:ptCount val="26"/>
                <c:pt idx="0">
                  <c:v>-11.77</c:v>
                </c:pt>
                <c:pt idx="1">
                  <c:v>-10.76</c:v>
                </c:pt>
                <c:pt idx="2">
                  <c:v>-9.77</c:v>
                </c:pt>
                <c:pt idx="3">
                  <c:v>-8.77</c:v>
                </c:pt>
                <c:pt idx="4">
                  <c:v>-7.77</c:v>
                </c:pt>
                <c:pt idx="5">
                  <c:v>-6.78</c:v>
                </c:pt>
                <c:pt idx="6">
                  <c:v>-5.78</c:v>
                </c:pt>
                <c:pt idx="7">
                  <c:v>-4.76</c:v>
                </c:pt>
                <c:pt idx="8">
                  <c:v>-3.79</c:v>
                </c:pt>
                <c:pt idx="9">
                  <c:v>-2.78</c:v>
                </c:pt>
                <c:pt idx="10">
                  <c:v>-1.78</c:v>
                </c:pt>
                <c:pt idx="11">
                  <c:v>-0.8</c:v>
                </c:pt>
                <c:pt idx="12">
                  <c:v>0.22</c:v>
                </c:pt>
                <c:pt idx="13">
                  <c:v>1.21</c:v>
                </c:pt>
                <c:pt idx="14">
                  <c:v>2.21</c:v>
                </c:pt>
                <c:pt idx="15">
                  <c:v>3.21</c:v>
                </c:pt>
                <c:pt idx="16">
                  <c:v>4.609999999999998</c:v>
                </c:pt>
                <c:pt idx="17">
                  <c:v>5.56</c:v>
                </c:pt>
                <c:pt idx="18">
                  <c:v>6.56</c:v>
                </c:pt>
                <c:pt idx="19">
                  <c:v>7.49</c:v>
                </c:pt>
                <c:pt idx="20">
                  <c:v>8.45</c:v>
                </c:pt>
                <c:pt idx="21">
                  <c:v>9.280000000000001</c:v>
                </c:pt>
                <c:pt idx="22">
                  <c:v>9.83</c:v>
                </c:pt>
                <c:pt idx="23">
                  <c:v>9.73</c:v>
                </c:pt>
                <c:pt idx="24">
                  <c:v>9.36</c:v>
                </c:pt>
                <c:pt idx="25">
                  <c:v>9.08</c:v>
                </c:pt>
              </c:numCache>
            </c:numRef>
          </c:yVal>
          <c:smooth val="1"/>
          <c:extLst xmlns:c16r2="http://schemas.microsoft.com/office/drawing/2015/06/chart">
            <c:ext xmlns:c16="http://schemas.microsoft.com/office/drawing/2014/chart" uri="{C3380CC4-5D6E-409C-BE32-E72D297353CC}">
              <c16:uniqueId val="{00000000-AB7B-46DD-BB76-65E2D5D48079}"/>
            </c:ext>
          </c:extLst>
        </c:ser>
        <c:ser>
          <c:idx val="1"/>
          <c:order val="1"/>
          <c:tx>
            <c:v>325 MHz</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Sheet1!$A$412:$A$437</c:f>
              <c:numCache>
                <c:formatCode>General</c:formatCode>
                <c:ptCount val="26"/>
                <c:pt idx="0">
                  <c:v>-9.98</c:v>
                </c:pt>
                <c:pt idx="1">
                  <c:v>-9.0</c:v>
                </c:pt>
                <c:pt idx="2">
                  <c:v>-8.0</c:v>
                </c:pt>
                <c:pt idx="3">
                  <c:v>-7.01</c:v>
                </c:pt>
                <c:pt idx="4">
                  <c:v>-6.03</c:v>
                </c:pt>
                <c:pt idx="5">
                  <c:v>-5.06</c:v>
                </c:pt>
                <c:pt idx="6">
                  <c:v>-3.94</c:v>
                </c:pt>
                <c:pt idx="7">
                  <c:v>-2.95</c:v>
                </c:pt>
                <c:pt idx="8">
                  <c:v>-1.95</c:v>
                </c:pt>
                <c:pt idx="9">
                  <c:v>-0.99</c:v>
                </c:pt>
                <c:pt idx="10">
                  <c:v>0.01</c:v>
                </c:pt>
                <c:pt idx="11">
                  <c:v>1.0</c:v>
                </c:pt>
                <c:pt idx="12">
                  <c:v>1.99</c:v>
                </c:pt>
                <c:pt idx="13">
                  <c:v>2.99</c:v>
                </c:pt>
                <c:pt idx="14">
                  <c:v>3.98</c:v>
                </c:pt>
                <c:pt idx="15">
                  <c:v>4.98</c:v>
                </c:pt>
                <c:pt idx="16">
                  <c:v>6.3</c:v>
                </c:pt>
                <c:pt idx="17">
                  <c:v>7.29</c:v>
                </c:pt>
                <c:pt idx="18">
                  <c:v>8.26</c:v>
                </c:pt>
                <c:pt idx="19">
                  <c:v>9.25</c:v>
                </c:pt>
                <c:pt idx="20">
                  <c:v>10.24</c:v>
                </c:pt>
                <c:pt idx="21">
                  <c:v>11.23</c:v>
                </c:pt>
                <c:pt idx="22">
                  <c:v>12.19</c:v>
                </c:pt>
                <c:pt idx="23">
                  <c:v>13.18</c:v>
                </c:pt>
                <c:pt idx="24">
                  <c:v>14.15</c:v>
                </c:pt>
                <c:pt idx="25">
                  <c:v>15.15</c:v>
                </c:pt>
              </c:numCache>
            </c:numRef>
          </c:xVal>
          <c:yVal>
            <c:numRef>
              <c:f>Sheet1!$B$412:$B$437</c:f>
              <c:numCache>
                <c:formatCode>General</c:formatCode>
                <c:ptCount val="26"/>
                <c:pt idx="0">
                  <c:v>-12.03</c:v>
                </c:pt>
                <c:pt idx="1">
                  <c:v>-11.04</c:v>
                </c:pt>
                <c:pt idx="2">
                  <c:v>-10.05</c:v>
                </c:pt>
                <c:pt idx="3">
                  <c:v>-9.05</c:v>
                </c:pt>
                <c:pt idx="4">
                  <c:v>-8.06</c:v>
                </c:pt>
                <c:pt idx="5">
                  <c:v>-7.07</c:v>
                </c:pt>
                <c:pt idx="6">
                  <c:v>-5.97</c:v>
                </c:pt>
                <c:pt idx="7">
                  <c:v>-4.98</c:v>
                </c:pt>
                <c:pt idx="8">
                  <c:v>-3.98</c:v>
                </c:pt>
                <c:pt idx="9">
                  <c:v>-3.01</c:v>
                </c:pt>
                <c:pt idx="10">
                  <c:v>-2.02</c:v>
                </c:pt>
                <c:pt idx="11">
                  <c:v>-1.0</c:v>
                </c:pt>
                <c:pt idx="12">
                  <c:v>0.0</c:v>
                </c:pt>
                <c:pt idx="13">
                  <c:v>0.99</c:v>
                </c:pt>
                <c:pt idx="14">
                  <c:v>1.98</c:v>
                </c:pt>
                <c:pt idx="15">
                  <c:v>2.99</c:v>
                </c:pt>
                <c:pt idx="16">
                  <c:v>4.35</c:v>
                </c:pt>
                <c:pt idx="17">
                  <c:v>5.34</c:v>
                </c:pt>
                <c:pt idx="18">
                  <c:v>6.33</c:v>
                </c:pt>
                <c:pt idx="19">
                  <c:v>7.33</c:v>
                </c:pt>
                <c:pt idx="20">
                  <c:v>8.370000000000002</c:v>
                </c:pt>
                <c:pt idx="21">
                  <c:v>9.55</c:v>
                </c:pt>
                <c:pt idx="22">
                  <c:v>10.58</c:v>
                </c:pt>
                <c:pt idx="23">
                  <c:v>11.42</c:v>
                </c:pt>
                <c:pt idx="24">
                  <c:v>12.02</c:v>
                </c:pt>
                <c:pt idx="25">
                  <c:v>12.48</c:v>
                </c:pt>
              </c:numCache>
            </c:numRef>
          </c:yVal>
          <c:smooth val="1"/>
          <c:extLst xmlns:c16r2="http://schemas.microsoft.com/office/drawing/2015/06/chart">
            <c:ext xmlns:c16="http://schemas.microsoft.com/office/drawing/2014/chart" uri="{C3380CC4-5D6E-409C-BE32-E72D297353CC}">
              <c16:uniqueId val="{00000001-AB7B-46DD-BB76-65E2D5D48079}"/>
            </c:ext>
          </c:extLst>
        </c:ser>
        <c:ser>
          <c:idx val="2"/>
          <c:order val="2"/>
          <c:tx>
            <c:v>650 MHz</c:v>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Sheet1!$A$474:$A$499</c:f>
              <c:numCache>
                <c:formatCode>General</c:formatCode>
                <c:ptCount val="26"/>
                <c:pt idx="0">
                  <c:v>-9.95</c:v>
                </c:pt>
                <c:pt idx="1">
                  <c:v>-8.98</c:v>
                </c:pt>
                <c:pt idx="2">
                  <c:v>-7.99</c:v>
                </c:pt>
                <c:pt idx="3">
                  <c:v>-7.01</c:v>
                </c:pt>
                <c:pt idx="4">
                  <c:v>-6.0</c:v>
                </c:pt>
                <c:pt idx="5">
                  <c:v>-5.03</c:v>
                </c:pt>
                <c:pt idx="6">
                  <c:v>-3.94</c:v>
                </c:pt>
                <c:pt idx="7">
                  <c:v>-2.94</c:v>
                </c:pt>
                <c:pt idx="8">
                  <c:v>-1.97</c:v>
                </c:pt>
                <c:pt idx="9">
                  <c:v>-0.97</c:v>
                </c:pt>
                <c:pt idx="10">
                  <c:v>0.02</c:v>
                </c:pt>
                <c:pt idx="11">
                  <c:v>1.02</c:v>
                </c:pt>
                <c:pt idx="12">
                  <c:v>2.0</c:v>
                </c:pt>
                <c:pt idx="13">
                  <c:v>2.99</c:v>
                </c:pt>
                <c:pt idx="14">
                  <c:v>3.98</c:v>
                </c:pt>
                <c:pt idx="15">
                  <c:v>4.96</c:v>
                </c:pt>
                <c:pt idx="16">
                  <c:v>6.26</c:v>
                </c:pt>
                <c:pt idx="17">
                  <c:v>7.25</c:v>
                </c:pt>
                <c:pt idx="18">
                  <c:v>8.23</c:v>
                </c:pt>
                <c:pt idx="19">
                  <c:v>9.210000000000001</c:v>
                </c:pt>
                <c:pt idx="20">
                  <c:v>10.2</c:v>
                </c:pt>
                <c:pt idx="21">
                  <c:v>11.18</c:v>
                </c:pt>
                <c:pt idx="22">
                  <c:v>12.16</c:v>
                </c:pt>
                <c:pt idx="23">
                  <c:v>13.14</c:v>
                </c:pt>
                <c:pt idx="24">
                  <c:v>14.11</c:v>
                </c:pt>
                <c:pt idx="25">
                  <c:v>15.06</c:v>
                </c:pt>
              </c:numCache>
            </c:numRef>
          </c:xVal>
          <c:yVal>
            <c:numRef>
              <c:f>Sheet1!$B$474:$B$499</c:f>
              <c:numCache>
                <c:formatCode>General</c:formatCode>
                <c:ptCount val="26"/>
                <c:pt idx="0">
                  <c:v>-11.99</c:v>
                </c:pt>
                <c:pt idx="1">
                  <c:v>-11.01</c:v>
                </c:pt>
                <c:pt idx="2">
                  <c:v>-10.03</c:v>
                </c:pt>
                <c:pt idx="3">
                  <c:v>-9.040000000000001</c:v>
                </c:pt>
                <c:pt idx="4">
                  <c:v>-8.030000000000001</c:v>
                </c:pt>
                <c:pt idx="5">
                  <c:v>-7.05</c:v>
                </c:pt>
                <c:pt idx="6">
                  <c:v>-5.96</c:v>
                </c:pt>
                <c:pt idx="7">
                  <c:v>-4.96</c:v>
                </c:pt>
                <c:pt idx="8">
                  <c:v>-3.97</c:v>
                </c:pt>
                <c:pt idx="9">
                  <c:v>-2.97</c:v>
                </c:pt>
                <c:pt idx="10">
                  <c:v>-1.98</c:v>
                </c:pt>
                <c:pt idx="11">
                  <c:v>-0.99</c:v>
                </c:pt>
                <c:pt idx="12">
                  <c:v>-0.01</c:v>
                </c:pt>
                <c:pt idx="13">
                  <c:v>0.98</c:v>
                </c:pt>
                <c:pt idx="14">
                  <c:v>1.95</c:v>
                </c:pt>
                <c:pt idx="15">
                  <c:v>2.95</c:v>
                </c:pt>
                <c:pt idx="16">
                  <c:v>4.26</c:v>
                </c:pt>
                <c:pt idx="17">
                  <c:v>5.25</c:v>
                </c:pt>
                <c:pt idx="18">
                  <c:v>6.22</c:v>
                </c:pt>
                <c:pt idx="19">
                  <c:v>7.21</c:v>
                </c:pt>
                <c:pt idx="20">
                  <c:v>8.24</c:v>
                </c:pt>
                <c:pt idx="21">
                  <c:v>9.39</c:v>
                </c:pt>
                <c:pt idx="22">
                  <c:v>10.43</c:v>
                </c:pt>
                <c:pt idx="23">
                  <c:v>11.27</c:v>
                </c:pt>
                <c:pt idx="24">
                  <c:v>11.93</c:v>
                </c:pt>
                <c:pt idx="25">
                  <c:v>12.41</c:v>
                </c:pt>
              </c:numCache>
            </c:numRef>
          </c:yVal>
          <c:smooth val="1"/>
          <c:extLst xmlns:c16r2="http://schemas.microsoft.com/office/drawing/2015/06/chart">
            <c:ext xmlns:c16="http://schemas.microsoft.com/office/drawing/2014/chart" uri="{C3380CC4-5D6E-409C-BE32-E72D297353CC}">
              <c16:uniqueId val="{00000002-AB7B-46DD-BB76-65E2D5D48079}"/>
            </c:ext>
          </c:extLst>
        </c:ser>
        <c:dLbls>
          <c:showLegendKey val="0"/>
          <c:showVal val="0"/>
          <c:showCatName val="0"/>
          <c:showSerName val="0"/>
          <c:showPercent val="0"/>
          <c:showBubbleSize val="0"/>
        </c:dLbls>
        <c:axId val="-99858576"/>
        <c:axId val="-99850224"/>
      </c:scatterChart>
      <c:valAx>
        <c:axId val="-99858576"/>
        <c:scaling>
          <c:orientation val="minMax"/>
          <c:min val="-10.0"/>
        </c:scaling>
        <c:delete val="0"/>
        <c:axPos val="b"/>
        <c:majorGridlines>
          <c:spPr>
            <a:ln w="9525" cap="flat" cmpd="sng" algn="ctr">
              <a:solidFill>
                <a:schemeClr val="tx1">
                  <a:lumMod val="15000"/>
                  <a:lumOff val="85000"/>
                </a:schemeClr>
              </a:solidFill>
              <a:round/>
            </a:ln>
            <a:effectLst/>
          </c:spPr>
        </c:majorGridlines>
        <c:title>
          <c:tx>
            <c:rich>
              <a:bodyPr rot="0" vert="horz"/>
              <a:lstStyle/>
              <a:p>
                <a:pPr>
                  <a:defRPr/>
                </a:pPr>
                <a:r>
                  <a:rPr lang="en-US"/>
                  <a:t>RF Input (dBm)</a:t>
                </a:r>
              </a:p>
            </c:rich>
          </c:tx>
          <c:layout>
            <c:manualLayout>
              <c:xMode val="edge"/>
              <c:yMode val="edge"/>
              <c:x val="0.371346950181903"/>
              <c:y val="0.9153224580804"/>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99850224"/>
        <c:crossesAt val="-15.0"/>
        <c:crossBetween val="midCat"/>
      </c:valAx>
      <c:valAx>
        <c:axId val="-998502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a:pPr>
                <a:r>
                  <a:rPr lang="en-US"/>
                  <a:t>IF Output @ 20 MHz (dBm)</a:t>
                </a:r>
              </a:p>
            </c:rich>
          </c:tx>
          <c:layout>
            <c:manualLayout>
              <c:xMode val="edge"/>
              <c:yMode val="edge"/>
              <c:x val="0.0"/>
              <c:y val="0.22115732510744"/>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99858576"/>
        <c:crossesAt val="-10.0"/>
        <c:crossBetween val="midCat"/>
      </c:valAx>
      <c:spPr>
        <a:noFill/>
        <a:ln>
          <a:noFill/>
        </a:ln>
        <a:effectLst/>
      </c:spPr>
    </c:plotArea>
    <c:plotVisOnly val="1"/>
    <c:dispBlanksAs val="gap"/>
    <c:showDLblsOverMax val="0"/>
  </c:chart>
  <c:spPr>
    <a:noFill/>
    <a:ln>
      <a:noFill/>
    </a:ln>
    <a:effectLst/>
  </c:spPr>
  <c:txPr>
    <a:bodyPr/>
    <a:lstStyle/>
    <a:p>
      <a:pPr>
        <a:defRPr sz="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en-US"/>
              <a:t>Output Linearity vs RF Input</a:t>
            </a:r>
          </a:p>
        </c:rich>
      </c:tx>
      <c:layout/>
      <c:overlay val="0"/>
      <c:spPr>
        <a:noFill/>
        <a:ln>
          <a:noFill/>
        </a:ln>
        <a:effectLst/>
      </c:spPr>
    </c:title>
    <c:autoTitleDeleted val="0"/>
    <c:plotArea>
      <c:layout>
        <c:manualLayout>
          <c:layoutTarget val="inner"/>
          <c:xMode val="edge"/>
          <c:yMode val="edge"/>
          <c:x val="0.139287233342229"/>
          <c:y val="0.148895655800266"/>
          <c:w val="0.624116068194065"/>
          <c:h val="0.699943609071858"/>
        </c:manualLayout>
      </c:layout>
      <c:scatterChart>
        <c:scatterStyle val="smoothMarker"/>
        <c:varyColors val="0"/>
        <c:ser>
          <c:idx val="0"/>
          <c:order val="0"/>
          <c:tx>
            <c:v>162.5 MHz</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Sheet1!$A$350:$A$375</c:f>
              <c:numCache>
                <c:formatCode>General</c:formatCode>
                <c:ptCount val="26"/>
                <c:pt idx="0">
                  <c:v>-10.02</c:v>
                </c:pt>
                <c:pt idx="1">
                  <c:v>-9.02</c:v>
                </c:pt>
                <c:pt idx="2">
                  <c:v>-8.02</c:v>
                </c:pt>
                <c:pt idx="3">
                  <c:v>-7.04</c:v>
                </c:pt>
                <c:pt idx="4">
                  <c:v>-6.03</c:v>
                </c:pt>
                <c:pt idx="5">
                  <c:v>-5.05</c:v>
                </c:pt>
                <c:pt idx="6">
                  <c:v>-4.03</c:v>
                </c:pt>
                <c:pt idx="7">
                  <c:v>-3.0</c:v>
                </c:pt>
                <c:pt idx="8">
                  <c:v>-2.03</c:v>
                </c:pt>
                <c:pt idx="9">
                  <c:v>-1.02</c:v>
                </c:pt>
                <c:pt idx="10">
                  <c:v>-0.02</c:v>
                </c:pt>
                <c:pt idx="11">
                  <c:v>0.96</c:v>
                </c:pt>
                <c:pt idx="12">
                  <c:v>1.97</c:v>
                </c:pt>
                <c:pt idx="13">
                  <c:v>2.97</c:v>
                </c:pt>
                <c:pt idx="14">
                  <c:v>3.96</c:v>
                </c:pt>
                <c:pt idx="15">
                  <c:v>4.96</c:v>
                </c:pt>
                <c:pt idx="16">
                  <c:v>6.37</c:v>
                </c:pt>
                <c:pt idx="17">
                  <c:v>7.31</c:v>
                </c:pt>
                <c:pt idx="18">
                  <c:v>8.32</c:v>
                </c:pt>
                <c:pt idx="19">
                  <c:v>9.27</c:v>
                </c:pt>
                <c:pt idx="20">
                  <c:v>10.28</c:v>
                </c:pt>
                <c:pt idx="21">
                  <c:v>11.26</c:v>
                </c:pt>
                <c:pt idx="22">
                  <c:v>12.24</c:v>
                </c:pt>
                <c:pt idx="23">
                  <c:v>13.23</c:v>
                </c:pt>
                <c:pt idx="24">
                  <c:v>14.22</c:v>
                </c:pt>
                <c:pt idx="25">
                  <c:v>15.24</c:v>
                </c:pt>
              </c:numCache>
            </c:numRef>
          </c:xVal>
          <c:yVal>
            <c:numRef>
              <c:f>Sheet1!$Q$350:$Q$375</c:f>
              <c:numCache>
                <c:formatCode>General</c:formatCode>
                <c:ptCount val="26"/>
                <c:pt idx="0">
                  <c:v>0.115063006349481</c:v>
                </c:pt>
                <c:pt idx="1">
                  <c:v>0.22999361774465</c:v>
                </c:pt>
                <c:pt idx="2">
                  <c:v>0.115063006349503</c:v>
                </c:pt>
                <c:pt idx="3">
                  <c:v>0.344791986523196</c:v>
                </c:pt>
                <c:pt idx="4">
                  <c:v>0.229993617744673</c:v>
                </c:pt>
                <c:pt idx="5">
                  <c:v>0.344791986523152</c:v>
                </c:pt>
                <c:pt idx="6">
                  <c:v>0.115063006349481</c:v>
                </c:pt>
                <c:pt idx="7">
                  <c:v>0.0</c:v>
                </c:pt>
                <c:pt idx="8">
                  <c:v>0.0</c:v>
                </c:pt>
                <c:pt idx="9">
                  <c:v>0.0</c:v>
                </c:pt>
                <c:pt idx="10">
                  <c:v>0.0</c:v>
                </c:pt>
                <c:pt idx="11">
                  <c:v>0.0</c:v>
                </c:pt>
                <c:pt idx="12">
                  <c:v>0.115063006349492</c:v>
                </c:pt>
                <c:pt idx="13">
                  <c:v>-2.22044604925031E-14</c:v>
                </c:pt>
                <c:pt idx="14">
                  <c:v>0.115063006349492</c:v>
                </c:pt>
                <c:pt idx="15">
                  <c:v>0.115063006349481</c:v>
                </c:pt>
                <c:pt idx="16">
                  <c:v>0.0</c:v>
                </c:pt>
                <c:pt idx="17">
                  <c:v>0.115063006349492</c:v>
                </c:pt>
                <c:pt idx="18">
                  <c:v>-2.22044604925031E-14</c:v>
                </c:pt>
                <c:pt idx="19">
                  <c:v>-0.230523807789962</c:v>
                </c:pt>
                <c:pt idx="20">
                  <c:v>-0.809160936429576</c:v>
                </c:pt>
                <c:pt idx="21">
                  <c:v>-2.565192625140788</c:v>
                </c:pt>
                <c:pt idx="22">
                  <c:v>-7.77052536943217</c:v>
                </c:pt>
                <c:pt idx="23">
                  <c:v>-22.1799660164872</c:v>
                </c:pt>
                <c:pt idx="24">
                  <c:v>-42.88939585111027</c:v>
                </c:pt>
                <c:pt idx="25">
                  <c:v>-65.95869074375605</c:v>
                </c:pt>
              </c:numCache>
            </c:numRef>
          </c:yVal>
          <c:smooth val="1"/>
          <c:extLst xmlns:c16r2="http://schemas.microsoft.com/office/drawing/2015/06/chart">
            <c:ext xmlns:c16="http://schemas.microsoft.com/office/drawing/2014/chart" uri="{C3380CC4-5D6E-409C-BE32-E72D297353CC}">
              <c16:uniqueId val="{00000000-B9DB-414B-A04E-B15752F6F3C1}"/>
            </c:ext>
          </c:extLst>
        </c:ser>
        <c:ser>
          <c:idx val="1"/>
          <c:order val="1"/>
          <c:tx>
            <c:v>325 MHz</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Sheet1!$A$412:$A$437</c:f>
              <c:numCache>
                <c:formatCode>General</c:formatCode>
                <c:ptCount val="26"/>
                <c:pt idx="0">
                  <c:v>-9.98</c:v>
                </c:pt>
                <c:pt idx="1">
                  <c:v>-9.0</c:v>
                </c:pt>
                <c:pt idx="2">
                  <c:v>-8.0</c:v>
                </c:pt>
                <c:pt idx="3">
                  <c:v>-7.01</c:v>
                </c:pt>
                <c:pt idx="4">
                  <c:v>-6.03</c:v>
                </c:pt>
                <c:pt idx="5">
                  <c:v>-5.06</c:v>
                </c:pt>
                <c:pt idx="6">
                  <c:v>-3.94</c:v>
                </c:pt>
                <c:pt idx="7">
                  <c:v>-2.95</c:v>
                </c:pt>
                <c:pt idx="8">
                  <c:v>-1.95</c:v>
                </c:pt>
                <c:pt idx="9">
                  <c:v>-0.99</c:v>
                </c:pt>
                <c:pt idx="10">
                  <c:v>0.01</c:v>
                </c:pt>
                <c:pt idx="11">
                  <c:v>1.0</c:v>
                </c:pt>
                <c:pt idx="12">
                  <c:v>1.99</c:v>
                </c:pt>
                <c:pt idx="13">
                  <c:v>2.99</c:v>
                </c:pt>
                <c:pt idx="14">
                  <c:v>3.98</c:v>
                </c:pt>
                <c:pt idx="15">
                  <c:v>4.98</c:v>
                </c:pt>
                <c:pt idx="16">
                  <c:v>6.3</c:v>
                </c:pt>
                <c:pt idx="17">
                  <c:v>7.29</c:v>
                </c:pt>
                <c:pt idx="18">
                  <c:v>8.26</c:v>
                </c:pt>
                <c:pt idx="19">
                  <c:v>9.25</c:v>
                </c:pt>
                <c:pt idx="20">
                  <c:v>10.24</c:v>
                </c:pt>
                <c:pt idx="21">
                  <c:v>11.23</c:v>
                </c:pt>
                <c:pt idx="22">
                  <c:v>12.19</c:v>
                </c:pt>
                <c:pt idx="23">
                  <c:v>13.18</c:v>
                </c:pt>
                <c:pt idx="24">
                  <c:v>14.15</c:v>
                </c:pt>
                <c:pt idx="25">
                  <c:v>15.15</c:v>
                </c:pt>
              </c:numCache>
            </c:numRef>
          </c:xVal>
          <c:yVal>
            <c:numRef>
              <c:f>Sheet1!$Q$412:$Q$437</c:f>
              <c:numCache>
                <c:formatCode>General</c:formatCode>
                <c:ptCount val="26"/>
                <c:pt idx="0">
                  <c:v>-0.230523807789962</c:v>
                </c:pt>
                <c:pt idx="1">
                  <c:v>-0.115195553816894</c:v>
                </c:pt>
                <c:pt idx="2">
                  <c:v>-0.230523807789984</c:v>
                </c:pt>
                <c:pt idx="3">
                  <c:v>-0.115195553816894</c:v>
                </c:pt>
                <c:pt idx="4">
                  <c:v>0.0</c:v>
                </c:pt>
                <c:pt idx="5">
                  <c:v>0.229993617744662</c:v>
                </c:pt>
                <c:pt idx="6">
                  <c:v>0.0</c:v>
                </c:pt>
                <c:pt idx="7">
                  <c:v>0.0</c:v>
                </c:pt>
                <c:pt idx="8">
                  <c:v>-2.22044604925031E-14</c:v>
                </c:pt>
                <c:pt idx="9">
                  <c:v>0.115063006349492</c:v>
                </c:pt>
                <c:pt idx="10">
                  <c:v>0.0</c:v>
                </c:pt>
                <c:pt idx="11">
                  <c:v>0.344791986523163</c:v>
                </c:pt>
                <c:pt idx="12">
                  <c:v>0.459458264847301</c:v>
                </c:pt>
                <c:pt idx="13">
                  <c:v>0.344791986523163</c:v>
                </c:pt>
                <c:pt idx="14">
                  <c:v>0.344791986523163</c:v>
                </c:pt>
                <c:pt idx="15">
                  <c:v>0.459458264847301</c:v>
                </c:pt>
                <c:pt idx="16">
                  <c:v>0.916805510723251</c:v>
                </c:pt>
                <c:pt idx="17">
                  <c:v>0.91680551072324</c:v>
                </c:pt>
                <c:pt idx="18">
                  <c:v>1.144690534306092</c:v>
                </c:pt>
                <c:pt idx="19">
                  <c:v>1.258436425313403</c:v>
                </c:pt>
                <c:pt idx="20">
                  <c:v>1.825205698001542</c:v>
                </c:pt>
                <c:pt idx="21">
                  <c:v>3.949418161326912</c:v>
                </c:pt>
                <c:pt idx="22">
                  <c:v>4.720383597634815</c:v>
                </c:pt>
                <c:pt idx="23">
                  <c:v>3.060673069974429</c:v>
                </c:pt>
                <c:pt idx="24">
                  <c:v>-1.157945425989882</c:v>
                </c:pt>
                <c:pt idx="25">
                  <c:v>-7.646521362983488</c:v>
                </c:pt>
              </c:numCache>
            </c:numRef>
          </c:yVal>
          <c:smooth val="1"/>
          <c:extLst xmlns:c16r2="http://schemas.microsoft.com/office/drawing/2015/06/chart">
            <c:ext xmlns:c16="http://schemas.microsoft.com/office/drawing/2014/chart" uri="{C3380CC4-5D6E-409C-BE32-E72D297353CC}">
              <c16:uniqueId val="{00000001-B9DB-414B-A04E-B15752F6F3C1}"/>
            </c:ext>
          </c:extLst>
        </c:ser>
        <c:ser>
          <c:idx val="2"/>
          <c:order val="2"/>
          <c:tx>
            <c:v>650 MHz</c:v>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Sheet1!$A$474:$A$499</c:f>
              <c:numCache>
                <c:formatCode>General</c:formatCode>
                <c:ptCount val="26"/>
                <c:pt idx="0">
                  <c:v>-9.95</c:v>
                </c:pt>
                <c:pt idx="1">
                  <c:v>-8.98</c:v>
                </c:pt>
                <c:pt idx="2">
                  <c:v>-7.99</c:v>
                </c:pt>
                <c:pt idx="3">
                  <c:v>-7.01</c:v>
                </c:pt>
                <c:pt idx="4">
                  <c:v>-6.0</c:v>
                </c:pt>
                <c:pt idx="5">
                  <c:v>-5.03</c:v>
                </c:pt>
                <c:pt idx="6">
                  <c:v>-3.94</c:v>
                </c:pt>
                <c:pt idx="7">
                  <c:v>-2.94</c:v>
                </c:pt>
                <c:pt idx="8">
                  <c:v>-1.97</c:v>
                </c:pt>
                <c:pt idx="9">
                  <c:v>-0.97</c:v>
                </c:pt>
                <c:pt idx="10">
                  <c:v>0.02</c:v>
                </c:pt>
                <c:pt idx="11">
                  <c:v>1.02</c:v>
                </c:pt>
                <c:pt idx="12">
                  <c:v>2.0</c:v>
                </c:pt>
                <c:pt idx="13">
                  <c:v>2.99</c:v>
                </c:pt>
                <c:pt idx="14">
                  <c:v>3.98</c:v>
                </c:pt>
                <c:pt idx="15">
                  <c:v>4.96</c:v>
                </c:pt>
                <c:pt idx="16">
                  <c:v>6.26</c:v>
                </c:pt>
                <c:pt idx="17">
                  <c:v>7.25</c:v>
                </c:pt>
                <c:pt idx="18">
                  <c:v>8.23</c:v>
                </c:pt>
                <c:pt idx="19">
                  <c:v>9.210000000000001</c:v>
                </c:pt>
                <c:pt idx="20">
                  <c:v>10.2</c:v>
                </c:pt>
                <c:pt idx="21">
                  <c:v>11.18</c:v>
                </c:pt>
                <c:pt idx="22">
                  <c:v>12.16</c:v>
                </c:pt>
                <c:pt idx="23">
                  <c:v>13.14</c:v>
                </c:pt>
                <c:pt idx="24">
                  <c:v>14.11</c:v>
                </c:pt>
                <c:pt idx="25">
                  <c:v>15.06</c:v>
                </c:pt>
              </c:numCache>
            </c:numRef>
          </c:xVal>
          <c:yVal>
            <c:numRef>
              <c:f>Sheet1!$Q$474:$Q$499</c:f>
              <c:numCache>
                <c:formatCode>General</c:formatCode>
                <c:ptCount val="26"/>
                <c:pt idx="0">
                  <c:v>-0.46157902783952</c:v>
                </c:pt>
                <c:pt idx="1">
                  <c:v>-0.345984914783926</c:v>
                </c:pt>
                <c:pt idx="2">
                  <c:v>-0.461579027839498</c:v>
                </c:pt>
                <c:pt idx="3">
                  <c:v>-0.345984914783926</c:v>
                </c:pt>
                <c:pt idx="4">
                  <c:v>-0.345984914783903</c:v>
                </c:pt>
                <c:pt idx="5">
                  <c:v>-0.230523807789962</c:v>
                </c:pt>
                <c:pt idx="6">
                  <c:v>-0.230523807789984</c:v>
                </c:pt>
                <c:pt idx="7">
                  <c:v>-0.230523807789984</c:v>
                </c:pt>
                <c:pt idx="8">
                  <c:v>-4.44089209850063E-14</c:v>
                </c:pt>
                <c:pt idx="9">
                  <c:v>0.0</c:v>
                </c:pt>
                <c:pt idx="10">
                  <c:v>0.0</c:v>
                </c:pt>
                <c:pt idx="11">
                  <c:v>-0.115195553816894</c:v>
                </c:pt>
                <c:pt idx="12">
                  <c:v>-0.115195553816894</c:v>
                </c:pt>
                <c:pt idx="13">
                  <c:v>-0.115195553816871</c:v>
                </c:pt>
                <c:pt idx="14">
                  <c:v>-0.345984914783926</c:v>
                </c:pt>
                <c:pt idx="15">
                  <c:v>-0.115195553816871</c:v>
                </c:pt>
                <c:pt idx="16">
                  <c:v>0.0</c:v>
                </c:pt>
                <c:pt idx="17">
                  <c:v>0.0</c:v>
                </c:pt>
                <c:pt idx="18">
                  <c:v>-0.115195553816916</c:v>
                </c:pt>
                <c:pt idx="19">
                  <c:v>-2.22044604925031E-14</c:v>
                </c:pt>
                <c:pt idx="20">
                  <c:v>0.459458264847301</c:v>
                </c:pt>
                <c:pt idx="21">
                  <c:v>2.38872175697874</c:v>
                </c:pt>
                <c:pt idx="22">
                  <c:v>3.060673069974429</c:v>
                </c:pt>
                <c:pt idx="23">
                  <c:v>1.485535719596498</c:v>
                </c:pt>
                <c:pt idx="24">
                  <c:v>-2.093948370767951</c:v>
                </c:pt>
                <c:pt idx="25">
                  <c:v>-7.770525369432191</c:v>
                </c:pt>
              </c:numCache>
            </c:numRef>
          </c:yVal>
          <c:smooth val="1"/>
          <c:extLst xmlns:c16r2="http://schemas.microsoft.com/office/drawing/2015/06/chart">
            <c:ext xmlns:c16="http://schemas.microsoft.com/office/drawing/2014/chart" uri="{C3380CC4-5D6E-409C-BE32-E72D297353CC}">
              <c16:uniqueId val="{00000002-B9DB-414B-A04E-B15752F6F3C1}"/>
            </c:ext>
          </c:extLst>
        </c:ser>
        <c:dLbls>
          <c:showLegendKey val="0"/>
          <c:showVal val="0"/>
          <c:showCatName val="0"/>
          <c:showSerName val="0"/>
          <c:showPercent val="0"/>
          <c:showBubbleSize val="0"/>
        </c:dLbls>
        <c:axId val="-99785840"/>
        <c:axId val="-99777488"/>
      </c:scatterChart>
      <c:valAx>
        <c:axId val="-99785840"/>
        <c:scaling>
          <c:orientation val="minMax"/>
          <c:min val="-10.0"/>
        </c:scaling>
        <c:delete val="0"/>
        <c:axPos val="b"/>
        <c:majorGridlines>
          <c:spPr>
            <a:ln w="9525" cap="flat" cmpd="sng" algn="ctr">
              <a:solidFill>
                <a:schemeClr val="tx1">
                  <a:lumMod val="15000"/>
                  <a:lumOff val="85000"/>
                </a:schemeClr>
              </a:solidFill>
              <a:round/>
            </a:ln>
            <a:effectLst/>
          </c:spPr>
        </c:majorGridlines>
        <c:title>
          <c:tx>
            <c:rich>
              <a:bodyPr rot="0" vert="horz"/>
              <a:lstStyle/>
              <a:p>
                <a:pPr>
                  <a:defRPr/>
                </a:pPr>
                <a:r>
                  <a:rPr lang="en-US"/>
                  <a:t>RF Input (dBm)</a:t>
                </a:r>
              </a:p>
            </c:rich>
          </c:tx>
          <c:layout>
            <c:manualLayout>
              <c:xMode val="edge"/>
              <c:yMode val="edge"/>
              <c:x val="0.340906884004604"/>
              <c:y val="0.918022939096501"/>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99777488"/>
        <c:crossesAt val="-10.0"/>
        <c:crossBetween val="midCat"/>
      </c:valAx>
      <c:valAx>
        <c:axId val="-99777488"/>
        <c:scaling>
          <c:orientation val="minMax"/>
          <c:max val="10.0"/>
          <c:min val="-10.0"/>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a:pPr>
                <a:r>
                  <a:rPr lang="en-US"/>
                  <a:t>% Error (Volts)</a:t>
                </a:r>
              </a:p>
            </c:rich>
          </c:tx>
          <c:layout>
            <c:manualLayout>
              <c:xMode val="edge"/>
              <c:yMode val="edge"/>
              <c:x val="0.0471422570632102"/>
              <c:y val="0.305737745510732"/>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99785840"/>
        <c:crossesAt val="-10.0"/>
        <c:crossBetween val="midCat"/>
      </c:valAx>
      <c:spPr>
        <a:noFill/>
        <a:ln>
          <a:noFill/>
        </a:ln>
        <a:effectLst/>
      </c:spPr>
    </c:plotArea>
    <c:legend>
      <c:legendPos val="r"/>
      <c:layout/>
      <c:overlay val="0"/>
      <c:spPr>
        <a:noFill/>
        <a:ln>
          <a:noFill/>
        </a:ln>
        <a:effectLst/>
      </c:spPr>
      <c:txPr>
        <a:bodyPr rot="0" vert="horz"/>
        <a:lstStyle/>
        <a:p>
          <a:pPr>
            <a:defRPr/>
          </a:pPr>
          <a:endParaRPr lang="en-US"/>
        </a:p>
      </c:txPr>
    </c:legend>
    <c:plotVisOnly val="1"/>
    <c:dispBlanksAs val="gap"/>
    <c:showDLblsOverMax val="0"/>
  </c:chart>
  <c:spPr>
    <a:noFill/>
    <a:ln>
      <a:noFill/>
    </a:ln>
    <a:effectLst/>
  </c:spPr>
  <c:txPr>
    <a:bodyPr/>
    <a:lstStyle/>
    <a:p>
      <a:pPr>
        <a:defRPr sz="800"/>
      </a:pPr>
      <a:endParaRPr lang="en-US"/>
    </a:p>
  </c:txPr>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1" dt="2016-11-01T16:33:23.306" idx="1">
    <p:pos x="10" y="10"/>
    <p:text>Could you get a heading for the top rows' breakout?  I can't tell what system it's for.</p:text>
    <p:extLst>
      <p:ext uri="{C676402C-5697-4E1C-873F-D02D1690AC5C}">
        <p15:threadingInfo xmlns:p15="http://schemas.microsoft.com/office/powerpoint/2012/main" timeZoneBias="300"/>
      </p:ext>
    </p:extLst>
  </p:cm>
  <p:cm authorId="1" dt="2016-11-01T16:35:07.535" idx="2">
    <p:pos x="106" y="106"/>
    <p:text>We may want a legend for the different color stars on this graph.</p:text>
    <p:extLst>
      <p:ext uri="{C676402C-5697-4E1C-873F-D02D1690AC5C}">
        <p15:threadingInfo xmlns:p15="http://schemas.microsoft.com/office/powerpoint/2012/main" timeZoneBias="30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4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Helvetica" panose="020B0604020202020204" pitchFamily="34" charset="0"/>
              </a:defRPr>
            </a:lvl1pPr>
          </a:lstStyle>
          <a:p>
            <a:fld id="{A9937C84-61B0-45B5-BCB5-45B09A1CDAD8}" type="datetimeFigureOut">
              <a:rPr lang="en-US" altLang="en-US"/>
              <a:pPr/>
              <a:t>4/4/17</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Helvetica" panose="020B0604020202020204" pitchFamily="34" charset="0"/>
              </a:defRPr>
            </a:lvl1pPr>
          </a:lstStyle>
          <a:p>
            <a:fld id="{8D43D942-D8CE-4E39-8A6A-F1186F345FD6}" type="slidenum">
              <a:rPr lang="en-US" altLang="en-US"/>
              <a:pPr/>
              <a:t>‹#›</a:t>
            </a:fld>
            <a:endParaRPr lang="en-US" altLang="en-US"/>
          </a:p>
        </p:txBody>
      </p:sp>
    </p:spTree>
    <p:extLst>
      <p:ext uri="{BB962C8B-B14F-4D97-AF65-F5344CB8AC3E}">
        <p14:creationId xmlns:p14="http://schemas.microsoft.com/office/powerpoint/2010/main" val="415502489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Helvetica" panose="020B0604020202020204" pitchFamily="34" charset="0"/>
              </a:defRPr>
            </a:lvl1pPr>
          </a:lstStyle>
          <a:p>
            <a:fld id="{D27F0CD9-EC7D-4278-B92B-A16DE4925276}" type="datetimeFigureOut">
              <a:rPr lang="en-US" altLang="en-US"/>
              <a:pPr/>
              <a:t>4/4/17</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Helvetica" panose="020B0604020202020204" pitchFamily="34" charset="0"/>
              </a:defRPr>
            </a:lvl1pPr>
          </a:lstStyle>
          <a:p>
            <a:fld id="{47FC086A-EF22-42CA-A2EA-EA27A00ED62A}" type="slidenum">
              <a:rPr lang="en-US" altLang="en-US"/>
              <a:pPr/>
              <a:t>‹#›</a:t>
            </a:fld>
            <a:endParaRPr lang="en-US" altLang="en-US"/>
          </a:p>
        </p:txBody>
      </p:sp>
    </p:spTree>
    <p:extLst>
      <p:ext uri="{BB962C8B-B14F-4D97-AF65-F5344CB8AC3E}">
        <p14:creationId xmlns:p14="http://schemas.microsoft.com/office/powerpoint/2010/main" val="2552559528"/>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MS PGothic" panose="020B0600070205080204" pitchFamily="34" charset="-128"/>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MS PGothic" panose="020B0600070205080204" pitchFamily="34" charset="-128"/>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MS PGothic" panose="020B0600070205080204" pitchFamily="34" charset="-128"/>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MS PGothic" panose="020B0600070205080204" pitchFamily="34" charset="-128"/>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MS PGothic" panose="020B0600070205080204" pitchFamily="34" charset="-128"/>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17</a:t>
            </a:fld>
            <a:endParaRPr lang="en-US" altLang="en-US"/>
          </a:p>
        </p:txBody>
      </p:sp>
    </p:spTree>
    <p:extLst>
      <p:ext uri="{BB962C8B-B14F-4D97-AF65-F5344CB8AC3E}">
        <p14:creationId xmlns:p14="http://schemas.microsoft.com/office/powerpoint/2010/main" val="137438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7FC086A-EF22-42CA-A2EA-EA27A00ED62A}" type="slidenum">
              <a:rPr lang="en-US" altLang="en-US" smtClean="0"/>
              <a:pPr/>
              <a:t>35</a:t>
            </a:fld>
            <a:endParaRPr lang="en-US" altLang="en-US"/>
          </a:p>
        </p:txBody>
      </p:sp>
    </p:spTree>
    <p:extLst>
      <p:ext uri="{BB962C8B-B14F-4D97-AF65-F5344CB8AC3E}">
        <p14:creationId xmlns:p14="http://schemas.microsoft.com/office/powerpoint/2010/main" val="924442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44</a:t>
            </a:fld>
            <a:endParaRPr lang="en-US"/>
          </a:p>
        </p:txBody>
      </p:sp>
    </p:spTree>
    <p:extLst>
      <p:ext uri="{BB962C8B-B14F-4D97-AF65-F5344CB8AC3E}">
        <p14:creationId xmlns:p14="http://schemas.microsoft.com/office/powerpoint/2010/main" val="685315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ea typeface="+mn-ea"/>
                <a:cs typeface="+mn-cs"/>
              </a:rPr>
              <a:t>\begin{tabular}{</a:t>
            </a:r>
            <a:r>
              <a:rPr lang="en-US" dirty="0" err="1">
                <a:latin typeface="+mn-lt"/>
                <a:ea typeface="+mn-ea"/>
                <a:cs typeface="+mn-cs"/>
              </a:rPr>
              <a:t>c|c|c|c</a:t>
            </a:r>
            <a:r>
              <a:rPr lang="en-US" dirty="0">
                <a:latin typeface="+mn-lt"/>
                <a:ea typeface="+mn-ea"/>
                <a:cs typeface="+mn-cs"/>
              </a:rPr>
              <a:t>}</a:t>
            </a:r>
          </a:p>
          <a:p>
            <a:r>
              <a:rPr lang="en-US" dirty="0">
                <a:latin typeface="+mn-lt"/>
                <a:ea typeface="+mn-ea"/>
                <a:cs typeface="+mn-cs"/>
              </a:rPr>
              <a:t> &amp; initial &amp; transient &amp; steady state  \\ \</a:t>
            </a:r>
            <a:r>
              <a:rPr lang="en-US" dirty="0" err="1">
                <a:latin typeface="+mn-lt"/>
                <a:ea typeface="+mn-ea"/>
                <a:cs typeface="+mn-cs"/>
              </a:rPr>
              <a:t>hline</a:t>
            </a:r>
            <a:endParaRPr lang="en-US" dirty="0">
              <a:latin typeface="+mn-lt"/>
              <a:ea typeface="+mn-ea"/>
              <a:cs typeface="+mn-cs"/>
            </a:endParaRPr>
          </a:p>
          <a:p>
            <a:r>
              <a:rPr lang="fi-FI" dirty="0">
                <a:latin typeface="+mn-lt"/>
                <a:ea typeface="+mn-ea"/>
                <a:cs typeface="+mn-cs"/>
              </a:rPr>
              <a:t>Time &amp; 0 &amp; 7.2 min &amp; 115.4 min \\</a:t>
            </a:r>
          </a:p>
          <a:p>
            <a:r>
              <a:rPr lang="en-US" dirty="0">
                <a:latin typeface="+mn-lt"/>
                <a:ea typeface="+mn-ea"/>
                <a:cs typeface="+mn-cs"/>
              </a:rPr>
              <a:t>$\Delta f_{res}$&amp; 0 &amp; 46.13 kHz&amp; 21.15 kHz  \\</a:t>
            </a:r>
          </a:p>
          <a:p>
            <a:r>
              <a:rPr lang="en-US" dirty="0">
                <a:latin typeface="+mn-lt"/>
                <a:ea typeface="+mn-ea"/>
                <a:cs typeface="+mn-cs"/>
              </a:rPr>
              <a:t>$TT_{101}$ &amp;22.280 $^o$C&amp;25.796 $^</a:t>
            </a:r>
            <a:r>
              <a:rPr lang="en-US" dirty="0" err="1">
                <a:latin typeface="+mn-lt"/>
                <a:ea typeface="+mn-ea"/>
                <a:cs typeface="+mn-cs"/>
              </a:rPr>
              <a:t>o$C</a:t>
            </a:r>
            <a:r>
              <a:rPr lang="en-US" dirty="0">
                <a:latin typeface="+mn-lt"/>
                <a:ea typeface="+mn-ea"/>
                <a:cs typeface="+mn-cs"/>
              </a:rPr>
              <a:t>&amp; 25.649 $^</a:t>
            </a:r>
            <a:r>
              <a:rPr lang="en-US" dirty="0" err="1">
                <a:latin typeface="+mn-lt"/>
                <a:ea typeface="+mn-ea"/>
                <a:cs typeface="+mn-cs"/>
              </a:rPr>
              <a:t>o$C</a:t>
            </a:r>
            <a:r>
              <a:rPr lang="en-US" dirty="0">
                <a:latin typeface="+mn-lt"/>
                <a:ea typeface="+mn-ea"/>
                <a:cs typeface="+mn-cs"/>
              </a:rPr>
              <a:t>  \\ </a:t>
            </a:r>
          </a:p>
          <a:p>
            <a:r>
              <a:rPr lang="en-US" dirty="0">
                <a:latin typeface="+mn-lt"/>
                <a:ea typeface="+mn-ea"/>
                <a:cs typeface="+mn-cs"/>
              </a:rPr>
              <a:t>$TT_{102}$ &amp;31.489 $^</a:t>
            </a:r>
            <a:r>
              <a:rPr lang="en-US" dirty="0" err="1">
                <a:latin typeface="+mn-lt"/>
                <a:ea typeface="+mn-ea"/>
                <a:cs typeface="+mn-cs"/>
              </a:rPr>
              <a:t>o$C</a:t>
            </a:r>
            <a:r>
              <a:rPr lang="en-US" dirty="0">
                <a:latin typeface="+mn-lt"/>
                <a:ea typeface="+mn-ea"/>
                <a:cs typeface="+mn-cs"/>
              </a:rPr>
              <a:t>&amp; 28.126 $^</a:t>
            </a:r>
            <a:r>
              <a:rPr lang="en-US" dirty="0" err="1">
                <a:latin typeface="+mn-lt"/>
                <a:ea typeface="+mn-ea"/>
                <a:cs typeface="+mn-cs"/>
              </a:rPr>
              <a:t>o$C</a:t>
            </a:r>
            <a:r>
              <a:rPr lang="en-US" dirty="0">
                <a:latin typeface="+mn-lt"/>
                <a:ea typeface="+mn-ea"/>
                <a:cs typeface="+mn-cs"/>
              </a:rPr>
              <a:t>&amp; 26.141 $^</a:t>
            </a:r>
            <a:r>
              <a:rPr lang="en-US" dirty="0" err="1">
                <a:latin typeface="+mn-lt"/>
                <a:ea typeface="+mn-ea"/>
                <a:cs typeface="+mn-cs"/>
              </a:rPr>
              <a:t>o$C</a:t>
            </a:r>
            <a:r>
              <a:rPr lang="en-US" dirty="0">
                <a:latin typeface="+mn-lt"/>
                <a:ea typeface="+mn-ea"/>
                <a:cs typeface="+mn-cs"/>
              </a:rPr>
              <a:t>\\</a:t>
            </a:r>
          </a:p>
          <a:p>
            <a:r>
              <a:rPr lang="en-US" dirty="0">
                <a:latin typeface="+mn-lt"/>
                <a:ea typeface="+mn-ea"/>
                <a:cs typeface="+mn-cs"/>
              </a:rPr>
              <a:t>$TT_{103}$&amp; 30.941 $^</a:t>
            </a:r>
            <a:r>
              <a:rPr lang="en-US" dirty="0" err="1">
                <a:latin typeface="+mn-lt"/>
                <a:ea typeface="+mn-ea"/>
                <a:cs typeface="+mn-cs"/>
              </a:rPr>
              <a:t>o$C</a:t>
            </a:r>
            <a:r>
              <a:rPr lang="en-US" dirty="0">
                <a:latin typeface="+mn-lt"/>
                <a:ea typeface="+mn-ea"/>
                <a:cs typeface="+mn-cs"/>
              </a:rPr>
              <a:t>&amp; 27.639 $^</a:t>
            </a:r>
            <a:r>
              <a:rPr lang="en-US" dirty="0" err="1">
                <a:latin typeface="+mn-lt"/>
                <a:ea typeface="+mn-ea"/>
                <a:cs typeface="+mn-cs"/>
              </a:rPr>
              <a:t>o$C</a:t>
            </a:r>
            <a:r>
              <a:rPr lang="en-US" dirty="0">
                <a:latin typeface="+mn-lt"/>
                <a:ea typeface="+mn-ea"/>
                <a:cs typeface="+mn-cs"/>
              </a:rPr>
              <a:t>&amp; 26.284 $^</a:t>
            </a:r>
            <a:r>
              <a:rPr lang="en-US" dirty="0" err="1">
                <a:latin typeface="+mn-lt"/>
                <a:ea typeface="+mn-ea"/>
                <a:cs typeface="+mn-cs"/>
              </a:rPr>
              <a:t>o$C</a:t>
            </a:r>
            <a:r>
              <a:rPr lang="en-US" dirty="0">
                <a:latin typeface="+mn-lt"/>
                <a:ea typeface="+mn-ea"/>
                <a:cs typeface="+mn-cs"/>
              </a:rPr>
              <a:t>\\</a:t>
            </a:r>
          </a:p>
          <a:p>
            <a:r>
              <a:rPr lang="tr-TR" dirty="0">
                <a:latin typeface="+mn-lt"/>
                <a:ea typeface="+mn-ea"/>
                <a:cs typeface="+mn-cs"/>
              </a:rPr>
              <a:t>\</a:t>
            </a:r>
            <a:r>
              <a:rPr lang="tr-TR" dirty="0" err="1">
                <a:latin typeface="+mn-lt"/>
                <a:ea typeface="+mn-ea"/>
                <a:cs typeface="+mn-cs"/>
              </a:rPr>
              <a:t>end</a:t>
            </a:r>
            <a:r>
              <a:rPr lang="tr-TR" dirty="0">
                <a:latin typeface="+mn-lt"/>
                <a:ea typeface="+mn-ea"/>
                <a:cs typeface="+mn-cs"/>
              </a:rPr>
              <a:t>{tabular}</a:t>
            </a:r>
          </a:p>
          <a:p>
            <a:endParaRPr lang="tr-TR" dirty="0">
              <a:latin typeface="+mn-lt"/>
              <a:ea typeface="+mn-ea"/>
              <a:cs typeface="+mn-cs"/>
            </a:endParaRPr>
          </a:p>
          <a:p>
            <a:r>
              <a:rPr lang="en-US" dirty="0">
                <a:latin typeface="+mn-lt"/>
                <a:ea typeface="+mn-ea"/>
                <a:cs typeface="+mn-cs"/>
              </a:rPr>
              <a:t>\begin{tabular}{</a:t>
            </a:r>
            <a:r>
              <a:rPr lang="en-US" dirty="0" err="1">
                <a:latin typeface="+mn-lt"/>
                <a:ea typeface="+mn-ea"/>
                <a:cs typeface="+mn-cs"/>
              </a:rPr>
              <a:t>c|c</a:t>
            </a:r>
            <a:r>
              <a:rPr lang="en-US" dirty="0">
                <a:latin typeface="+mn-lt"/>
                <a:ea typeface="+mn-ea"/>
                <a:cs typeface="+mn-cs"/>
              </a:rPr>
              <a:t>}</a:t>
            </a:r>
          </a:p>
          <a:p>
            <a:r>
              <a:rPr lang="en-US" dirty="0">
                <a:latin typeface="+mn-lt"/>
                <a:ea typeface="+mn-ea"/>
                <a:cs typeface="+mn-cs"/>
              </a:rPr>
              <a:t> flow path &amp; time delay [s] \\ \</a:t>
            </a:r>
            <a:r>
              <a:rPr lang="en-US" dirty="0" err="1">
                <a:latin typeface="+mn-lt"/>
                <a:ea typeface="+mn-ea"/>
                <a:cs typeface="+mn-cs"/>
              </a:rPr>
              <a:t>hline</a:t>
            </a:r>
            <a:endParaRPr lang="en-US" dirty="0">
              <a:latin typeface="+mn-lt"/>
              <a:ea typeface="+mn-ea"/>
              <a:cs typeface="+mn-cs"/>
            </a:endParaRPr>
          </a:p>
          <a:p>
            <a:r>
              <a:rPr lang="en-US" dirty="0">
                <a:latin typeface="+mn-lt"/>
                <a:ea typeface="+mn-ea"/>
                <a:cs typeface="+mn-cs"/>
              </a:rPr>
              <a:t>$TT_{101} \</a:t>
            </a:r>
            <a:r>
              <a:rPr lang="en-US" dirty="0" err="1">
                <a:latin typeface="+mn-lt"/>
                <a:ea typeface="+mn-ea"/>
                <a:cs typeface="+mn-cs"/>
              </a:rPr>
              <a:t>rightarrow</a:t>
            </a:r>
            <a:r>
              <a:rPr lang="en-US" dirty="0">
                <a:latin typeface="+mn-lt"/>
                <a:ea typeface="+mn-ea"/>
                <a:cs typeface="+mn-cs"/>
              </a:rPr>
              <a:t> TT_{103} $&amp; 1.0 \\</a:t>
            </a:r>
          </a:p>
          <a:p>
            <a:r>
              <a:rPr lang="en-US" dirty="0">
                <a:latin typeface="+mn-lt"/>
                <a:ea typeface="+mn-ea"/>
                <a:cs typeface="+mn-cs"/>
              </a:rPr>
              <a:t>$TT_{103} \</a:t>
            </a:r>
            <a:r>
              <a:rPr lang="en-US" dirty="0" err="1">
                <a:latin typeface="+mn-lt"/>
                <a:ea typeface="+mn-ea"/>
                <a:cs typeface="+mn-cs"/>
              </a:rPr>
              <a:t>rightarrow</a:t>
            </a:r>
            <a:r>
              <a:rPr lang="en-US" dirty="0">
                <a:latin typeface="+mn-lt"/>
                <a:ea typeface="+mn-ea"/>
                <a:cs typeface="+mn-cs"/>
              </a:rPr>
              <a:t> TT_{102} $&amp; 17.0 \\</a:t>
            </a:r>
          </a:p>
          <a:p>
            <a:endParaRPr lang="en-US" dirty="0">
              <a:latin typeface="+mn-lt"/>
              <a:ea typeface="+mn-ea"/>
              <a:cs typeface="+mn-cs"/>
            </a:endParaRPr>
          </a:p>
          <a:p>
            <a:r>
              <a:rPr lang="tr-TR" dirty="0">
                <a:latin typeface="+mn-lt"/>
                <a:ea typeface="+mn-ea"/>
                <a:cs typeface="+mn-cs"/>
              </a:rPr>
              <a:t>\</a:t>
            </a:r>
            <a:r>
              <a:rPr lang="tr-TR" dirty="0" err="1">
                <a:latin typeface="+mn-lt"/>
                <a:ea typeface="+mn-ea"/>
                <a:cs typeface="+mn-cs"/>
              </a:rPr>
              <a:t>end</a:t>
            </a:r>
            <a:r>
              <a:rPr lang="tr-TR" dirty="0">
                <a:latin typeface="+mn-lt"/>
                <a:ea typeface="+mn-ea"/>
                <a:cs typeface="+mn-cs"/>
              </a:rPr>
              <a:t>{tabular}  </a:t>
            </a:r>
            <a:endParaRPr lang="en-US" dirty="0"/>
          </a:p>
        </p:txBody>
      </p:sp>
      <p:sp>
        <p:nvSpPr>
          <p:cNvPr id="4" name="Slide Number Placeholder 3"/>
          <p:cNvSpPr>
            <a:spLocks noGrp="1"/>
          </p:cNvSpPr>
          <p:nvPr>
            <p:ph type="sldNum" sz="quarter" idx="10"/>
          </p:nvPr>
        </p:nvSpPr>
        <p:spPr/>
        <p:txBody>
          <a:bodyPr/>
          <a:lstStyle/>
          <a:p>
            <a:fld id="{1970AAB2-BE9C-4D41-BF00-F790C21A41A3}" type="slidenum">
              <a:rPr lang="en-US" smtClean="0"/>
              <a:t>55</a:t>
            </a:fld>
            <a:endParaRPr lang="en-US"/>
          </a:p>
        </p:txBody>
      </p:sp>
    </p:spTree>
    <p:extLst>
      <p:ext uri="{BB962C8B-B14F-4D97-AF65-F5344CB8AC3E}">
        <p14:creationId xmlns:p14="http://schemas.microsoft.com/office/powerpoint/2010/main" val="704538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5" descr="TitleSlide_06051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FermiLogo_RGB_NALBlu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750" y="1149350"/>
            <a:ext cx="32670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004C97"/>
                </a:solidFill>
                <a:latin typeface="Helvetica"/>
              </a:defRPr>
            </a:lvl1pPr>
          </a:lstStyle>
          <a:p>
            <a:r>
              <a:rPr lang="en-US" smtClean="0"/>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smtClean="0"/>
              <a:t>Click to edit Master text styles</a:t>
            </a:r>
          </a:p>
        </p:txBody>
      </p:sp>
    </p:spTree>
    <p:extLst>
      <p:ext uri="{BB962C8B-B14F-4D97-AF65-F5344CB8AC3E}">
        <p14:creationId xmlns:p14="http://schemas.microsoft.com/office/powerpoint/2010/main" val="256329532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oter Only: Blank">
    <p:spTree>
      <p:nvGrpSpPr>
        <p:cNvPr id="1" name=""/>
        <p:cNvGrpSpPr/>
        <p:nvPr/>
      </p:nvGrpSpPr>
      <p:grpSpPr>
        <a:xfrm>
          <a:off x="0" y="0"/>
          <a:ext cx="0" cy="0"/>
          <a:chOff x="0" y="0"/>
          <a:chExt cx="0" cy="0"/>
        </a:xfrm>
      </p:grpSpPr>
      <p:sp>
        <p:nvSpPr>
          <p:cNvPr id="8" name="Content Placeholder 2"/>
          <p:cNvSpPr>
            <a:spLocks noGrp="1"/>
          </p:cNvSpPr>
          <p:nvPr>
            <p:ph sz="half" idx="13"/>
          </p:nvPr>
        </p:nvSpPr>
        <p:spPr>
          <a:xfrm>
            <a:off x="228601" y="361950"/>
            <a:ext cx="8675688" cy="56689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3"/>
          <p:cNvSpPr>
            <a:spLocks noGrp="1"/>
          </p:cNvSpPr>
          <p:nvPr>
            <p:ph type="dt" sz="half" idx="14"/>
          </p:nvPr>
        </p:nvSpPr>
        <p:spPr>
          <a:ln/>
        </p:spPr>
        <p:txBody>
          <a:bodyPr/>
          <a:lstStyle>
            <a:lvl1pPr>
              <a:defRPr/>
            </a:lvl1pPr>
          </a:lstStyle>
          <a:p>
            <a:fld id="{28C73232-427F-874A-8E8C-2DA775287340}" type="datetime1">
              <a:rPr lang="en-US" altLang="en-US" smtClean="0"/>
              <a:t>4/10/17</a:t>
            </a:fld>
            <a:endParaRPr lang="en-US" altLang="en-US"/>
          </a:p>
        </p:txBody>
      </p:sp>
      <p:sp>
        <p:nvSpPr>
          <p:cNvPr id="4" name="Footer Placeholder 4"/>
          <p:cNvSpPr>
            <a:spLocks noGrp="1"/>
          </p:cNvSpPr>
          <p:nvPr>
            <p:ph type="ftr" sz="quarter" idx="15"/>
          </p:nvPr>
        </p:nvSpPr>
        <p:spPr>
          <a:ln/>
        </p:spPr>
        <p:txBody>
          <a:bodyPr/>
          <a:lstStyle>
            <a:lvl1pPr>
              <a:defRPr/>
            </a:lvl1pPr>
          </a:lstStyle>
          <a:p>
            <a:pPr>
              <a:defRPr/>
            </a:pPr>
            <a:r>
              <a:rPr lang="en-US" smtClean="0"/>
              <a:t>PIP-II MAC</a:t>
            </a:r>
            <a:endParaRPr lang="en-US" b="1"/>
          </a:p>
        </p:txBody>
      </p:sp>
      <p:sp>
        <p:nvSpPr>
          <p:cNvPr id="5" name="Slide Number Placeholder 5"/>
          <p:cNvSpPr>
            <a:spLocks noGrp="1"/>
          </p:cNvSpPr>
          <p:nvPr>
            <p:ph type="sldNum" sz="quarter" idx="16"/>
          </p:nvPr>
        </p:nvSpPr>
        <p:spPr>
          <a:ln/>
        </p:spPr>
        <p:txBody>
          <a:bodyPr/>
          <a:lstStyle>
            <a:lvl1pPr>
              <a:defRPr/>
            </a:lvl1pPr>
          </a:lstStyle>
          <a:p>
            <a:fld id="{9E26B1FF-1958-45A7-BF70-37759F728BBA}" type="slidenum">
              <a:rPr lang="en-US" altLang="en-US"/>
              <a:pPr/>
              <a:t>‹#›</a:t>
            </a:fld>
            <a:endParaRPr lang="en-US" altLang="en-US"/>
          </a:p>
        </p:txBody>
      </p:sp>
    </p:spTree>
    <p:extLst>
      <p:ext uri="{BB962C8B-B14F-4D97-AF65-F5344CB8AC3E}">
        <p14:creationId xmlns:p14="http://schemas.microsoft.com/office/powerpoint/2010/main" val="3731899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oter Only: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361950"/>
            <a:ext cx="8700851" cy="4369742"/>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p>
        </p:txBody>
      </p:sp>
      <p:sp>
        <p:nvSpPr>
          <p:cNvPr id="10"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4" name="Date Placeholder 3"/>
          <p:cNvSpPr>
            <a:spLocks noGrp="1"/>
          </p:cNvSpPr>
          <p:nvPr>
            <p:ph type="dt" sz="half" idx="14"/>
          </p:nvPr>
        </p:nvSpPr>
        <p:spPr>
          <a:ln/>
        </p:spPr>
        <p:txBody>
          <a:bodyPr/>
          <a:lstStyle>
            <a:lvl1pPr>
              <a:defRPr/>
            </a:lvl1pPr>
          </a:lstStyle>
          <a:p>
            <a:fld id="{4E139B26-8542-194A-B327-A5508B484F5F}" type="datetime1">
              <a:rPr lang="en-US" altLang="en-US" smtClean="0"/>
              <a:t>4/10/17</a:t>
            </a:fld>
            <a:endParaRPr lang="en-US" altLang="en-US"/>
          </a:p>
        </p:txBody>
      </p:sp>
      <p:sp>
        <p:nvSpPr>
          <p:cNvPr id="5" name="Footer Placeholder 4"/>
          <p:cNvSpPr>
            <a:spLocks noGrp="1"/>
          </p:cNvSpPr>
          <p:nvPr>
            <p:ph type="ftr" sz="quarter" idx="15"/>
          </p:nvPr>
        </p:nvSpPr>
        <p:spPr>
          <a:ln/>
        </p:spPr>
        <p:txBody>
          <a:bodyPr/>
          <a:lstStyle>
            <a:lvl1pPr>
              <a:defRPr/>
            </a:lvl1pPr>
          </a:lstStyle>
          <a:p>
            <a:pPr>
              <a:defRPr/>
            </a:pPr>
            <a:r>
              <a:rPr lang="en-US" smtClean="0"/>
              <a:t>PIP-II MAC</a:t>
            </a:r>
            <a:endParaRPr lang="en-US" b="1"/>
          </a:p>
        </p:txBody>
      </p:sp>
      <p:sp>
        <p:nvSpPr>
          <p:cNvPr id="6" name="Slide Number Placeholder 5"/>
          <p:cNvSpPr>
            <a:spLocks noGrp="1"/>
          </p:cNvSpPr>
          <p:nvPr>
            <p:ph type="sldNum" sz="quarter" idx="16"/>
          </p:nvPr>
        </p:nvSpPr>
        <p:spPr>
          <a:ln/>
        </p:spPr>
        <p:txBody>
          <a:bodyPr/>
          <a:lstStyle>
            <a:lvl1pPr>
              <a:defRPr/>
            </a:lvl1pPr>
          </a:lstStyle>
          <a:p>
            <a:fld id="{9F598376-25C6-457D-B119-176F6396C421}" type="slidenum">
              <a:rPr lang="en-US" altLang="en-US"/>
              <a:pPr/>
              <a:t>‹#›</a:t>
            </a:fld>
            <a:endParaRPr lang="en-US" altLang="en-US"/>
          </a:p>
        </p:txBody>
      </p:sp>
    </p:spTree>
    <p:extLst>
      <p:ext uri="{BB962C8B-B14F-4D97-AF65-F5344CB8AC3E}">
        <p14:creationId xmlns:p14="http://schemas.microsoft.com/office/powerpoint/2010/main" val="3616003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oter Only: Title &amp; Content">
    <p:spTree>
      <p:nvGrpSpPr>
        <p:cNvPr id="1" name=""/>
        <p:cNvGrpSpPr/>
        <p:nvPr/>
      </p:nvGrpSpPr>
      <p:grpSpPr>
        <a:xfrm>
          <a:off x="0" y="0"/>
          <a:ext cx="0" cy="0"/>
          <a:chOff x="0" y="0"/>
          <a:chExt cx="0" cy="0"/>
        </a:xfrm>
      </p:grpSpPr>
      <p:sp>
        <p:nvSpPr>
          <p:cNvPr id="6"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dirty="0" smtClean="0"/>
              <a:t>Click to edit Master title style</a:t>
            </a:r>
            <a:endParaRPr lang="en-US" dirty="0"/>
          </a:p>
        </p:txBody>
      </p:sp>
      <p:sp>
        <p:nvSpPr>
          <p:cNvPr id="7"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ln/>
        </p:spPr>
        <p:txBody>
          <a:bodyPr/>
          <a:lstStyle>
            <a:lvl1pPr>
              <a:defRPr/>
            </a:lvl1pPr>
          </a:lstStyle>
          <a:p>
            <a:fld id="{6BC71008-0A51-3D4A-8E49-046F64719DC8}" type="datetime1">
              <a:rPr lang="en-US" altLang="en-US" smtClean="0"/>
              <a:t>4/10/17</a:t>
            </a:fld>
            <a:endParaRPr lang="en-US" altLang="en-US"/>
          </a:p>
        </p:txBody>
      </p:sp>
      <p:sp>
        <p:nvSpPr>
          <p:cNvPr id="5" name="Footer Placeholder 4"/>
          <p:cNvSpPr>
            <a:spLocks noGrp="1"/>
          </p:cNvSpPr>
          <p:nvPr>
            <p:ph type="ftr" sz="quarter" idx="11"/>
          </p:nvPr>
        </p:nvSpPr>
        <p:spPr>
          <a:ln/>
        </p:spPr>
        <p:txBody>
          <a:bodyPr/>
          <a:lstStyle>
            <a:lvl1pPr>
              <a:defRPr/>
            </a:lvl1pPr>
          </a:lstStyle>
          <a:p>
            <a:pPr>
              <a:defRPr/>
            </a:pPr>
            <a:r>
              <a:rPr lang="en-US" smtClean="0"/>
              <a:t>PIP-II MAC</a:t>
            </a:r>
            <a:endParaRPr lang="en-US" b="1"/>
          </a:p>
        </p:txBody>
      </p:sp>
      <p:sp>
        <p:nvSpPr>
          <p:cNvPr id="8" name="Slide Number Placeholder 5"/>
          <p:cNvSpPr>
            <a:spLocks noGrp="1"/>
          </p:cNvSpPr>
          <p:nvPr>
            <p:ph type="sldNum" sz="quarter" idx="12"/>
          </p:nvPr>
        </p:nvSpPr>
        <p:spPr>
          <a:ln/>
        </p:spPr>
        <p:txBody>
          <a:bodyPr/>
          <a:lstStyle>
            <a:lvl1pPr>
              <a:defRPr/>
            </a:lvl1pPr>
          </a:lstStyle>
          <a:p>
            <a:fld id="{F775E48D-BE27-41EE-B882-CF373960F76C}" type="slidenum">
              <a:rPr lang="en-US" altLang="en-US"/>
              <a:pPr/>
              <a:t>‹#›</a:t>
            </a:fld>
            <a:endParaRPr lang="en-US" altLang="en-US"/>
          </a:p>
        </p:txBody>
      </p:sp>
    </p:spTree>
    <p:extLst>
      <p:ext uri="{BB962C8B-B14F-4D97-AF65-F5344CB8AC3E}">
        <p14:creationId xmlns:p14="http://schemas.microsoft.com/office/powerpoint/2010/main" val="37983973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ooter Only: Comparison ">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355192"/>
            <a:ext cx="4206240" cy="4250146"/>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sz="half" idx="15"/>
          </p:nvPr>
        </p:nvSpPr>
        <p:spPr>
          <a:xfrm>
            <a:off x="4709161" y="355192"/>
            <a:ext cx="4206240" cy="4250146"/>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0" name="Text Placeholder 3"/>
          <p:cNvSpPr>
            <a:spLocks noGrp="1"/>
          </p:cNvSpPr>
          <p:nvPr>
            <p:ph type="body" sz="half" idx="19"/>
          </p:nvPr>
        </p:nvSpPr>
        <p:spPr>
          <a:xfrm>
            <a:off x="4709160" y="4765101"/>
            <a:ext cx="4206239"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Date Placeholder 3"/>
          <p:cNvSpPr>
            <a:spLocks noGrp="1"/>
          </p:cNvSpPr>
          <p:nvPr>
            <p:ph type="dt" sz="half" idx="20"/>
          </p:nvPr>
        </p:nvSpPr>
        <p:spPr>
          <a:ln/>
        </p:spPr>
        <p:txBody>
          <a:bodyPr/>
          <a:lstStyle>
            <a:lvl1pPr>
              <a:defRPr/>
            </a:lvl1pPr>
          </a:lstStyle>
          <a:p>
            <a:fld id="{B0C4EDB9-CE0B-0F47-85A3-54E1525CB182}" type="datetime1">
              <a:rPr lang="en-US" altLang="en-US" smtClean="0"/>
              <a:t>4/10/17</a:t>
            </a:fld>
            <a:endParaRPr lang="en-US" altLang="en-US"/>
          </a:p>
        </p:txBody>
      </p:sp>
      <p:sp>
        <p:nvSpPr>
          <p:cNvPr id="11" name="Footer Placeholder 4"/>
          <p:cNvSpPr>
            <a:spLocks noGrp="1"/>
          </p:cNvSpPr>
          <p:nvPr>
            <p:ph type="ftr" sz="quarter" idx="21"/>
          </p:nvPr>
        </p:nvSpPr>
        <p:spPr>
          <a:ln/>
        </p:spPr>
        <p:txBody>
          <a:bodyPr/>
          <a:lstStyle>
            <a:lvl1pPr>
              <a:defRPr/>
            </a:lvl1pPr>
          </a:lstStyle>
          <a:p>
            <a:pPr>
              <a:defRPr/>
            </a:pPr>
            <a:r>
              <a:rPr lang="en-US" smtClean="0"/>
              <a:t>PIP-II MAC</a:t>
            </a:r>
            <a:endParaRPr lang="en-US" b="1"/>
          </a:p>
        </p:txBody>
      </p:sp>
      <p:sp>
        <p:nvSpPr>
          <p:cNvPr id="12" name="Slide Number Placeholder 5"/>
          <p:cNvSpPr>
            <a:spLocks noGrp="1"/>
          </p:cNvSpPr>
          <p:nvPr>
            <p:ph type="sldNum" sz="quarter" idx="22"/>
          </p:nvPr>
        </p:nvSpPr>
        <p:spPr>
          <a:ln/>
        </p:spPr>
        <p:txBody>
          <a:bodyPr/>
          <a:lstStyle>
            <a:lvl1pPr>
              <a:defRPr/>
            </a:lvl1pPr>
          </a:lstStyle>
          <a:p>
            <a:fld id="{0448E9F0-89A6-4FD0-8966-1A0C47E26DF6}" type="slidenum">
              <a:rPr lang="en-US" altLang="en-US"/>
              <a:pPr/>
              <a:t>‹#›</a:t>
            </a:fld>
            <a:endParaRPr lang="en-US" altLang="en-US"/>
          </a:p>
        </p:txBody>
      </p:sp>
    </p:spTree>
    <p:extLst>
      <p:ext uri="{BB962C8B-B14F-4D97-AF65-F5344CB8AC3E}">
        <p14:creationId xmlns:p14="http://schemas.microsoft.com/office/powerpoint/2010/main" val="1751072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1" y="103664"/>
            <a:ext cx="6326312" cy="641739"/>
          </a:xfrm>
          <a:prstGeom prst="rect">
            <a:avLst/>
          </a:prstGeom>
        </p:spPr>
        <p:txBody>
          <a:bodyPr lIns="0" tIns="0" rIns="0" bIns="0" anchor="b" anchorCtr="0"/>
          <a:lstStyle>
            <a:lvl1pPr>
              <a:defRPr sz="2400">
                <a:solidFill>
                  <a:srgbClr val="004C97"/>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a:lvl1pPr>
          </a:lstStyle>
          <a:p>
            <a:fld id="{6742115C-B2E4-CF4D-B3C0-E4BF23BD26BA}" type="datetime1">
              <a:rPr lang="en-US" altLang="en-US" smtClean="0"/>
              <a:t>4/10/17</a:t>
            </a:fld>
            <a:endParaRPr lang="en-US" altLang="en-US" dirty="0"/>
          </a:p>
        </p:txBody>
      </p:sp>
      <p:sp>
        <p:nvSpPr>
          <p:cNvPr id="5" name="Footer Placeholder 4"/>
          <p:cNvSpPr>
            <a:spLocks noGrp="1"/>
          </p:cNvSpPr>
          <p:nvPr>
            <p:ph type="ftr" sz="quarter" idx="11"/>
          </p:nvPr>
        </p:nvSpPr>
        <p:spPr>
          <a:xfrm>
            <a:off x="827007" y="6515100"/>
            <a:ext cx="4433370" cy="241300"/>
          </a:xfrm>
        </p:spPr>
        <p:txBody>
          <a:bodyPr/>
          <a:lstStyle>
            <a:lvl1pPr>
              <a:defRPr sz="900">
                <a:solidFill>
                  <a:srgbClr val="004C97"/>
                </a:solidFill>
              </a:defRPr>
            </a:lvl1pPr>
          </a:lstStyle>
          <a:p>
            <a:pPr>
              <a:defRPr/>
            </a:pPr>
            <a:r>
              <a:rPr lang="en-US" smtClean="0"/>
              <a:t>PIP-II MAC</a:t>
            </a:r>
            <a:endParaRPr lang="en-US" b="1" dirty="0"/>
          </a:p>
        </p:txBody>
      </p:sp>
      <p:sp>
        <p:nvSpPr>
          <p:cNvPr id="6" name="Slide Number Placeholder 5"/>
          <p:cNvSpPr>
            <a:spLocks noGrp="1"/>
          </p:cNvSpPr>
          <p:nvPr>
            <p:ph type="sldNum" sz="quarter" idx="12"/>
          </p:nvPr>
        </p:nvSpPr>
        <p:spPr/>
        <p:txBody>
          <a:bodyPr/>
          <a:lstStyle>
            <a:lvl1pPr>
              <a:defRPr/>
            </a:lvl1pPr>
          </a:lstStyle>
          <a:p>
            <a:fld id="{D4078CA2-75EA-4F42-B0AF-FB0975373545}" type="slidenum">
              <a:rPr lang="en-US" altLang="en-US"/>
              <a:pPr/>
              <a:t>‹#›</a:t>
            </a:fld>
            <a:endParaRPr lang="en-US" alt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18550" y="6441831"/>
            <a:ext cx="763802" cy="416169"/>
          </a:xfrm>
          <a:prstGeom prst="rect">
            <a:avLst/>
          </a:prstGeom>
        </p:spPr>
      </p:pic>
    </p:spTree>
    <p:extLst>
      <p:ext uri="{BB962C8B-B14F-4D97-AF65-F5344CB8AC3E}">
        <p14:creationId xmlns:p14="http://schemas.microsoft.com/office/powerpoint/2010/main" val="1376339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amp;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smtClean="0"/>
              <a:t>Click to edit Master title style</a:t>
            </a:r>
            <a:endParaRPr lang="en-US" dirty="0"/>
          </a:p>
        </p:txBody>
      </p:sp>
      <p:sp>
        <p:nvSpPr>
          <p:cNvPr id="7" name="Date Placeholder 3"/>
          <p:cNvSpPr>
            <a:spLocks noGrp="1"/>
          </p:cNvSpPr>
          <p:nvPr>
            <p:ph type="dt" sz="half" idx="19"/>
          </p:nvPr>
        </p:nvSpPr>
        <p:spPr/>
        <p:txBody>
          <a:bodyPr/>
          <a:lstStyle>
            <a:lvl1pPr>
              <a:defRPr/>
            </a:lvl1pPr>
          </a:lstStyle>
          <a:p>
            <a:fld id="{B2F0C102-E48D-A043-A39E-042A0141F27E}" type="datetime1">
              <a:rPr lang="en-US" altLang="en-US" smtClean="0"/>
              <a:t>4/10/17</a:t>
            </a:fld>
            <a:endParaRPr lang="en-US" altLang="en-US"/>
          </a:p>
        </p:txBody>
      </p:sp>
      <p:sp>
        <p:nvSpPr>
          <p:cNvPr id="8" name="Footer Placeholder 4"/>
          <p:cNvSpPr>
            <a:spLocks noGrp="1"/>
          </p:cNvSpPr>
          <p:nvPr>
            <p:ph type="ftr" sz="quarter" idx="20"/>
          </p:nvPr>
        </p:nvSpPr>
        <p:spPr/>
        <p:txBody>
          <a:bodyPr/>
          <a:lstStyle>
            <a:lvl1pPr>
              <a:defRPr/>
            </a:lvl1pPr>
          </a:lstStyle>
          <a:p>
            <a:pPr>
              <a:defRPr/>
            </a:pPr>
            <a:r>
              <a:rPr lang="en-US" smtClean="0"/>
              <a:t>PIP-II MAC</a:t>
            </a:r>
            <a:endParaRPr lang="en-US" b="1"/>
          </a:p>
        </p:txBody>
      </p:sp>
      <p:sp>
        <p:nvSpPr>
          <p:cNvPr id="9" name="Slide Number Placeholder 5"/>
          <p:cNvSpPr>
            <a:spLocks noGrp="1"/>
          </p:cNvSpPr>
          <p:nvPr>
            <p:ph type="sldNum" sz="quarter" idx="21"/>
          </p:nvPr>
        </p:nvSpPr>
        <p:spPr/>
        <p:txBody>
          <a:bodyPr/>
          <a:lstStyle>
            <a:lvl1pPr>
              <a:defRPr/>
            </a:lvl1pPr>
          </a:lstStyle>
          <a:p>
            <a:fld id="{401800F4-4579-43AA-8D1C-4C601C6F94A5}" type="slidenum">
              <a:rPr lang="en-US" altLang="en-US"/>
              <a:pPr/>
              <a:t>‹#›</a:t>
            </a:fld>
            <a:endParaRPr lang="en-US" altLang="en-US"/>
          </a:p>
        </p:txBody>
      </p:sp>
    </p:spTree>
    <p:extLst>
      <p:ext uri="{BB962C8B-B14F-4D97-AF65-F5344CB8AC3E}">
        <p14:creationId xmlns:p14="http://schemas.microsoft.com/office/powerpoint/2010/main" val="3171959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smtClean="0"/>
              <a:t>Click to edit Master title style</a:t>
            </a:r>
            <a:endParaRPr lang="en-US" dirty="0"/>
          </a:p>
        </p:txBody>
      </p:sp>
      <p:sp>
        <p:nvSpPr>
          <p:cNvPr id="5" name="Date Placeholder 3"/>
          <p:cNvSpPr>
            <a:spLocks noGrp="1"/>
          </p:cNvSpPr>
          <p:nvPr>
            <p:ph type="dt" sz="half" idx="16"/>
          </p:nvPr>
        </p:nvSpPr>
        <p:spPr/>
        <p:txBody>
          <a:bodyPr/>
          <a:lstStyle>
            <a:lvl1pPr>
              <a:defRPr/>
            </a:lvl1pPr>
          </a:lstStyle>
          <a:p>
            <a:fld id="{BC56CD27-662C-E54E-B573-E332EDD849C6}" type="datetime1">
              <a:rPr lang="en-US" altLang="en-US" smtClean="0"/>
              <a:t>4/10/17</a:t>
            </a:fld>
            <a:endParaRPr lang="en-US" altLang="en-US"/>
          </a:p>
        </p:txBody>
      </p:sp>
      <p:sp>
        <p:nvSpPr>
          <p:cNvPr id="6" name="Footer Placeholder 4"/>
          <p:cNvSpPr>
            <a:spLocks noGrp="1"/>
          </p:cNvSpPr>
          <p:nvPr>
            <p:ph type="ftr" sz="quarter" idx="17"/>
          </p:nvPr>
        </p:nvSpPr>
        <p:spPr/>
        <p:txBody>
          <a:bodyPr/>
          <a:lstStyle>
            <a:lvl1pPr>
              <a:defRPr/>
            </a:lvl1pPr>
          </a:lstStyle>
          <a:p>
            <a:pPr>
              <a:defRPr/>
            </a:pPr>
            <a:r>
              <a:rPr lang="en-US" smtClean="0"/>
              <a:t>PIP-II MAC</a:t>
            </a:r>
            <a:endParaRPr lang="en-US" b="1"/>
          </a:p>
        </p:txBody>
      </p:sp>
      <p:sp>
        <p:nvSpPr>
          <p:cNvPr id="7" name="Slide Number Placeholder 5"/>
          <p:cNvSpPr>
            <a:spLocks noGrp="1"/>
          </p:cNvSpPr>
          <p:nvPr>
            <p:ph type="sldNum" sz="quarter" idx="18"/>
          </p:nvPr>
        </p:nvSpPr>
        <p:spPr/>
        <p:txBody>
          <a:bodyPr/>
          <a:lstStyle>
            <a:lvl1pPr>
              <a:defRPr/>
            </a:lvl1pPr>
          </a:lstStyle>
          <a:p>
            <a:fld id="{A1456F2F-62F8-4BD5-83E6-D3C20E36CF7A}" type="slidenum">
              <a:rPr lang="en-US" altLang="en-US"/>
              <a:pPr/>
              <a:t>‹#›</a:t>
            </a:fld>
            <a:endParaRPr lang="en-US" altLang="en-US"/>
          </a:p>
        </p:txBody>
      </p:sp>
    </p:spTree>
    <p:extLst>
      <p:ext uri="{BB962C8B-B14F-4D97-AF65-F5344CB8AC3E}">
        <p14:creationId xmlns:p14="http://schemas.microsoft.com/office/powerpoint/2010/main" val="2519613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amp;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smtClean="0"/>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fld id="{81A805C2-3A52-D845-AB29-3492A1AD7D69}" type="datetime1">
              <a:rPr lang="en-US" altLang="en-US" smtClean="0"/>
              <a:t>4/10/17</a:t>
            </a:fld>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smtClean="0"/>
              <a:t>PIP-II MAC</a:t>
            </a:r>
            <a:endParaRPr lang="en-US" b="1"/>
          </a:p>
        </p:txBody>
      </p:sp>
      <p:sp>
        <p:nvSpPr>
          <p:cNvPr id="7" name="Slide Number Placeholder 5"/>
          <p:cNvSpPr>
            <a:spLocks noGrp="1"/>
          </p:cNvSpPr>
          <p:nvPr>
            <p:ph type="sldNum" sz="quarter" idx="12"/>
          </p:nvPr>
        </p:nvSpPr>
        <p:spPr/>
        <p:txBody>
          <a:bodyPr/>
          <a:lstStyle>
            <a:lvl1pPr>
              <a:defRPr/>
            </a:lvl1pPr>
          </a:lstStyle>
          <a:p>
            <a:fld id="{9CB54F8A-A4D5-4456-AF3F-D990255E9FC0}" type="slidenum">
              <a:rPr lang="en-US" altLang="en-US"/>
              <a:pPr/>
              <a:t>‹#›</a:t>
            </a:fld>
            <a:endParaRPr lang="en-US" altLang="en-US"/>
          </a:p>
        </p:txBody>
      </p:sp>
    </p:spTree>
    <p:extLst>
      <p:ext uri="{BB962C8B-B14F-4D97-AF65-F5344CB8AC3E}">
        <p14:creationId xmlns:p14="http://schemas.microsoft.com/office/powerpoint/2010/main" val="4119006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AEA5577-9156-B448-A038-860B050D979A}" type="datetime1">
              <a:rPr lang="en-US" smtClean="0"/>
              <a:t>4/10/17</a:t>
            </a:fld>
            <a:endParaRPr lang="en-US"/>
          </a:p>
        </p:txBody>
      </p:sp>
      <p:sp>
        <p:nvSpPr>
          <p:cNvPr id="8" name="Footer Placeholder 7"/>
          <p:cNvSpPr>
            <a:spLocks noGrp="1"/>
          </p:cNvSpPr>
          <p:nvPr>
            <p:ph type="ftr" sz="quarter" idx="11"/>
          </p:nvPr>
        </p:nvSpPr>
        <p:spPr/>
        <p:txBody>
          <a:bodyPr/>
          <a:lstStyle/>
          <a:p>
            <a:r>
              <a:rPr lang="en-US" smtClean="0"/>
              <a:t>PIP-II MAC</a:t>
            </a:r>
            <a:endParaRPr lang="en-US"/>
          </a:p>
        </p:txBody>
      </p:sp>
      <p:sp>
        <p:nvSpPr>
          <p:cNvPr id="9" name="Slide Number Placeholder 8"/>
          <p:cNvSpPr>
            <a:spLocks noGrp="1"/>
          </p:cNvSpPr>
          <p:nvPr>
            <p:ph type="sldNum" sz="quarter" idx="12"/>
          </p:nvPr>
        </p:nvSpPr>
        <p:spPr/>
        <p:txBody>
          <a:bodyPr/>
          <a:lstStyle/>
          <a:p>
            <a:fld id="{581FB2AE-7AD3-7F42-AFB7-53B91DAAFD3E}" type="slidenum">
              <a:rPr lang="en-US" smtClean="0"/>
              <a:t>‹#›</a:t>
            </a:fld>
            <a:endParaRPr lang="en-US"/>
          </a:p>
        </p:txBody>
      </p:sp>
    </p:spTree>
    <p:extLst>
      <p:ext uri="{BB962C8B-B14F-4D97-AF65-F5344CB8AC3E}">
        <p14:creationId xmlns:p14="http://schemas.microsoft.com/office/powerpoint/2010/main" val="6436245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6927925" y="6505786"/>
            <a:ext cx="784587"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C6C50A90-27F8-4D4D-AC72-1928D712EAA8}" type="datetime1">
              <a:rPr lang="en-US" smtClean="0"/>
              <a:t>4/10/17</a:t>
            </a:fld>
            <a:endParaRPr lang="en-US" dirty="0"/>
          </a:p>
        </p:txBody>
      </p:sp>
      <p:sp>
        <p:nvSpPr>
          <p:cNvPr id="9" name="Footer Placeholder 4"/>
          <p:cNvSpPr>
            <a:spLocks noGrp="1"/>
          </p:cNvSpPr>
          <p:nvPr>
            <p:ph type="ftr" sz="quarter" idx="3"/>
          </p:nvPr>
        </p:nvSpPr>
        <p:spPr>
          <a:xfrm>
            <a:off x="1530603" y="6504213"/>
            <a:ext cx="266960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fi-FI" smtClean="0"/>
              <a:t>PIP-II MAC</a:t>
            </a: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51598" y="6441831"/>
            <a:ext cx="763802" cy="416169"/>
          </a:xfrm>
          <a:prstGeom prst="rect">
            <a:avLst/>
          </a:prstGeom>
        </p:spPr>
      </p:pic>
    </p:spTree>
    <p:extLst>
      <p:ext uri="{BB962C8B-B14F-4D97-AF65-F5344CB8AC3E}">
        <p14:creationId xmlns:p14="http://schemas.microsoft.com/office/powerpoint/2010/main" val="1108969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F78F8F4-D5D5-844A-B06B-1300630D1DD4}" type="datetime1">
              <a:rPr lang="en-US" smtClean="0"/>
              <a:t>4/10/17</a:t>
            </a:fld>
            <a:endParaRPr lang="en-US"/>
          </a:p>
        </p:txBody>
      </p:sp>
      <p:sp>
        <p:nvSpPr>
          <p:cNvPr id="6" name="Footer Placeholder 5"/>
          <p:cNvSpPr>
            <a:spLocks noGrp="1"/>
          </p:cNvSpPr>
          <p:nvPr>
            <p:ph type="ftr" sz="quarter" idx="11"/>
          </p:nvPr>
        </p:nvSpPr>
        <p:spPr/>
        <p:txBody>
          <a:bodyPr/>
          <a:lstStyle/>
          <a:p>
            <a:r>
              <a:rPr lang="en-US" smtClean="0"/>
              <a:t>PIP-II MAC</a:t>
            </a:r>
            <a:endParaRPr lang="en-US"/>
          </a:p>
        </p:txBody>
      </p:sp>
      <p:sp>
        <p:nvSpPr>
          <p:cNvPr id="7" name="Slide Number Placeholder 6"/>
          <p:cNvSpPr>
            <a:spLocks noGrp="1"/>
          </p:cNvSpPr>
          <p:nvPr>
            <p:ph type="sldNum" sz="quarter" idx="12"/>
          </p:nvPr>
        </p:nvSpPr>
        <p:spPr/>
        <p:txBody>
          <a:bodyPr/>
          <a:lstStyle/>
          <a:p>
            <a:fld id="{6FB4E42A-B322-9445-B885-C8A6E97D12F2}" type="slidenum">
              <a:rPr lang="en-US" smtClean="0"/>
              <a:t>‹#›</a:t>
            </a:fld>
            <a:endParaRPr lang="en-US"/>
          </a:p>
        </p:txBody>
      </p:sp>
    </p:spTree>
    <p:extLst>
      <p:ext uri="{BB962C8B-B14F-4D97-AF65-F5344CB8AC3E}">
        <p14:creationId xmlns:p14="http://schemas.microsoft.com/office/powerpoint/2010/main" val="723356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Footer Only: Title &amp; Content">
    <p:spTree>
      <p:nvGrpSpPr>
        <p:cNvPr id="1" name=""/>
        <p:cNvGrpSpPr/>
        <p:nvPr/>
      </p:nvGrpSpPr>
      <p:grpSpPr>
        <a:xfrm>
          <a:off x="0" y="0"/>
          <a:ext cx="0" cy="0"/>
          <a:chOff x="0" y="0"/>
          <a:chExt cx="0" cy="0"/>
        </a:xfrm>
      </p:grpSpPr>
      <p:sp>
        <p:nvSpPr>
          <p:cNvPr id="6"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dirty="0"/>
              <a:t>Click to edit Master title style</a:t>
            </a:r>
          </a:p>
        </p:txBody>
      </p:sp>
      <p:sp>
        <p:nvSpPr>
          <p:cNvPr id="7"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lvl1pPr>
          </a:lstStyle>
          <a:p>
            <a:fld id="{F64CF2E6-A85A-E14C-9791-D2E5776C5DED}" type="datetime1">
              <a:rPr lang="en-US" altLang="en-US" smtClean="0"/>
              <a:t>4/10/17</a:t>
            </a:fld>
            <a:endParaRPr lang="en-US" altLang="en-US"/>
          </a:p>
        </p:txBody>
      </p:sp>
      <p:sp>
        <p:nvSpPr>
          <p:cNvPr id="5" name="Footer Placeholder 4"/>
          <p:cNvSpPr>
            <a:spLocks noGrp="1"/>
          </p:cNvSpPr>
          <p:nvPr>
            <p:ph type="ftr" sz="quarter" idx="11"/>
          </p:nvPr>
        </p:nvSpPr>
        <p:spPr>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dirty="0" smtClean="0"/>
            </a:lvl1pPr>
          </a:lstStyle>
          <a:p>
            <a:pPr>
              <a:defRPr/>
            </a:pPr>
            <a:r>
              <a:rPr lang="en-US" smtClean="0"/>
              <a:t>PIP-II MAC</a:t>
            </a:r>
            <a:endParaRPr lang="en-US" b="1"/>
          </a:p>
        </p:txBody>
      </p:sp>
      <p:sp>
        <p:nvSpPr>
          <p:cNvPr id="8" name="Slide Number Placeholder 5"/>
          <p:cNvSpPr>
            <a:spLocks noGrp="1"/>
          </p:cNvSpPr>
          <p:nvPr>
            <p:ph type="sldNum" sz="quarter" idx="12"/>
          </p:nvPr>
        </p:nvSpPr>
        <p:spPr>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lvl1pPr>
          </a:lstStyle>
          <a:p>
            <a:fld id="{B5585131-D98E-4CC9-8879-1D32CC470D9D}" type="slidenum">
              <a:rPr lang="en-US" altLang="en-US"/>
              <a:pPr/>
              <a:t>‹#›</a:t>
            </a:fld>
            <a:endParaRPr lang="en-US" altLang="en-US"/>
          </a:p>
        </p:txBody>
      </p:sp>
    </p:spTree>
    <p:extLst>
      <p:ext uri="{BB962C8B-B14F-4D97-AF65-F5344CB8AC3E}">
        <p14:creationId xmlns:p14="http://schemas.microsoft.com/office/powerpoint/2010/main" val="11078734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1"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slideLayout" Target="../slideLayouts/slideLayout13.xml"/><Relationship Id="rId5" Type="http://schemas.openxmlformats.org/officeDocument/2006/relationships/theme" Target="../theme/theme2.xml"/><Relationship Id="rId6" Type="http://schemas.openxmlformats.org/officeDocument/2006/relationships/image" Target="../media/image5.png"/><Relationship Id="rId1" Type="http://schemas.openxmlformats.org/officeDocument/2006/relationships/slideLayout" Target="../slideLayouts/slideLayout10.xml"/><Relationship Id="rId2"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0" name="Date Placeholder 3"/>
          <p:cNvSpPr>
            <a:spLocks noGrp="1"/>
          </p:cNvSpPr>
          <p:nvPr>
            <p:ph type="dt" sz="half" idx="2"/>
          </p:nvPr>
        </p:nvSpPr>
        <p:spPr>
          <a:xfrm>
            <a:off x="6459538" y="6515100"/>
            <a:ext cx="1076325" cy="241300"/>
          </a:xfrm>
          <a:prstGeom prst="rect">
            <a:avLst/>
          </a:prstGeom>
        </p:spPr>
        <p:txBody>
          <a:bodyPr vert="horz" wrap="square" lIns="0" tIns="0" rIns="0" bIns="0" numCol="1" anchor="t" anchorCtr="0" compatLnSpc="1">
            <a:prstTxWarp prst="textNoShape">
              <a:avLst/>
            </a:prstTxWarp>
          </a:bodyPr>
          <a:lstStyle>
            <a:lvl1pPr algn="r">
              <a:defRPr sz="900">
                <a:solidFill>
                  <a:srgbClr val="004C97"/>
                </a:solidFill>
                <a:latin typeface="Helvetica" panose="020B0604020202020204" pitchFamily="34" charset="0"/>
              </a:defRPr>
            </a:lvl1pPr>
          </a:lstStyle>
          <a:p>
            <a:fld id="{4D1E575C-64D1-3643-AA72-5F1531C741C0}" type="datetime1">
              <a:rPr lang="en-US" altLang="en-US" smtClean="0"/>
              <a:t>4/10/17</a:t>
            </a:fld>
            <a:endParaRPr lang="en-US" altLang="en-US"/>
          </a:p>
        </p:txBody>
      </p:sp>
      <p:sp>
        <p:nvSpPr>
          <p:cNvPr id="11" name="Footer Placeholder 4"/>
          <p:cNvSpPr>
            <a:spLocks noGrp="1"/>
          </p:cNvSpPr>
          <p:nvPr>
            <p:ph type="ftr" sz="quarter" idx="3"/>
          </p:nvPr>
        </p:nvSpPr>
        <p:spPr>
          <a:xfrm>
            <a:off x="806450" y="6515100"/>
            <a:ext cx="5373688" cy="241300"/>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smtClean="0"/>
              <a:t>PIP-II MAC</a:t>
            </a:r>
            <a:endParaRPr lang="en-US" b="1"/>
          </a:p>
        </p:txBody>
      </p:sp>
      <p:sp>
        <p:nvSpPr>
          <p:cNvPr id="13" name="Slide Number Placeholder 5"/>
          <p:cNvSpPr>
            <a:spLocks noGrp="1"/>
          </p:cNvSpPr>
          <p:nvPr>
            <p:ph type="sldNum" sz="quarter" idx="4"/>
          </p:nvPr>
        </p:nvSpPr>
        <p:spPr>
          <a:xfrm>
            <a:off x="228600" y="6515100"/>
            <a:ext cx="447675" cy="241300"/>
          </a:xfrm>
          <a:prstGeom prst="rect">
            <a:avLst/>
          </a:prstGeom>
        </p:spPr>
        <p:txBody>
          <a:bodyPr vert="horz" wrap="square" lIns="0" tIns="0" rIns="0" bIns="0" numCol="1" anchor="t" anchorCtr="0" compatLnSpc="1">
            <a:prstTxWarp prst="textNoShape">
              <a:avLst/>
            </a:prstTxWarp>
          </a:bodyPr>
          <a:lstStyle>
            <a:lvl1pPr>
              <a:defRPr sz="900">
                <a:solidFill>
                  <a:srgbClr val="004C97"/>
                </a:solidFill>
                <a:latin typeface="Helvetica" panose="020B0604020202020204" pitchFamily="34" charset="0"/>
              </a:defRPr>
            </a:lvl1pPr>
          </a:lstStyle>
          <a:p>
            <a:fld id="{10E6ED46-57A2-47C0-A64C-B6DFECAB6C7F}" type="slidenum">
              <a:rPr lang="en-US" altLang="en-US"/>
              <a:pPr/>
              <a:t>‹#›</a:t>
            </a:fld>
            <a:endParaRPr lang="en-US" altLang="en-US"/>
          </a:p>
        </p:txBody>
      </p:sp>
      <p:pic>
        <p:nvPicPr>
          <p:cNvPr id="1029" name="Picture 2" descr="HeaderFooter_0060314.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86" r:id="rId1"/>
    <p:sldLayoutId id="2147484087" r:id="rId2"/>
    <p:sldLayoutId id="2147484079" r:id="rId3"/>
    <p:sldLayoutId id="2147484080" r:id="rId4"/>
    <p:sldLayoutId id="2147484081" r:id="rId5"/>
    <p:sldLayoutId id="2147484088" r:id="rId6"/>
    <p:sldLayoutId id="2147484089" r:id="rId7"/>
    <p:sldLayoutId id="2147484091" r:id="rId8"/>
    <p:sldLayoutId id="2147484092" r:id="rId9"/>
  </p:sldLayoutIdLst>
  <p:timing>
    <p:tnLst>
      <p:par>
        <p:cTn id="1" dur="indefinite" restart="never" nodeType="tmRoot"/>
      </p:par>
    </p:tnLst>
  </p:timing>
  <p:hf hdr="0"/>
  <p:txStyles>
    <p:titleStyle>
      <a:lvl1pPr algn="l" defTabSz="457200" rtl="0" eaLnBrk="1" fontAlgn="base" hangingPunct="1">
        <a:spcBef>
          <a:spcPct val="0"/>
        </a:spcBef>
        <a:spcAft>
          <a:spcPct val="0"/>
        </a:spcAft>
        <a:defRPr sz="1700" b="1" kern="1200">
          <a:solidFill>
            <a:srgbClr val="074184"/>
          </a:solidFill>
          <a:latin typeface="Helvetica"/>
          <a:ea typeface="MS PGothic" panose="020B0600070205080204" pitchFamily="34" charset="-128"/>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MS PGothic" panose="020B0600070205080204" pitchFamily="34" charset="-128"/>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MS PGothic" panose="020B0600070205080204" pitchFamily="34" charset="-128"/>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MS PGothic" panose="020B0600070205080204" pitchFamily="34" charset="-128"/>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MS PGothic" panose="020B0600070205080204"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kern="1200">
          <a:solidFill>
            <a:srgbClr val="595959"/>
          </a:solidFill>
          <a:latin typeface="Helvetica"/>
          <a:ea typeface="MS PGothic" panose="020B0600070205080204" pitchFamily="34" charset="-128"/>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1600" kern="1200">
          <a:solidFill>
            <a:srgbClr val="595959"/>
          </a:solidFill>
          <a:latin typeface="Helvetica"/>
          <a:ea typeface="MS PGothic" panose="020B0600070205080204" pitchFamily="34" charset="-128"/>
          <a:cs typeface="ＭＳ Ｐゴシック" charset="0"/>
        </a:defRPr>
      </a:lvl2pPr>
      <a:lvl3pPr marL="1143000" indent="-228600" algn="l" defTabSz="457200" rtl="0" eaLnBrk="1" fontAlgn="base" hangingPunct="1">
        <a:spcBef>
          <a:spcPct val="20000"/>
        </a:spcBef>
        <a:spcAft>
          <a:spcPct val="0"/>
        </a:spcAft>
        <a:buFont typeface="Arial" panose="020B0604020202020204" pitchFamily="34" charset="0"/>
        <a:buChar char="•"/>
        <a:defRPr sz="1400" kern="1200">
          <a:solidFill>
            <a:srgbClr val="595959"/>
          </a:solidFill>
          <a:latin typeface="Helvetica"/>
          <a:ea typeface="MS PGothic" panose="020B0600070205080204" pitchFamily="34" charset="-128"/>
          <a:cs typeface="ＭＳ Ｐゴシック" charset="0"/>
        </a:defRPr>
      </a:lvl3pPr>
      <a:lvl4pPr marL="1600200" indent="-228600" algn="l" defTabSz="457200" rtl="0" eaLnBrk="1" fontAlgn="base" hangingPunct="1">
        <a:spcBef>
          <a:spcPct val="20000"/>
        </a:spcBef>
        <a:spcAft>
          <a:spcPct val="0"/>
        </a:spcAft>
        <a:buFont typeface="Arial" panose="020B0604020202020204" pitchFamily="34" charset="0"/>
        <a:buChar char="–"/>
        <a:defRPr sz="1200" kern="1200">
          <a:solidFill>
            <a:srgbClr val="595959"/>
          </a:solidFill>
          <a:latin typeface="Helvetica"/>
          <a:ea typeface="MS PGothic" panose="020B0600070205080204" pitchFamily="34" charset="-128"/>
          <a:cs typeface="ＭＳ Ｐゴシック" charset="0"/>
        </a:defRPr>
      </a:lvl4pPr>
      <a:lvl5pPr marL="2057400" indent="-228600" algn="l" defTabSz="457200" rtl="0" eaLnBrk="1" fontAlgn="base" hangingPunct="1">
        <a:spcBef>
          <a:spcPct val="20000"/>
        </a:spcBef>
        <a:spcAft>
          <a:spcPct val="0"/>
        </a:spcAft>
        <a:buFont typeface="Arial" panose="020B0604020202020204" pitchFamily="34" charset="0"/>
        <a:buChar char="»"/>
        <a:defRPr sz="1200" kern="1200">
          <a:solidFill>
            <a:srgbClr val="595959"/>
          </a:solidFill>
          <a:latin typeface="Helvetica"/>
          <a:ea typeface="MS PGothic" panose="020B0600070205080204"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9218" name="Date Placeholder 3"/>
          <p:cNvSpPr>
            <a:spLocks noGrp="1"/>
          </p:cNvSpPr>
          <p:nvPr>
            <p:ph type="dt" sz="half" idx="2"/>
          </p:nvPr>
        </p:nvSpPr>
        <p:spPr bwMode="auto">
          <a:xfrm>
            <a:off x="6450013" y="6515100"/>
            <a:ext cx="1076325" cy="2413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r" defTabSz="914400">
              <a:defRPr sz="900">
                <a:solidFill>
                  <a:srgbClr val="004C97"/>
                </a:solidFill>
                <a:latin typeface="Helvetica" panose="020B0604020202020204" pitchFamily="34" charset="0"/>
              </a:defRPr>
            </a:lvl1pPr>
          </a:lstStyle>
          <a:p>
            <a:fld id="{EDC401FE-615B-314D-990A-55080994263E}" type="datetime1">
              <a:rPr lang="en-US" altLang="en-US" smtClean="0"/>
              <a:t>4/10/17</a:t>
            </a:fld>
            <a:endParaRPr lang="en-US" altLang="en-US"/>
          </a:p>
        </p:txBody>
      </p:sp>
      <p:sp>
        <p:nvSpPr>
          <p:cNvPr id="9219" name="Footer Placeholder 4"/>
          <p:cNvSpPr>
            <a:spLocks noGrp="1"/>
          </p:cNvSpPr>
          <p:nvPr>
            <p:ph type="ftr" sz="quarter" idx="3"/>
          </p:nvPr>
        </p:nvSpPr>
        <p:spPr bwMode="auto">
          <a:xfrm>
            <a:off x="806450" y="6515100"/>
            <a:ext cx="5373688" cy="2413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defTabSz="914400">
              <a:defRPr sz="900">
                <a:solidFill>
                  <a:srgbClr val="004C97"/>
                </a:solidFill>
                <a:latin typeface="Helvetica" charset="0"/>
                <a:ea typeface="ＭＳ Ｐゴシック" charset="0"/>
                <a:cs typeface="ＭＳ Ｐゴシック" charset="0"/>
              </a:defRPr>
            </a:lvl1pPr>
          </a:lstStyle>
          <a:p>
            <a:pPr>
              <a:defRPr/>
            </a:pPr>
            <a:r>
              <a:rPr lang="en-US" smtClean="0"/>
              <a:t>PIP-II MAC</a:t>
            </a:r>
            <a:endParaRPr lang="en-US" b="1"/>
          </a:p>
        </p:txBody>
      </p:sp>
      <p:sp>
        <p:nvSpPr>
          <p:cNvPr id="9220" name="Slide Number Placeholder 5"/>
          <p:cNvSpPr>
            <a:spLocks noGrp="1"/>
          </p:cNvSpPr>
          <p:nvPr>
            <p:ph type="sldNum" sz="quarter" idx="4"/>
          </p:nvPr>
        </p:nvSpPr>
        <p:spPr bwMode="auto">
          <a:xfrm>
            <a:off x="228600" y="6515100"/>
            <a:ext cx="447675" cy="2413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defTabSz="914400">
              <a:defRPr sz="900">
                <a:solidFill>
                  <a:srgbClr val="004C97"/>
                </a:solidFill>
                <a:latin typeface="Helvetica" panose="020B0604020202020204" pitchFamily="34" charset="0"/>
              </a:defRPr>
            </a:lvl1pPr>
          </a:lstStyle>
          <a:p>
            <a:fld id="{1046CE85-B449-47B5-AFE9-4F6A9FDE1A0C}" type="slidenum">
              <a:rPr lang="en-US" altLang="en-US"/>
              <a:pPr/>
              <a:t>‹#›</a:t>
            </a:fld>
            <a:endParaRPr lang="en-US" altLang="en-US"/>
          </a:p>
        </p:txBody>
      </p:sp>
      <p:pic>
        <p:nvPicPr>
          <p:cNvPr id="7173" name="Picture 1" descr="Footer_060314.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Lst>
  <p:timing>
    <p:tnLst>
      <p:par>
        <p:cTn id="1" dur="indefinite" restart="never" nodeType="tmRoot"/>
      </p:par>
    </p:tnLst>
  </p:timing>
  <p:hf hdr="0"/>
  <p:txStyles>
    <p:titleStyle>
      <a:lvl1pPr algn="l" defTabSz="457200" rtl="0" eaLnBrk="0" fontAlgn="base" hangingPunct="0">
        <a:spcBef>
          <a:spcPct val="0"/>
        </a:spcBef>
        <a:spcAft>
          <a:spcPct val="0"/>
        </a:spcAft>
        <a:defRPr sz="1700" b="1" kern="1200">
          <a:solidFill>
            <a:srgbClr val="2E5286"/>
          </a:solidFill>
          <a:latin typeface="Helvetica"/>
          <a:ea typeface="MS PGothic" panose="020B0600070205080204" pitchFamily="34" charset="-128"/>
          <a:cs typeface="ＭＳ Ｐゴシック" charset="0"/>
        </a:defRPr>
      </a:lvl1pPr>
      <a:lvl2pPr algn="l" defTabSz="457200" rtl="0" eaLnBrk="0" fontAlgn="base" hangingPunct="0">
        <a:spcBef>
          <a:spcPct val="0"/>
        </a:spcBef>
        <a:spcAft>
          <a:spcPct val="0"/>
        </a:spcAft>
        <a:defRPr sz="1700" b="1">
          <a:solidFill>
            <a:srgbClr val="2E5286"/>
          </a:solidFill>
          <a:latin typeface="Helvetica" charset="0"/>
          <a:ea typeface="MS PGothic" panose="020B0600070205080204" pitchFamily="34" charset="-128"/>
          <a:cs typeface="ＭＳ Ｐゴシック" charset="0"/>
        </a:defRPr>
      </a:lvl2pPr>
      <a:lvl3pPr algn="l" defTabSz="457200" rtl="0" eaLnBrk="0" fontAlgn="base" hangingPunct="0">
        <a:spcBef>
          <a:spcPct val="0"/>
        </a:spcBef>
        <a:spcAft>
          <a:spcPct val="0"/>
        </a:spcAft>
        <a:defRPr sz="1700" b="1">
          <a:solidFill>
            <a:srgbClr val="2E5286"/>
          </a:solidFill>
          <a:latin typeface="Helvetica" charset="0"/>
          <a:ea typeface="MS PGothic" panose="020B0600070205080204" pitchFamily="34" charset="-128"/>
          <a:cs typeface="ＭＳ Ｐゴシック" charset="0"/>
        </a:defRPr>
      </a:lvl3pPr>
      <a:lvl4pPr algn="l" defTabSz="457200" rtl="0" eaLnBrk="0" fontAlgn="base" hangingPunct="0">
        <a:spcBef>
          <a:spcPct val="0"/>
        </a:spcBef>
        <a:spcAft>
          <a:spcPct val="0"/>
        </a:spcAft>
        <a:defRPr sz="1700" b="1">
          <a:solidFill>
            <a:srgbClr val="2E5286"/>
          </a:solidFill>
          <a:latin typeface="Helvetica" charset="0"/>
          <a:ea typeface="MS PGothic" panose="020B0600070205080204" pitchFamily="34" charset="-128"/>
          <a:cs typeface="ＭＳ Ｐゴシック" charset="0"/>
        </a:defRPr>
      </a:lvl4pPr>
      <a:lvl5pPr algn="l" defTabSz="457200" rtl="0" eaLnBrk="0" fontAlgn="base" hangingPunct="0">
        <a:spcBef>
          <a:spcPct val="0"/>
        </a:spcBef>
        <a:spcAft>
          <a:spcPct val="0"/>
        </a:spcAft>
        <a:defRPr sz="1700" b="1">
          <a:solidFill>
            <a:srgbClr val="2E5286"/>
          </a:solidFill>
          <a:latin typeface="Helvetica" charset="0"/>
          <a:ea typeface="MS PGothic" panose="020B0600070205080204" pitchFamily="34" charset="-128"/>
          <a:cs typeface="ＭＳ Ｐゴシック" charset="0"/>
        </a:defRPr>
      </a:lvl5pPr>
      <a:lvl6pPr marL="4572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kern="1200">
          <a:solidFill>
            <a:srgbClr val="7F7F7F"/>
          </a:solidFill>
          <a:latin typeface="Helvetica"/>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1600" kern="1200">
          <a:solidFill>
            <a:srgbClr val="7F7F7F"/>
          </a:solidFill>
          <a:latin typeface="Helvetica"/>
          <a:ea typeface="MS PGothic" panose="020B0600070205080204" pitchFamily="34" charset="-128"/>
          <a:cs typeface="ＭＳ Ｐゴシック"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1400" kern="1200">
          <a:solidFill>
            <a:srgbClr val="7F7F7F"/>
          </a:solidFill>
          <a:latin typeface="Helvetica"/>
          <a:ea typeface="MS PGothic" panose="020B0600070205080204" pitchFamily="34" charset="-128"/>
          <a:cs typeface="ＭＳ Ｐゴシック"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1200" kern="1200">
          <a:solidFill>
            <a:srgbClr val="7F7F7F"/>
          </a:solidFill>
          <a:latin typeface="Helvetica"/>
          <a:ea typeface="MS PGothic" panose="020B0600070205080204" pitchFamily="34" charset="-128"/>
          <a:cs typeface="ＭＳ Ｐゴシック"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1200" kern="1200">
          <a:solidFill>
            <a:srgbClr val="7F7F7F"/>
          </a:solidFill>
          <a:latin typeface="Helvetica"/>
          <a:ea typeface="MS PGothic" panose="020B0600070205080204"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chart" Target="../charts/chart2.xml"/><Relationship Id="rId1" Type="http://schemas.openxmlformats.org/officeDocument/2006/relationships/slideLayout" Target="../slideLayouts/slideLayout7.xml"/><Relationship Id="rId2"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4" Type="http://schemas.openxmlformats.org/officeDocument/2006/relationships/chart" Target="../charts/chart4.xml"/><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emf"/><Relationship Id="rId1" Type="http://schemas.openxmlformats.org/officeDocument/2006/relationships/slideLayout" Target="../slideLayouts/slideLayout7.xml"/><Relationship Id="rId2" Type="http://schemas.openxmlformats.org/officeDocument/2006/relationships/image" Target="../media/image13.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2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tiff"/><Relationship Id="rId3" Type="http://schemas.openxmlformats.org/officeDocument/2006/relationships/image" Target="../media/image28.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tiff"/><Relationship Id="rId3" Type="http://schemas.openxmlformats.org/officeDocument/2006/relationships/image" Target="../media/image32.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png"/><Relationship Id="rId3"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 Id="rId3" Type="http://schemas.openxmlformats.org/officeDocument/2006/relationships/image" Target="../media/image3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image" Target="../media/image3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tiff"/></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emf"/><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 Id="rId3" Type="http://schemas.openxmlformats.org/officeDocument/2006/relationships/image" Target="../media/image4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4.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comments" Target="../comments/comment1.xml"/><Relationship Id="rId1" Type="http://schemas.openxmlformats.org/officeDocument/2006/relationships/slideLayout" Target="../slideLayouts/slideLayout7.xml"/><Relationship Id="rId2" Type="http://schemas.openxmlformats.org/officeDocument/2006/relationships/image" Target="../media/image45.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package" Target="../embeddings/Microsoft_Excel_Worksheet1.xlsx"/><Relationship Id="rId5" Type="http://schemas.openxmlformats.org/officeDocument/2006/relationships/image" Target="../media/image49.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 Id="rId3" Type="http://schemas.openxmlformats.org/officeDocument/2006/relationships/image" Target="../media/image5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 Id="rId3" Type="http://schemas.openxmlformats.org/officeDocument/2006/relationships/image" Target="../media/image5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png"/><Relationship Id="rId3" Type="http://schemas.openxmlformats.org/officeDocument/2006/relationships/image" Target="../media/image5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tif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tif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emf"/></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emf"/><Relationship Id="rId5" Type="http://schemas.openxmlformats.org/officeDocument/2006/relationships/image" Target="../media/image63.emf"/><Relationship Id="rId1" Type="http://schemas.openxmlformats.org/officeDocument/2006/relationships/slideLayout" Target="../slideLayouts/slideLayout8.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bwMode="auto">
          <a:xfrm>
            <a:off x="806450" y="3559175"/>
            <a:ext cx="7526338" cy="1139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Ctr="0" compatLnSpc="1">
            <a:prstTxWarp prst="textNoShape">
              <a:avLst/>
            </a:prstTxWarp>
          </a:bodyPr>
          <a:lstStyle/>
          <a:p>
            <a:r>
              <a:rPr lang="en-US" altLang="en-US" dirty="0" smtClean="0">
                <a:latin typeface="Helvetica" panose="020B0604020202020204" pitchFamily="34" charset="0"/>
              </a:rPr>
              <a:t>Low Level RF Control System</a:t>
            </a:r>
          </a:p>
        </p:txBody>
      </p:sp>
      <p:sp>
        <p:nvSpPr>
          <p:cNvPr id="14338" name="Text Placeholder 2"/>
          <p:cNvSpPr>
            <a:spLocks noGrp="1"/>
          </p:cNvSpPr>
          <p:nvPr>
            <p:ph type="body" sz="quarter" idx="10"/>
          </p:nvPr>
        </p:nvSpPr>
        <p:spPr bwMode="auto">
          <a:xfrm>
            <a:off x="806450" y="4841875"/>
            <a:ext cx="7526338" cy="1489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dirty="0" smtClean="0">
                <a:latin typeface="Helvetica" panose="020B0604020202020204" pitchFamily="34" charset="0"/>
              </a:rPr>
              <a:t>Brian Chase</a:t>
            </a:r>
          </a:p>
          <a:p>
            <a:r>
              <a:rPr lang="en-US" altLang="en-US" dirty="0" smtClean="0">
                <a:latin typeface="Helvetica" panose="020B0604020202020204" pitchFamily="34" charset="0"/>
              </a:rPr>
              <a:t>PIP-II Machine Advisory Committee Meeting</a:t>
            </a:r>
          </a:p>
          <a:p>
            <a:r>
              <a:rPr lang="en-US" altLang="en-US" dirty="0" smtClean="0">
                <a:latin typeface="Helvetica" panose="020B0604020202020204" pitchFamily="34" charset="0"/>
              </a:rPr>
              <a:t>10-12 April 2017</a:t>
            </a:r>
          </a:p>
          <a:p>
            <a:endParaRPr lang="en-US" altLang="en-US" dirty="0" smtClean="0">
              <a:latin typeface="Helvetica" panose="020B0604020202020204"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2400" dirty="0" smtClean="0"/>
              <a:t>PIP-II LLRF rack layout - front and rear view</a:t>
            </a:r>
            <a:endParaRPr lang="en-US" sz="2400" dirty="0"/>
          </a:p>
        </p:txBody>
      </p:sp>
      <p:sp>
        <p:nvSpPr>
          <p:cNvPr id="4" name="Date Placeholder 3"/>
          <p:cNvSpPr>
            <a:spLocks noGrp="1"/>
          </p:cNvSpPr>
          <p:nvPr>
            <p:ph type="dt" sz="half" idx="2"/>
          </p:nvPr>
        </p:nvSpPr>
        <p:spPr/>
        <p:txBody>
          <a:bodyPr/>
          <a:lstStyle/>
          <a:p>
            <a:fld id="{FCD3BC87-32B0-0443-AC5D-0FC952913699}" type="datetime1">
              <a:rPr lang="en-US" smtClean="0"/>
              <a:t>4/10/17</a:t>
            </a:fld>
            <a:endParaRPr lang="en-US" dirty="0"/>
          </a:p>
        </p:txBody>
      </p:sp>
      <p:sp>
        <p:nvSpPr>
          <p:cNvPr id="5" name="Footer Placeholder 4"/>
          <p:cNvSpPr>
            <a:spLocks noGrp="1"/>
          </p:cNvSpPr>
          <p:nvPr>
            <p:ph type="ftr" sz="quarter" idx="3"/>
          </p:nvPr>
        </p:nvSpPr>
        <p:spPr/>
        <p:txBody>
          <a:bodyPr/>
          <a:lstStyle/>
          <a:p>
            <a:pPr>
              <a:defRPr/>
            </a:pPr>
            <a:r>
              <a:rPr lang="en-US" smtClean="0"/>
              <a:t>PIP-II MAC</a:t>
            </a:r>
            <a:endParaRPr lang="en-US" b="1" dirty="0"/>
          </a:p>
        </p:txBody>
      </p:sp>
      <p:sp>
        <p:nvSpPr>
          <p:cNvPr id="6" name="Slide Number Placeholder 5"/>
          <p:cNvSpPr>
            <a:spLocks noGrp="1"/>
          </p:cNvSpPr>
          <p:nvPr>
            <p:ph type="sldNum" sz="quarter" idx="4"/>
          </p:nvPr>
        </p:nvSpPr>
        <p:spPr/>
        <p:txBody>
          <a:bodyPr/>
          <a:lstStyle/>
          <a:p>
            <a:fld id="{A15A663A-9045-4F5C-A8DD-14283B87C592}" type="slidenum">
              <a:rPr lang="en-US" smtClean="0"/>
              <a:pPr/>
              <a:t>10</a:t>
            </a:fld>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5273" y="1006834"/>
            <a:ext cx="4299763" cy="5226326"/>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839" t="1094" r="839" b="5254"/>
          <a:stretch/>
        </p:blipFill>
        <p:spPr>
          <a:xfrm>
            <a:off x="425977" y="838200"/>
            <a:ext cx="3723044" cy="5394960"/>
          </a:xfrm>
          <a:prstGeom prst="rect">
            <a:avLst/>
          </a:prstGeom>
        </p:spPr>
      </p:pic>
      <p:sp>
        <p:nvSpPr>
          <p:cNvPr id="8" name="Content Placeholder 7"/>
          <p:cNvSpPr>
            <a:spLocks noGrp="1"/>
          </p:cNvSpPr>
          <p:nvPr>
            <p:ph idx="1"/>
          </p:nvPr>
        </p:nvSpPr>
        <p:spPr/>
        <p:txBody>
          <a:bodyPr/>
          <a:lstStyle/>
          <a:p>
            <a:endParaRPr lang="en-US"/>
          </a:p>
        </p:txBody>
      </p:sp>
    </p:spTree>
    <p:extLst>
      <p:ext uri="{BB962C8B-B14F-4D97-AF65-F5344CB8AC3E}">
        <p14:creationId xmlns:p14="http://schemas.microsoft.com/office/powerpoint/2010/main" val="6167222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ontent Placeholder 29"/>
          <p:cNvSpPr>
            <a:spLocks noGrp="1"/>
          </p:cNvSpPr>
          <p:nvPr>
            <p:ph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lvl="0"/>
            <a:r>
              <a:rPr lang="en-US" sz="1400" dirty="0" smtClean="0"/>
              <a:t>20 </a:t>
            </a:r>
            <a:r>
              <a:rPr lang="en-US" sz="1400" dirty="0"/>
              <a:t>MHz IF input </a:t>
            </a:r>
            <a:r>
              <a:rPr lang="en-US" sz="1400" dirty="0" smtClean="0"/>
              <a:t>-2 </a:t>
            </a:r>
            <a:r>
              <a:rPr lang="en-US" sz="1400" dirty="0" err="1"/>
              <a:t>dBm</a:t>
            </a:r>
            <a:r>
              <a:rPr lang="en-US" sz="1400" dirty="0"/>
              <a:t> max</a:t>
            </a:r>
          </a:p>
          <a:p>
            <a:pPr lvl="0"/>
            <a:r>
              <a:rPr lang="en-US" sz="1400" dirty="0" smtClean="0"/>
              <a:t>162.5, 325, and 650 MHz </a:t>
            </a:r>
            <a:r>
              <a:rPr lang="en-US" sz="1400" dirty="0"/>
              <a:t>Output, +</a:t>
            </a:r>
            <a:r>
              <a:rPr lang="en-US" sz="1400" dirty="0" smtClean="0"/>
              <a:t>11 </a:t>
            </a:r>
            <a:r>
              <a:rPr lang="en-US" sz="1400" dirty="0" err="1"/>
              <a:t>dBm</a:t>
            </a:r>
            <a:r>
              <a:rPr lang="en-US" sz="1400" dirty="0"/>
              <a:t> max</a:t>
            </a:r>
          </a:p>
          <a:p>
            <a:pPr lvl="0"/>
            <a:r>
              <a:rPr lang="en-US" sz="1400" dirty="0" smtClean="0"/>
              <a:t>13 </a:t>
            </a:r>
            <a:r>
              <a:rPr lang="en-US" sz="1400" dirty="0"/>
              <a:t>dB IF to RF Conversion Gain typ.</a:t>
            </a:r>
          </a:p>
          <a:p>
            <a:pPr lvl="0"/>
            <a:r>
              <a:rPr lang="en-US" sz="1400" dirty="0" smtClean="0"/>
              <a:t>Channel </a:t>
            </a:r>
            <a:r>
              <a:rPr lang="en-US" sz="1400" dirty="0"/>
              <a:t>to Channel Isolation &gt; </a:t>
            </a:r>
            <a:r>
              <a:rPr lang="en-US" sz="1400" dirty="0" smtClean="0"/>
              <a:t>88 dB</a:t>
            </a:r>
            <a:endParaRPr lang="en-US" sz="1400" dirty="0"/>
          </a:p>
          <a:p>
            <a:pPr lvl="0"/>
            <a:r>
              <a:rPr lang="en-US" sz="1400" dirty="0"/>
              <a:t>Spurious Signal Suppression &gt; </a:t>
            </a:r>
            <a:r>
              <a:rPr lang="en-US" sz="1400" dirty="0" smtClean="0"/>
              <a:t>80 </a:t>
            </a:r>
            <a:r>
              <a:rPr lang="en-US" sz="1400" dirty="0"/>
              <a:t>dB</a:t>
            </a:r>
          </a:p>
          <a:p>
            <a:pPr lvl="0"/>
            <a:r>
              <a:rPr lang="en-US" sz="1400" dirty="0"/>
              <a:t>High isolation </a:t>
            </a:r>
            <a:r>
              <a:rPr lang="en-US" sz="1400" dirty="0" smtClean="0"/>
              <a:t>(&gt;68 </a:t>
            </a:r>
            <a:r>
              <a:rPr lang="en-US" sz="1400" dirty="0"/>
              <a:t>dB) TTL RF switch</a:t>
            </a:r>
          </a:p>
          <a:p>
            <a:pPr lvl="0"/>
            <a:r>
              <a:rPr lang="en-US" sz="1400" dirty="0" smtClean="0"/>
              <a:t>Power </a:t>
            </a:r>
            <a:r>
              <a:rPr lang="en-US" sz="1400" dirty="0"/>
              <a:t>Supply 6V, </a:t>
            </a:r>
            <a:r>
              <a:rPr lang="en-US" sz="1400" dirty="0" smtClean="0"/>
              <a:t>1.8 </a:t>
            </a:r>
            <a:r>
              <a:rPr lang="en-US" sz="1400" dirty="0"/>
              <a:t>Amp</a:t>
            </a:r>
          </a:p>
          <a:p>
            <a:pPr eaLnBrk="1" hangingPunct="1"/>
            <a:endParaRPr lang="en-US" altLang="en-US" dirty="0" smtClean="0">
              <a:latin typeface="Helvetica" panose="020B0604020202020204" pitchFamily="34" charset="0"/>
              <a:ea typeface="Geneva" pitchFamily="121" charset="-128"/>
            </a:endParaRPr>
          </a:p>
        </p:txBody>
      </p:sp>
      <p:sp>
        <p:nvSpPr>
          <p:cNvPr id="24577" name="Title 28"/>
          <p:cNvSpPr>
            <a:spLocks noGrp="1"/>
          </p:cNvSpPr>
          <p:nvPr>
            <p:ph type="title"/>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dirty="0" smtClean="0">
                <a:latin typeface="Helvetica" panose="020B0604020202020204" pitchFamily="34" charset="0"/>
                <a:ea typeface="Geneva" pitchFamily="121" charset="-128"/>
              </a:rPr>
              <a:t> 4-Channel Up-converter</a:t>
            </a:r>
          </a:p>
        </p:txBody>
      </p:sp>
      <p:sp>
        <p:nvSpPr>
          <p:cNvPr id="24579" name="Date Placeholder 3"/>
          <p:cNvSpPr>
            <a:spLocks noGrp="1"/>
          </p:cNvSpPr>
          <p:nvPr>
            <p:ph type="dt" sz="half" idx="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09286CAF-EF8B-1640-A868-09E55262BE8F}" type="datetime1">
              <a:rPr lang="en-US" altLang="en-US" sz="1200" smtClean="0">
                <a:solidFill>
                  <a:srgbClr val="004C97"/>
                </a:solidFill>
                <a:latin typeface="Helvetica" panose="020B0604020202020204" pitchFamily="34" charset="0"/>
              </a:rPr>
              <a:t>4/10/17</a:t>
            </a:fld>
            <a:endParaRPr lang="en-US" altLang="en-US" sz="1200">
              <a:solidFill>
                <a:srgbClr val="004C97"/>
              </a:solidFill>
              <a:latin typeface="Helvetica" panose="020B0604020202020204" pitchFamily="34" charset="0"/>
            </a:endParaRPr>
          </a:p>
        </p:txBody>
      </p:sp>
      <p:sp>
        <p:nvSpPr>
          <p:cNvPr id="24580" name="Footer Placeholder 4"/>
          <p:cNvSpPr>
            <a:spLocks noGrp="1"/>
          </p:cNvSpPr>
          <p:nvPr>
            <p:ph type="ftr" sz="quarter" idx="3"/>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smtClean="0">
                <a:solidFill>
                  <a:srgbClr val="004C97"/>
                </a:solidFill>
                <a:latin typeface="Helvetica" panose="020B0604020202020204" pitchFamily="34" charset="0"/>
                <a:ea typeface="MS PGothic" panose="020B0600070205080204" pitchFamily="34" charset="-128"/>
              </a:rPr>
              <a:t>PIP-II MAC</a:t>
            </a:r>
            <a:endParaRPr lang="en-US" altLang="en-US" sz="1200" b="1">
              <a:solidFill>
                <a:srgbClr val="004C97"/>
              </a:solidFill>
              <a:latin typeface="Helvetica" panose="020B0604020202020204" pitchFamily="34" charset="0"/>
              <a:ea typeface="MS PGothic" panose="020B0600070205080204" pitchFamily="34" charset="-128"/>
            </a:endParaRPr>
          </a:p>
        </p:txBody>
      </p:sp>
      <p:sp>
        <p:nvSpPr>
          <p:cNvPr id="24581" name="Slide Number Placeholder 5"/>
          <p:cNvSpPr>
            <a:spLocks noGrp="1"/>
          </p:cNvSpPr>
          <p:nvPr>
            <p:ph type="sldNum" sz="quarter" idx="4"/>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626492DB-2F06-44C7-8B18-72CF568DED1B}" type="slidenum">
              <a:rPr lang="en-US" altLang="en-US" sz="1200">
                <a:solidFill>
                  <a:srgbClr val="004C97"/>
                </a:solidFill>
                <a:latin typeface="Helvetica" panose="020B0604020202020204" pitchFamily="34" charset="0"/>
              </a:rPr>
              <a:pPr eaLnBrk="1" hangingPunct="1"/>
              <a:t>11</a:t>
            </a:fld>
            <a:endParaRPr lang="en-US" altLang="en-US" sz="1200">
              <a:solidFill>
                <a:srgbClr val="004C97"/>
              </a:solidFill>
              <a:latin typeface="Helvetica" panose="020B0604020202020204" pitchFamily="34" charset="0"/>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3049" b="21514"/>
          <a:stretch/>
        </p:blipFill>
        <p:spPr>
          <a:xfrm>
            <a:off x="4689513" y="1042988"/>
            <a:ext cx="3975734" cy="2249424"/>
          </a:xfrm>
          <a:prstGeom prst="rect">
            <a:avLst/>
          </a:prstGeom>
        </p:spPr>
      </p:pic>
      <p:graphicFrame>
        <p:nvGraphicFramePr>
          <p:cNvPr id="8" name="Chart 7"/>
          <p:cNvGraphicFramePr>
            <a:graphicFrameLocks/>
          </p:cNvGraphicFramePr>
          <p:nvPr>
            <p:extLst/>
          </p:nvPr>
        </p:nvGraphicFramePr>
        <p:xfrm>
          <a:off x="560760" y="3856550"/>
          <a:ext cx="2946753" cy="21743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a:graphicFrameLocks/>
          </p:cNvGraphicFramePr>
          <p:nvPr>
            <p:extLst/>
          </p:nvPr>
        </p:nvGraphicFramePr>
        <p:xfrm>
          <a:off x="4509009" y="3766091"/>
          <a:ext cx="4156238" cy="226482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570080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8"/>
          <p:cNvSpPr>
            <a:spLocks noGrp="1"/>
          </p:cNvSpPr>
          <p:nvPr>
            <p:ph type="title"/>
          </p:nvPr>
        </p:nvSpPr>
        <p:spPr bwMode="auto">
          <a:xfrm>
            <a:off x="228600" y="103188"/>
            <a:ext cx="8686800" cy="642937"/>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dirty="0" smtClean="0">
                <a:latin typeface="Helvetica" panose="020B0604020202020204" pitchFamily="34" charset="0"/>
                <a:ea typeface="Geneva" pitchFamily="121" charset="-128"/>
              </a:rPr>
              <a:t>PIP-II LLRF 8-Channel Downconverter Prototype</a:t>
            </a:r>
          </a:p>
        </p:txBody>
      </p:sp>
      <p:sp>
        <p:nvSpPr>
          <p:cNvPr id="24578" name="Content Placeholder 29"/>
          <p:cNvSpPr>
            <a:spLocks noGrp="1"/>
          </p:cNvSpPr>
          <p:nvPr>
            <p:ph idx="1"/>
          </p:nvPr>
        </p:nvSpPr>
        <p:spPr bwMode="auto">
          <a:xfrm>
            <a:off x="228600" y="1042988"/>
            <a:ext cx="8672513" cy="49879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en-US" sz="1200" dirty="0" smtClean="0">
                <a:latin typeface="Helvetica" panose="020B0604020202020204" pitchFamily="34" charset="0"/>
                <a:ea typeface="Geneva" pitchFamily="121" charset="-128"/>
              </a:rPr>
              <a:t>RF input 162.5 MHz – 650 MHz</a:t>
            </a:r>
          </a:p>
          <a:p>
            <a:pPr eaLnBrk="1" hangingPunct="1"/>
            <a:r>
              <a:rPr lang="en-US" altLang="en-US" sz="1200" dirty="0" smtClean="0">
                <a:latin typeface="Helvetica" panose="020B0604020202020204" pitchFamily="34" charset="0"/>
                <a:ea typeface="Geneva" pitchFamily="121" charset="-128"/>
              </a:rPr>
              <a:t>Less than 1% non-linearity up to 10 </a:t>
            </a:r>
            <a:r>
              <a:rPr lang="en-US" altLang="en-US" sz="1200" dirty="0" err="1" smtClean="0">
                <a:latin typeface="Helvetica" panose="020B0604020202020204" pitchFamily="34" charset="0"/>
                <a:ea typeface="Geneva" pitchFamily="121" charset="-128"/>
              </a:rPr>
              <a:t>dBm</a:t>
            </a:r>
            <a:r>
              <a:rPr lang="en-US" altLang="en-US" sz="1200" dirty="0" smtClean="0">
                <a:latin typeface="Helvetica" panose="020B0604020202020204" pitchFamily="34" charset="0"/>
                <a:ea typeface="Geneva" pitchFamily="121" charset="-128"/>
              </a:rPr>
              <a:t> RF input </a:t>
            </a:r>
          </a:p>
          <a:p>
            <a:pPr eaLnBrk="1" hangingPunct="1"/>
            <a:r>
              <a:rPr lang="en-US" altLang="en-US" sz="1200" dirty="0" smtClean="0">
                <a:latin typeface="Helvetica" panose="020B0604020202020204" pitchFamily="34" charset="0"/>
                <a:ea typeface="Geneva" pitchFamily="121" charset="-128"/>
              </a:rPr>
              <a:t>1.8, 2.1, 2 dB conversion loss @ 162.5, 325, 650 MHz respectively</a:t>
            </a:r>
          </a:p>
          <a:p>
            <a:pPr eaLnBrk="1" hangingPunct="1"/>
            <a:r>
              <a:rPr lang="en-US" altLang="en-US" sz="1200" dirty="0" smtClean="0">
                <a:latin typeface="Helvetica" panose="020B0604020202020204" pitchFamily="34" charset="0"/>
                <a:ea typeface="Geneva" pitchFamily="121" charset="-128"/>
              </a:rPr>
              <a:t>Better than 82 dB Channel to Channel Isolation </a:t>
            </a:r>
          </a:p>
          <a:p>
            <a:pPr eaLnBrk="1" hangingPunct="1"/>
            <a:r>
              <a:rPr lang="en-US" altLang="en-US" sz="1200" dirty="0" smtClean="0">
                <a:latin typeface="Helvetica" panose="020B0604020202020204" pitchFamily="34" charset="0"/>
                <a:ea typeface="Geneva" pitchFamily="121" charset="-128"/>
              </a:rPr>
              <a:t>RF, LO, IF monitor ports</a:t>
            </a:r>
          </a:p>
          <a:p>
            <a:pPr eaLnBrk="1" hangingPunct="1"/>
            <a:r>
              <a:rPr lang="en-US" altLang="en-US" sz="1200" dirty="0" smtClean="0">
                <a:latin typeface="Helvetica" panose="020B0604020202020204" pitchFamily="34" charset="0"/>
                <a:ea typeface="Geneva" pitchFamily="121" charset="-128"/>
              </a:rPr>
              <a:t>Absorptive IF output low pass filter</a:t>
            </a:r>
          </a:p>
          <a:p>
            <a:pPr eaLnBrk="1" hangingPunct="1"/>
            <a:r>
              <a:rPr lang="en-US" altLang="en-US" sz="1200" dirty="0" smtClean="0">
                <a:latin typeface="Helvetica" panose="020B0604020202020204" pitchFamily="34" charset="0"/>
                <a:ea typeface="Geneva" pitchFamily="121" charset="-128"/>
              </a:rPr>
              <a:t>Noise output floor of -161 </a:t>
            </a:r>
            <a:r>
              <a:rPr lang="en-US" altLang="en-US" sz="1200" dirty="0" err="1" smtClean="0">
                <a:latin typeface="Helvetica" panose="020B0604020202020204" pitchFamily="34" charset="0"/>
                <a:ea typeface="Geneva" pitchFamily="121" charset="-128"/>
              </a:rPr>
              <a:t>dBc</a:t>
            </a:r>
            <a:r>
              <a:rPr lang="en-US" altLang="en-US" sz="1200" dirty="0" smtClean="0">
                <a:latin typeface="Helvetica" panose="020B0604020202020204" pitchFamily="34" charset="0"/>
                <a:ea typeface="Geneva" pitchFamily="121" charset="-128"/>
              </a:rPr>
              <a:t>/</a:t>
            </a:r>
            <a:r>
              <a:rPr lang="en-US" altLang="en-US" sz="1200" dirty="0" err="1" smtClean="0">
                <a:latin typeface="Helvetica" panose="020B0604020202020204" pitchFamily="34" charset="0"/>
                <a:ea typeface="Geneva" pitchFamily="121" charset="-128"/>
              </a:rPr>
              <a:t>sqrt</a:t>
            </a:r>
            <a:r>
              <a:rPr lang="en-US" altLang="en-US" sz="1200" dirty="0" smtClean="0">
                <a:latin typeface="Helvetica" panose="020B0604020202020204" pitchFamily="34" charset="0"/>
                <a:ea typeface="Geneva" pitchFamily="121" charset="-128"/>
              </a:rPr>
              <a:t>(Hz)</a:t>
            </a:r>
          </a:p>
          <a:p>
            <a:r>
              <a:rPr lang="en-US" altLang="en-US" sz="1200" dirty="0" smtClean="0">
                <a:latin typeface="Helvetica" panose="020B0604020202020204" pitchFamily="34" charset="0"/>
                <a:ea typeface="Geneva" pitchFamily="121" charset="-128"/>
              </a:rPr>
              <a:t>Integrated output 1/f noise &lt; 1.84 </a:t>
            </a:r>
            <a:r>
              <a:rPr lang="en-US" altLang="en-US" sz="1200" dirty="0" err="1" smtClean="0">
                <a:latin typeface="Helvetica" panose="020B0604020202020204" pitchFamily="34" charset="0"/>
                <a:ea typeface="Geneva" pitchFamily="121" charset="-128"/>
              </a:rPr>
              <a:t>fsec</a:t>
            </a:r>
            <a:r>
              <a:rPr lang="en-US" altLang="en-US" sz="1200" dirty="0" smtClean="0">
                <a:latin typeface="Helvetica" panose="020B0604020202020204" pitchFamily="34" charset="0"/>
                <a:ea typeface="Geneva" pitchFamily="121" charset="-128"/>
              </a:rPr>
              <a:t>, (0.02 to 20 Hz)</a:t>
            </a:r>
          </a:p>
          <a:p>
            <a:pPr eaLnBrk="1" hangingPunct="1"/>
            <a:r>
              <a:rPr lang="en-US" altLang="en-US" sz="1200" dirty="0" smtClean="0">
                <a:latin typeface="Helvetica" panose="020B0604020202020204" pitchFamily="34" charset="0"/>
                <a:ea typeface="Geneva" pitchFamily="121" charset="-128"/>
              </a:rPr>
              <a:t>LO Input power of 3.1, 3.8, and 5.7 </a:t>
            </a:r>
            <a:r>
              <a:rPr lang="en-US" altLang="en-US" sz="1200" dirty="0" err="1" smtClean="0">
                <a:latin typeface="Helvetica" panose="020B0604020202020204" pitchFamily="34" charset="0"/>
                <a:ea typeface="Geneva" pitchFamily="121" charset="-128"/>
              </a:rPr>
              <a:t>dBm</a:t>
            </a:r>
            <a:r>
              <a:rPr lang="en-US" altLang="en-US" sz="1200" dirty="0">
                <a:latin typeface="Helvetica" panose="020B0604020202020204" pitchFamily="34" charset="0"/>
                <a:ea typeface="Geneva" pitchFamily="121" charset="-128"/>
              </a:rPr>
              <a:t> </a:t>
            </a:r>
            <a:r>
              <a:rPr lang="en-US" altLang="en-US" sz="1200" dirty="0" smtClean="0">
                <a:latin typeface="Helvetica" panose="020B0604020202020204" pitchFamily="34" charset="0"/>
                <a:ea typeface="Geneva" pitchFamily="121" charset="-128"/>
              </a:rPr>
              <a:t>@ 162.5, 325, 650 MHz respectively</a:t>
            </a:r>
          </a:p>
          <a:p>
            <a:pPr eaLnBrk="1" hangingPunct="1"/>
            <a:r>
              <a:rPr lang="en-US" altLang="en-US" sz="1200" dirty="0" smtClean="0">
                <a:latin typeface="Helvetica" panose="020B0604020202020204" pitchFamily="34" charset="0"/>
                <a:ea typeface="Geneva" pitchFamily="121" charset="-128"/>
              </a:rPr>
              <a:t>Power Supply 6V, 2.25 Amps</a:t>
            </a:r>
          </a:p>
          <a:p>
            <a:pPr marL="0" indent="0" eaLnBrk="1" hangingPunct="1">
              <a:buNone/>
            </a:pPr>
            <a:endParaRPr lang="en-US" altLang="en-US" dirty="0" smtClean="0">
              <a:latin typeface="Helvetica" panose="020B0604020202020204" pitchFamily="34" charset="0"/>
              <a:ea typeface="Geneva" pitchFamily="121" charset="-128"/>
            </a:endParaRPr>
          </a:p>
        </p:txBody>
      </p:sp>
      <p:sp>
        <p:nvSpPr>
          <p:cNvPr id="24579" name="Date Placeholder 3"/>
          <p:cNvSpPr>
            <a:spLocks noGrp="1"/>
          </p:cNvSpPr>
          <p:nvPr>
            <p:ph type="dt"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69C8A417-7395-8F42-897E-A6B2595C8DCE}" type="datetime1">
              <a:rPr lang="en-US" altLang="en-US" sz="1200" smtClean="0">
                <a:solidFill>
                  <a:srgbClr val="004C97"/>
                </a:solidFill>
                <a:latin typeface="Helvetica" panose="020B0604020202020204" pitchFamily="34" charset="0"/>
              </a:rPr>
              <a:t>4/10/17</a:t>
            </a:fld>
            <a:endParaRPr lang="en-US" altLang="en-US" sz="1200">
              <a:solidFill>
                <a:srgbClr val="004C97"/>
              </a:solidFill>
              <a:latin typeface="Helvetica" panose="020B0604020202020204" pitchFamily="34" charset="0"/>
            </a:endParaRPr>
          </a:p>
        </p:txBody>
      </p:sp>
      <p:sp>
        <p:nvSpPr>
          <p:cNvPr id="24580" name="Footer Placeholder 4"/>
          <p:cNvSpPr>
            <a:spLocks noGrp="1"/>
          </p:cNvSpPr>
          <p:nvPr>
            <p:ph type="ftr" sz="quarter" idx="1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smtClean="0">
                <a:solidFill>
                  <a:srgbClr val="004C97"/>
                </a:solidFill>
                <a:latin typeface="Helvetica" panose="020B0604020202020204" pitchFamily="34" charset="0"/>
                <a:ea typeface="MS PGothic" panose="020B0600070205080204" pitchFamily="34" charset="-128"/>
              </a:rPr>
              <a:t>PIP-II MAC</a:t>
            </a:r>
            <a:endParaRPr lang="en-US" altLang="en-US" sz="1200" b="1" dirty="0">
              <a:solidFill>
                <a:srgbClr val="004C97"/>
              </a:solidFill>
              <a:latin typeface="Helvetica" panose="020B0604020202020204" pitchFamily="34" charset="0"/>
              <a:ea typeface="MS PGothic" panose="020B0600070205080204" pitchFamily="34" charset="-128"/>
            </a:endParaRPr>
          </a:p>
        </p:txBody>
      </p:sp>
      <p:sp>
        <p:nvSpPr>
          <p:cNvPr id="24581" name="Slide Number Placeholder 5"/>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626492DB-2F06-44C7-8B18-72CF568DED1B}" type="slidenum">
              <a:rPr lang="en-US" altLang="en-US" sz="1200">
                <a:solidFill>
                  <a:srgbClr val="004C97"/>
                </a:solidFill>
                <a:latin typeface="Helvetica" panose="020B0604020202020204" pitchFamily="34" charset="0"/>
              </a:rPr>
              <a:pPr eaLnBrk="1" hangingPunct="1"/>
              <a:t>12</a:t>
            </a:fld>
            <a:endParaRPr lang="en-US" altLang="en-US" sz="1200">
              <a:solidFill>
                <a:srgbClr val="004C97"/>
              </a:solidFill>
              <a:latin typeface="Helvetica" panose="020B0604020202020204" pitchFamily="34"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4554" t="36" r="129" b="15299"/>
          <a:stretch/>
        </p:blipFill>
        <p:spPr>
          <a:xfrm>
            <a:off x="5115497" y="1049312"/>
            <a:ext cx="3785616" cy="2523744"/>
          </a:xfrm>
          <a:prstGeom prst="rect">
            <a:avLst/>
          </a:prstGeom>
        </p:spPr>
      </p:pic>
      <p:graphicFrame>
        <p:nvGraphicFramePr>
          <p:cNvPr id="8" name="Chart 7"/>
          <p:cNvGraphicFramePr>
            <a:graphicFrameLocks/>
          </p:cNvGraphicFramePr>
          <p:nvPr>
            <p:extLst/>
          </p:nvPr>
        </p:nvGraphicFramePr>
        <p:xfrm>
          <a:off x="382488" y="4282900"/>
          <a:ext cx="2927109" cy="20397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a:graphicFrameLocks/>
          </p:cNvGraphicFramePr>
          <p:nvPr>
            <p:extLst/>
          </p:nvPr>
        </p:nvGraphicFramePr>
        <p:xfrm>
          <a:off x="4799185" y="4293984"/>
          <a:ext cx="3666180" cy="201926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9452368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dirty="0" smtClean="0"/>
              <a:t>Seven joint FRSs Approved (two more near approval)</a:t>
            </a:r>
          </a:p>
          <a:p>
            <a:pPr lvl="1"/>
            <a:r>
              <a:rPr lang="en-US" dirty="0" smtClean="0"/>
              <a:t>TRS in process</a:t>
            </a:r>
          </a:p>
          <a:p>
            <a:r>
              <a:rPr lang="en-US" dirty="0" smtClean="0"/>
              <a:t>8-Channel Down-Converters</a:t>
            </a:r>
          </a:p>
          <a:p>
            <a:pPr lvl="1"/>
            <a:r>
              <a:rPr lang="en-US" dirty="0" smtClean="0"/>
              <a:t>BARC version is in manufacturing process</a:t>
            </a:r>
          </a:p>
          <a:p>
            <a:r>
              <a:rPr lang="en-US" dirty="0" smtClean="0"/>
              <a:t>4-Channel Up-Converters</a:t>
            </a:r>
            <a:endParaRPr lang="en-US" dirty="0"/>
          </a:p>
          <a:p>
            <a:pPr lvl="1"/>
            <a:r>
              <a:rPr lang="en-US" dirty="0" smtClean="0"/>
              <a:t>FNAL </a:t>
            </a:r>
            <a:r>
              <a:rPr lang="en-US" dirty="0"/>
              <a:t>version tested</a:t>
            </a:r>
          </a:p>
          <a:p>
            <a:pPr lvl="1"/>
            <a:r>
              <a:rPr lang="en-US" dirty="0"/>
              <a:t>BARC version is in manufacturing </a:t>
            </a:r>
            <a:r>
              <a:rPr lang="en-US" dirty="0" smtClean="0"/>
              <a:t>process</a:t>
            </a:r>
          </a:p>
          <a:p>
            <a:r>
              <a:rPr lang="en-US" dirty="0" smtClean="0"/>
              <a:t>FPGA Board</a:t>
            </a:r>
          </a:p>
          <a:p>
            <a:pPr lvl="1"/>
            <a:r>
              <a:rPr lang="en-US" dirty="0" smtClean="0"/>
              <a:t>In schematic review process</a:t>
            </a:r>
          </a:p>
          <a:p>
            <a:r>
              <a:rPr lang="en-US" dirty="0" smtClean="0"/>
              <a:t>ADC-DAC FMC Module</a:t>
            </a:r>
          </a:p>
          <a:p>
            <a:pPr lvl="1"/>
            <a:r>
              <a:rPr lang="en-US" dirty="0" smtClean="0"/>
              <a:t>Ready for manufacturing</a:t>
            </a:r>
          </a:p>
          <a:p>
            <a:r>
              <a:rPr lang="en-US" dirty="0" smtClean="0"/>
              <a:t>Resonance Control Chassis </a:t>
            </a:r>
          </a:p>
          <a:p>
            <a:pPr lvl="1"/>
            <a:r>
              <a:rPr lang="en-US" dirty="0" smtClean="0"/>
              <a:t>Leverage from FNAL LCLS-II design and is in progress</a:t>
            </a:r>
          </a:p>
          <a:p>
            <a:pPr marL="457200" lvl="1" indent="0">
              <a:buNone/>
            </a:pPr>
            <a:endParaRPr lang="en-US" dirty="0" smtClean="0"/>
          </a:p>
          <a:p>
            <a:pPr lvl="1"/>
            <a:endParaRPr lang="en-US" dirty="0"/>
          </a:p>
          <a:p>
            <a:pPr lvl="1"/>
            <a:endParaRPr lang="en-US" dirty="0"/>
          </a:p>
        </p:txBody>
      </p:sp>
      <p:sp>
        <p:nvSpPr>
          <p:cNvPr id="2" name="Title 1"/>
          <p:cNvSpPr>
            <a:spLocks noGrp="1"/>
          </p:cNvSpPr>
          <p:nvPr>
            <p:ph type="title"/>
          </p:nvPr>
        </p:nvSpPr>
        <p:spPr/>
        <p:txBody>
          <a:bodyPr/>
          <a:lstStyle/>
          <a:p>
            <a:r>
              <a:rPr lang="en-US" dirty="0" smtClean="0"/>
              <a:t>IIFC LLRF Status</a:t>
            </a:r>
            <a:endParaRPr lang="en-US" dirty="0"/>
          </a:p>
        </p:txBody>
      </p:sp>
      <p:sp>
        <p:nvSpPr>
          <p:cNvPr id="4" name="Date Placeholder 3"/>
          <p:cNvSpPr>
            <a:spLocks noGrp="1"/>
          </p:cNvSpPr>
          <p:nvPr>
            <p:ph type="dt" sz="half" idx="2"/>
          </p:nvPr>
        </p:nvSpPr>
        <p:spPr/>
        <p:txBody>
          <a:bodyPr/>
          <a:lstStyle/>
          <a:p>
            <a:fld id="{9455A14C-AE8E-CD49-8291-9021B9CA329C}" type="datetime1">
              <a:rPr lang="en-US" smtClean="0"/>
              <a:t>4/10/17</a:t>
            </a:fld>
            <a:endParaRPr lang="en-US"/>
          </a:p>
        </p:txBody>
      </p:sp>
      <p:sp>
        <p:nvSpPr>
          <p:cNvPr id="5" name="Footer Placeholder 4"/>
          <p:cNvSpPr>
            <a:spLocks noGrp="1"/>
          </p:cNvSpPr>
          <p:nvPr>
            <p:ph type="ftr" sz="quarter" idx="3"/>
          </p:nvPr>
        </p:nvSpPr>
        <p:spPr/>
        <p:txBody>
          <a:bodyPr/>
          <a:lstStyle/>
          <a:p>
            <a:pPr>
              <a:defRPr/>
            </a:pPr>
            <a:r>
              <a:rPr lang="en-US" smtClean="0"/>
              <a:t>PIP-II MAC</a:t>
            </a:r>
            <a:endParaRPr lang="en-US" b="1" dirty="0"/>
          </a:p>
        </p:txBody>
      </p:sp>
      <p:sp>
        <p:nvSpPr>
          <p:cNvPr id="6" name="Slide Number Placeholder 5"/>
          <p:cNvSpPr>
            <a:spLocks noGrp="1"/>
          </p:cNvSpPr>
          <p:nvPr>
            <p:ph type="sldNum" sz="quarter" idx="4"/>
          </p:nvPr>
        </p:nvSpPr>
        <p:spPr/>
        <p:txBody>
          <a:bodyPr/>
          <a:lstStyle/>
          <a:p>
            <a:fld id="{A15A663A-9045-4F5C-A8DD-14283B87C592}" type="slidenum">
              <a:rPr lang="en-US" smtClean="0"/>
              <a:pPr/>
              <a:t>13</a:t>
            </a:fld>
            <a:endParaRPr lang="en-US"/>
          </a:p>
        </p:txBody>
      </p:sp>
      <p:pic>
        <p:nvPicPr>
          <p:cNvPr id="7" name="Content Placeholder 6" descr="01_ADC   ADC.pdf"/>
          <p:cNvPicPr>
            <a:picLocks noChangeAspect="1"/>
          </p:cNvPicPr>
          <p:nvPr/>
        </p:nvPicPr>
        <p:blipFill rotWithShape="1">
          <a:blip r:embed="rId2" cstate="print">
            <a:extLst>
              <a:ext uri="{28A0092B-C50C-407E-A947-70E740481C1C}">
                <a14:useLocalDpi xmlns:a14="http://schemas.microsoft.com/office/drawing/2010/main"/>
              </a:ext>
            </a:extLst>
          </a:blip>
          <a:srcRect l="-2866" r="17853"/>
          <a:stretch/>
        </p:blipFill>
        <p:spPr>
          <a:xfrm rot="5400000">
            <a:off x="6717990" y="391498"/>
            <a:ext cx="1355259" cy="2063069"/>
          </a:xfrm>
          <a:prstGeom prst="rect">
            <a:avLst/>
          </a:prstGeom>
        </p:spPr>
      </p:pic>
      <p:pic>
        <p:nvPicPr>
          <p:cNvPr id="8" name="Picture 7" descr="02_DAC   DAC.pdf"/>
          <p:cNvPicPr>
            <a:picLocks noChangeAspect="1"/>
          </p:cNvPicPr>
          <p:nvPr/>
        </p:nvPicPr>
        <p:blipFill>
          <a:blip r:embed="rId3">
            <a:extLst>
              <a:ext uri="{28A0092B-C50C-407E-A947-70E740481C1C}">
                <a14:useLocalDpi xmlns:a14="http://schemas.microsoft.com/office/drawing/2010/main"/>
              </a:ext>
            </a:extLst>
          </a:blip>
          <a:stretch>
            <a:fillRect/>
          </a:stretch>
        </p:blipFill>
        <p:spPr>
          <a:xfrm rot="5400000">
            <a:off x="6598524" y="1866223"/>
            <a:ext cx="1594190" cy="2063069"/>
          </a:xfrm>
          <a:prstGeom prst="rect">
            <a:avLst/>
          </a:prstGeom>
        </p:spPr>
      </p:pic>
      <p:pic>
        <p:nvPicPr>
          <p:cNvPr id="9" name="Picture 8"/>
          <p:cNvPicPr>
            <a:picLocks noChangeAspect="1"/>
          </p:cNvPicPr>
          <p:nvPr/>
        </p:nvPicPr>
        <p:blipFill>
          <a:blip r:embed="rId4"/>
          <a:stretch>
            <a:fillRect/>
          </a:stretch>
        </p:blipFill>
        <p:spPr>
          <a:xfrm rot="5400000">
            <a:off x="6598524" y="3460415"/>
            <a:ext cx="1594189" cy="2063068"/>
          </a:xfrm>
          <a:prstGeom prst="rect">
            <a:avLst/>
          </a:prstGeom>
        </p:spPr>
      </p:pic>
    </p:spTree>
    <p:extLst>
      <p:ext uri="{BB962C8B-B14F-4D97-AF65-F5344CB8AC3E}">
        <p14:creationId xmlns:p14="http://schemas.microsoft.com/office/powerpoint/2010/main" val="6946186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lvl="0"/>
            <a:r>
              <a:rPr lang="en-IN" dirty="0" smtClean="0"/>
              <a:t>Layout finalization for the 8 channel down-convertor is almost complete</a:t>
            </a:r>
          </a:p>
          <a:p>
            <a:pPr lvl="0"/>
            <a:r>
              <a:rPr lang="en-IN" dirty="0" smtClean="0"/>
              <a:t>All components required to assemble the board and chassis are available at vendor site</a:t>
            </a:r>
          </a:p>
          <a:p>
            <a:pPr lvl="0"/>
            <a:r>
              <a:rPr lang="en-IN" dirty="0" smtClean="0"/>
              <a:t>Procedure to assemble the board in the chassis has been tentatively finalised.</a:t>
            </a:r>
          </a:p>
          <a:p>
            <a:pPr lvl="0"/>
            <a:r>
              <a:rPr lang="en-IN" dirty="0" smtClean="0"/>
              <a:t>Tentative delivery date at BARC: Last week of May 2017</a:t>
            </a:r>
          </a:p>
          <a:p>
            <a:pPr lvl="0"/>
            <a:r>
              <a:rPr lang="en-IN" dirty="0" smtClean="0"/>
              <a:t>Performance results of the boards should be available by: </a:t>
            </a:r>
            <a:r>
              <a:rPr lang="en-IN" smtClean="0"/>
              <a:t>Second week of </a:t>
            </a:r>
            <a:r>
              <a:rPr lang="en-IN" dirty="0" smtClean="0"/>
              <a:t>June 2017</a:t>
            </a:r>
          </a:p>
          <a:p>
            <a:pPr>
              <a:buNone/>
            </a:pPr>
            <a:endParaRPr lang="en-IN" dirty="0"/>
          </a:p>
        </p:txBody>
      </p:sp>
      <p:sp>
        <p:nvSpPr>
          <p:cNvPr id="2" name="Title 1"/>
          <p:cNvSpPr>
            <a:spLocks noGrp="1"/>
          </p:cNvSpPr>
          <p:nvPr>
            <p:ph type="title"/>
          </p:nvPr>
        </p:nvSpPr>
        <p:spPr/>
        <p:txBody>
          <a:bodyPr/>
          <a:lstStyle/>
          <a:p>
            <a:r>
              <a:rPr lang="en-IN" dirty="0" smtClean="0"/>
              <a:t>IIFC 8 </a:t>
            </a:r>
            <a:r>
              <a:rPr lang="en-IN" dirty="0" smtClean="0"/>
              <a:t>Channel Down-converter</a:t>
            </a:r>
            <a:endParaRPr lang="en-IN" dirty="0"/>
          </a:p>
        </p:txBody>
      </p:sp>
      <p:sp>
        <p:nvSpPr>
          <p:cNvPr id="4" name="Date Placeholder 3"/>
          <p:cNvSpPr>
            <a:spLocks noGrp="1"/>
          </p:cNvSpPr>
          <p:nvPr>
            <p:ph type="dt" sz="half" idx="10"/>
          </p:nvPr>
        </p:nvSpPr>
        <p:spPr/>
        <p:txBody>
          <a:bodyPr/>
          <a:lstStyle/>
          <a:p>
            <a:fld id="{50824881-4406-FF46-9854-8CCC50FA0505}" type="datetime1">
              <a:rPr lang="en-US" altLang="en-US" smtClean="0"/>
              <a:t>4/10/17</a:t>
            </a:fld>
            <a:endParaRPr lang="en-US" altLang="en-US" dirty="0"/>
          </a:p>
        </p:txBody>
      </p:sp>
      <p:sp>
        <p:nvSpPr>
          <p:cNvPr id="5" name="Footer Placeholder 4"/>
          <p:cNvSpPr>
            <a:spLocks noGrp="1"/>
          </p:cNvSpPr>
          <p:nvPr>
            <p:ph type="ftr" sz="quarter" idx="11"/>
          </p:nvPr>
        </p:nvSpPr>
        <p:spPr/>
        <p:txBody>
          <a:bodyPr/>
          <a:lstStyle/>
          <a:p>
            <a:pPr>
              <a:defRPr/>
            </a:pPr>
            <a:r>
              <a:rPr lang="en-US" smtClean="0"/>
              <a:t>PIP-II MAC</a:t>
            </a:r>
            <a:endParaRPr lang="en-US" b="1" dirty="0"/>
          </a:p>
        </p:txBody>
      </p:sp>
      <p:sp>
        <p:nvSpPr>
          <p:cNvPr id="6" name="Slide Number Placeholder 5"/>
          <p:cNvSpPr>
            <a:spLocks noGrp="1"/>
          </p:cNvSpPr>
          <p:nvPr>
            <p:ph type="sldNum" sz="quarter" idx="12"/>
          </p:nvPr>
        </p:nvSpPr>
        <p:spPr/>
        <p:txBody>
          <a:bodyPr/>
          <a:lstStyle/>
          <a:p>
            <a:fld id="{D4078CA2-75EA-4F42-B0AF-FB0975373545}" type="slidenum">
              <a:rPr lang="en-US" altLang="en-US" smtClean="0"/>
              <a:pPr/>
              <a:t>14</a:t>
            </a:fld>
            <a:endParaRPr lang="en-US" altLang="en-US"/>
          </a:p>
        </p:txBody>
      </p:sp>
    </p:spTree>
    <p:extLst>
      <p:ext uri="{BB962C8B-B14F-4D97-AF65-F5344CB8AC3E}">
        <p14:creationId xmlns:p14="http://schemas.microsoft.com/office/powerpoint/2010/main" val="5058649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lvl="0"/>
            <a:r>
              <a:rPr lang="en-IN" dirty="0" smtClean="0"/>
              <a:t>Tentative delivery date at BARC: Third week of April 2017</a:t>
            </a:r>
          </a:p>
          <a:p>
            <a:pPr lvl="0"/>
            <a:r>
              <a:rPr lang="en-IN" dirty="0" smtClean="0"/>
              <a:t>Performance results of the board should be available second week of May 2017</a:t>
            </a:r>
            <a:endParaRPr lang="en-IN" dirty="0"/>
          </a:p>
        </p:txBody>
      </p:sp>
      <p:sp>
        <p:nvSpPr>
          <p:cNvPr id="2" name="Title 1"/>
          <p:cNvSpPr>
            <a:spLocks noGrp="1"/>
          </p:cNvSpPr>
          <p:nvPr>
            <p:ph type="title"/>
          </p:nvPr>
        </p:nvSpPr>
        <p:spPr/>
        <p:txBody>
          <a:bodyPr/>
          <a:lstStyle/>
          <a:p>
            <a:r>
              <a:rPr lang="en-IN" dirty="0" smtClean="0"/>
              <a:t>4 Channel Up-converter</a:t>
            </a:r>
            <a:endParaRPr lang="en-IN" dirty="0"/>
          </a:p>
        </p:txBody>
      </p:sp>
      <p:pic>
        <p:nvPicPr>
          <p:cNvPr id="4" name="Content Placeholder 4" descr="20161124_202900.jpg"/>
          <p:cNvPicPr>
            <a:picLocks noChangeAspect="1"/>
          </p:cNvPicPr>
          <p:nvPr/>
        </p:nvPicPr>
        <p:blipFill>
          <a:blip r:embed="rId2" cstate="print"/>
          <a:stretch>
            <a:fillRect/>
          </a:stretch>
        </p:blipFill>
        <p:spPr>
          <a:xfrm>
            <a:off x="1427044" y="2500875"/>
            <a:ext cx="6275623" cy="3530038"/>
          </a:xfrm>
          <a:prstGeom prst="rect">
            <a:avLst/>
          </a:prstGeom>
        </p:spPr>
      </p:pic>
      <p:sp>
        <p:nvSpPr>
          <p:cNvPr id="5" name="Date Placeholder 4"/>
          <p:cNvSpPr>
            <a:spLocks noGrp="1"/>
          </p:cNvSpPr>
          <p:nvPr>
            <p:ph type="dt" sz="half" idx="10"/>
          </p:nvPr>
        </p:nvSpPr>
        <p:spPr/>
        <p:txBody>
          <a:bodyPr/>
          <a:lstStyle/>
          <a:p>
            <a:fld id="{9E7C0FB6-6615-B149-9E7D-5D24A8A4C9D7}" type="datetime1">
              <a:rPr lang="en-US" altLang="en-US" smtClean="0"/>
              <a:t>4/10/17</a:t>
            </a:fld>
            <a:endParaRPr lang="en-US" altLang="en-US" dirty="0"/>
          </a:p>
        </p:txBody>
      </p:sp>
      <p:sp>
        <p:nvSpPr>
          <p:cNvPr id="6" name="Footer Placeholder 5"/>
          <p:cNvSpPr>
            <a:spLocks noGrp="1"/>
          </p:cNvSpPr>
          <p:nvPr>
            <p:ph type="ftr" sz="quarter" idx="11"/>
          </p:nvPr>
        </p:nvSpPr>
        <p:spPr/>
        <p:txBody>
          <a:bodyPr/>
          <a:lstStyle/>
          <a:p>
            <a:pPr>
              <a:defRPr/>
            </a:pPr>
            <a:r>
              <a:rPr lang="en-US" smtClean="0"/>
              <a:t>PIP-II MAC</a:t>
            </a:r>
            <a:endParaRPr lang="en-US" b="1" dirty="0"/>
          </a:p>
        </p:txBody>
      </p:sp>
      <p:sp>
        <p:nvSpPr>
          <p:cNvPr id="7" name="Slide Number Placeholder 6"/>
          <p:cNvSpPr>
            <a:spLocks noGrp="1"/>
          </p:cNvSpPr>
          <p:nvPr>
            <p:ph type="sldNum" sz="quarter" idx="12"/>
          </p:nvPr>
        </p:nvSpPr>
        <p:spPr/>
        <p:txBody>
          <a:bodyPr/>
          <a:lstStyle/>
          <a:p>
            <a:fld id="{D4078CA2-75EA-4F42-B0AF-FB0975373545}" type="slidenum">
              <a:rPr lang="en-US" altLang="en-US" smtClean="0"/>
              <a:pPr/>
              <a:t>15</a:t>
            </a:fld>
            <a:endParaRPr lang="en-US" altLang="en-US"/>
          </a:p>
        </p:txBody>
      </p:sp>
    </p:spTree>
    <p:extLst>
      <p:ext uri="{BB962C8B-B14F-4D97-AF65-F5344CB8AC3E}">
        <p14:creationId xmlns:p14="http://schemas.microsoft.com/office/powerpoint/2010/main" val="706294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stretch>
            <a:fillRect/>
          </a:stretch>
        </p:blipFill>
        <p:spPr bwMode="auto">
          <a:xfrm>
            <a:off x="-50175" y="801165"/>
            <a:ext cx="5040351" cy="2368547"/>
          </a:xfrm>
          <a:prstGeom prst="rect">
            <a:avLst/>
          </a:prstGeom>
          <a:noFill/>
          <a:ln w="9525">
            <a:noFill/>
            <a:miter lim="800000"/>
            <a:headEnd/>
            <a:tailEnd/>
          </a:ln>
          <a:effectLst/>
        </p:spPr>
      </p:pic>
      <p:pic>
        <p:nvPicPr>
          <p:cNvPr id="4" name="Picture 2"/>
          <p:cNvPicPr>
            <a:picLocks noChangeAspect="1" noChangeArrowheads="1"/>
          </p:cNvPicPr>
          <p:nvPr/>
        </p:nvPicPr>
        <p:blipFill rotWithShape="1">
          <a:blip r:embed="rId3"/>
          <a:srcRect t="-22793" r="31932" b="24159"/>
          <a:stretch/>
        </p:blipFill>
        <p:spPr bwMode="auto">
          <a:xfrm>
            <a:off x="4990176" y="148813"/>
            <a:ext cx="3791409" cy="2822987"/>
          </a:xfrm>
          <a:prstGeom prst="rect">
            <a:avLst/>
          </a:prstGeom>
          <a:noFill/>
          <a:ln w="9525">
            <a:noFill/>
            <a:miter lim="800000"/>
            <a:headEnd/>
            <a:tailEnd/>
          </a:ln>
          <a:effectLst/>
        </p:spPr>
      </p:pic>
      <p:pic>
        <p:nvPicPr>
          <p:cNvPr id="5" name="Content Placeholder 3" descr="PCB3.PNG"/>
          <p:cNvPicPr>
            <a:picLocks noChangeAspect="1"/>
          </p:cNvPicPr>
          <p:nvPr/>
        </p:nvPicPr>
        <p:blipFill>
          <a:blip r:embed="rId4"/>
          <a:stretch>
            <a:fillRect/>
          </a:stretch>
        </p:blipFill>
        <p:spPr>
          <a:xfrm>
            <a:off x="416614" y="3533532"/>
            <a:ext cx="3827210" cy="2338350"/>
          </a:xfrm>
          <a:prstGeom prst="rect">
            <a:avLst/>
          </a:prstGeom>
        </p:spPr>
      </p:pic>
      <p:pic>
        <p:nvPicPr>
          <p:cNvPr id="6" name="Content Placeholder 3" descr="PCB2.PNG"/>
          <p:cNvPicPr>
            <a:picLocks noChangeAspect="1"/>
          </p:cNvPicPr>
          <p:nvPr/>
        </p:nvPicPr>
        <p:blipFill>
          <a:blip r:embed="rId5"/>
          <a:stretch>
            <a:fillRect/>
          </a:stretch>
        </p:blipFill>
        <p:spPr>
          <a:xfrm>
            <a:off x="4945263" y="3533532"/>
            <a:ext cx="3791250" cy="2338349"/>
          </a:xfrm>
          <a:prstGeom prst="rect">
            <a:avLst/>
          </a:prstGeom>
        </p:spPr>
      </p:pic>
      <p:sp>
        <p:nvSpPr>
          <p:cNvPr id="2" name="Title 1"/>
          <p:cNvSpPr>
            <a:spLocks noGrp="1"/>
          </p:cNvSpPr>
          <p:nvPr>
            <p:ph type="title"/>
          </p:nvPr>
        </p:nvSpPr>
        <p:spPr/>
        <p:txBody>
          <a:bodyPr>
            <a:normAutofit/>
          </a:bodyPr>
          <a:lstStyle/>
          <a:p>
            <a:r>
              <a:rPr lang="en-IN" dirty="0" smtClean="0"/>
              <a:t>IIFC Designs</a:t>
            </a:r>
            <a:endParaRPr lang="en-IN" dirty="0"/>
          </a:p>
        </p:txBody>
      </p:sp>
      <p:sp>
        <p:nvSpPr>
          <p:cNvPr id="3" name="Date Placeholder 2"/>
          <p:cNvSpPr>
            <a:spLocks noGrp="1"/>
          </p:cNvSpPr>
          <p:nvPr>
            <p:ph type="dt" sz="half" idx="10"/>
          </p:nvPr>
        </p:nvSpPr>
        <p:spPr/>
        <p:txBody>
          <a:bodyPr/>
          <a:lstStyle/>
          <a:p>
            <a:fld id="{ED88A69E-438C-F84A-9C46-AAFF0E3D2ABE}" type="datetime1">
              <a:rPr lang="en-US" altLang="en-US" smtClean="0"/>
              <a:t>4/10/17</a:t>
            </a:fld>
            <a:endParaRPr lang="en-US" altLang="en-US" dirty="0"/>
          </a:p>
        </p:txBody>
      </p:sp>
      <p:sp>
        <p:nvSpPr>
          <p:cNvPr id="7" name="Footer Placeholder 6"/>
          <p:cNvSpPr>
            <a:spLocks noGrp="1"/>
          </p:cNvSpPr>
          <p:nvPr>
            <p:ph type="ftr" sz="quarter" idx="11"/>
          </p:nvPr>
        </p:nvSpPr>
        <p:spPr/>
        <p:txBody>
          <a:bodyPr/>
          <a:lstStyle/>
          <a:p>
            <a:pPr>
              <a:defRPr/>
            </a:pPr>
            <a:r>
              <a:rPr lang="en-US" smtClean="0"/>
              <a:t>PIP-II MAC</a:t>
            </a:r>
            <a:endParaRPr lang="en-US" b="1" dirty="0"/>
          </a:p>
        </p:txBody>
      </p:sp>
      <p:sp>
        <p:nvSpPr>
          <p:cNvPr id="8" name="Slide Number Placeholder 7"/>
          <p:cNvSpPr>
            <a:spLocks noGrp="1"/>
          </p:cNvSpPr>
          <p:nvPr>
            <p:ph type="sldNum" sz="quarter" idx="12"/>
          </p:nvPr>
        </p:nvSpPr>
        <p:spPr/>
        <p:txBody>
          <a:bodyPr/>
          <a:lstStyle/>
          <a:p>
            <a:fld id="{D4078CA2-75EA-4F42-B0AF-FB0975373545}" type="slidenum">
              <a:rPr lang="en-US" altLang="en-US" smtClean="0"/>
              <a:pPr/>
              <a:t>16</a:t>
            </a:fld>
            <a:endParaRPr lang="en-US" altLang="en-US"/>
          </a:p>
        </p:txBody>
      </p:sp>
    </p:spTree>
    <p:extLst>
      <p:ext uri="{BB962C8B-B14F-4D97-AF65-F5344CB8AC3E}">
        <p14:creationId xmlns:p14="http://schemas.microsoft.com/office/powerpoint/2010/main" val="15040780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ontent Placeholder 29"/>
          <p:cNvSpPr>
            <a:spLocks noGrp="1"/>
          </p:cNvSpPr>
          <p:nvPr>
            <p:ph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sz="2000" dirty="0" smtClean="0">
                <a:latin typeface="Helvetica" panose="020B0604020202020204" pitchFamily="34" charset="0"/>
                <a:ea typeface="Geneva" pitchFamily="121" charset="-128"/>
              </a:rPr>
              <a:t>Minimize </a:t>
            </a:r>
            <a:r>
              <a:rPr lang="en-US" altLang="en-US" sz="2000" dirty="0" err="1" smtClean="0">
                <a:latin typeface="Helvetica" panose="020B0604020202020204" pitchFamily="34" charset="0"/>
                <a:ea typeface="Geneva" pitchFamily="121" charset="-128"/>
              </a:rPr>
              <a:t>microphonics</a:t>
            </a:r>
            <a:r>
              <a:rPr lang="en-US" altLang="en-US" sz="2000" dirty="0" smtClean="0">
                <a:latin typeface="Helvetica" panose="020B0604020202020204" pitchFamily="34" charset="0"/>
                <a:ea typeface="Geneva" pitchFamily="121" charset="-128"/>
              </a:rPr>
              <a:t> and LFD  </a:t>
            </a:r>
            <a:r>
              <a:rPr lang="en-US" altLang="en-US" sz="2000" dirty="0" smtClean="0">
                <a:latin typeface="Helvetica" panose="020B0604020202020204" pitchFamily="34" charset="0"/>
                <a:ea typeface="Geneva" pitchFamily="121" charset="-128"/>
              </a:rPr>
              <a:t>to </a:t>
            </a:r>
            <a:r>
              <a:rPr lang="en-US" altLang="en-US" sz="2000" dirty="0" smtClean="0">
                <a:latin typeface="Helvetica" panose="020B0604020202020204" pitchFamily="34" charset="0"/>
                <a:ea typeface="Geneva" pitchFamily="121" charset="-128"/>
              </a:rPr>
              <a:t>&lt; 20 </a:t>
            </a:r>
            <a:r>
              <a:rPr lang="en-US" altLang="en-US" sz="2000" dirty="0">
                <a:latin typeface="Helvetica" panose="020B0604020202020204" pitchFamily="34" charset="0"/>
                <a:ea typeface="Geneva" pitchFamily="121" charset="-128"/>
              </a:rPr>
              <a:t>Hz </a:t>
            </a:r>
            <a:endParaRPr lang="en-US" altLang="en-US" sz="2000" dirty="0" smtClean="0">
              <a:latin typeface="Helvetica" panose="020B0604020202020204" pitchFamily="34" charset="0"/>
              <a:ea typeface="Geneva" pitchFamily="121" charset="-128"/>
            </a:endParaRPr>
          </a:p>
          <a:p>
            <a:r>
              <a:rPr lang="en-US" altLang="en-US" sz="2000" dirty="0" smtClean="0">
                <a:latin typeface="Helvetica" panose="020B0604020202020204" pitchFamily="34" charset="0"/>
                <a:ea typeface="Geneva" pitchFamily="121" charset="-128"/>
              </a:rPr>
              <a:t>1 Hz or better </a:t>
            </a:r>
            <a:r>
              <a:rPr lang="en-US" altLang="en-US" sz="2000" dirty="0">
                <a:latin typeface="Helvetica" panose="020B0604020202020204" pitchFamily="34" charset="0"/>
                <a:ea typeface="Geneva" pitchFamily="121" charset="-128"/>
              </a:rPr>
              <a:t>resolution </a:t>
            </a:r>
            <a:endParaRPr lang="en-US" altLang="en-US" sz="2000" dirty="0" smtClean="0">
              <a:latin typeface="Helvetica" panose="020B0604020202020204" pitchFamily="34" charset="0"/>
              <a:ea typeface="Geneva" pitchFamily="121" charset="-128"/>
            </a:endParaRPr>
          </a:p>
          <a:p>
            <a:r>
              <a:rPr lang="en-US" altLang="en-US" sz="2000" dirty="0" smtClean="0">
                <a:latin typeface="Helvetica" panose="020B0604020202020204" pitchFamily="34" charset="0"/>
                <a:ea typeface="Geneva" pitchFamily="121" charset="-128"/>
              </a:rPr>
              <a:t>+- 1kHz </a:t>
            </a:r>
            <a:r>
              <a:rPr lang="en-US" altLang="en-US" sz="2000" dirty="0">
                <a:latin typeface="Helvetica" panose="020B0604020202020204" pitchFamily="34" charset="0"/>
                <a:ea typeface="Geneva" pitchFamily="121" charset="-128"/>
              </a:rPr>
              <a:t>tuning range </a:t>
            </a:r>
            <a:endParaRPr lang="en-US" altLang="en-US" sz="2000" dirty="0" smtClean="0">
              <a:latin typeface="Helvetica" panose="020B0604020202020204" pitchFamily="34" charset="0"/>
              <a:ea typeface="Geneva" pitchFamily="121" charset="-128"/>
            </a:endParaRPr>
          </a:p>
          <a:p>
            <a:r>
              <a:rPr lang="en-US" altLang="en-US" sz="2000" dirty="0" smtClean="0">
                <a:latin typeface="Helvetica" panose="020B0604020202020204" pitchFamily="34" charset="0"/>
                <a:ea typeface="Geneva" pitchFamily="121" charset="-128"/>
              </a:rPr>
              <a:t>2 drive amplifiers for 2 </a:t>
            </a:r>
            <a:r>
              <a:rPr lang="en-US" altLang="en-US" sz="2000" dirty="0" err="1" smtClean="0">
                <a:latin typeface="Helvetica" panose="020B0604020202020204" pitchFamily="34" charset="0"/>
                <a:ea typeface="Geneva" pitchFamily="121" charset="-128"/>
              </a:rPr>
              <a:t>piezo</a:t>
            </a:r>
            <a:r>
              <a:rPr lang="en-US" altLang="en-US" sz="2000" dirty="0" smtClean="0">
                <a:latin typeface="Helvetica" panose="020B0604020202020204" pitchFamily="34" charset="0"/>
                <a:ea typeface="Geneva" pitchFamily="121" charset="-128"/>
              </a:rPr>
              <a:t> stack groups per cavity </a:t>
            </a:r>
          </a:p>
          <a:p>
            <a:pPr lvl="1"/>
            <a:r>
              <a:rPr lang="en-US" altLang="en-US" sz="2000" dirty="0" smtClean="0">
                <a:latin typeface="Helvetica" panose="020B0604020202020204" pitchFamily="34" charset="0"/>
                <a:ea typeface="Geneva" pitchFamily="121" charset="-128"/>
              </a:rPr>
              <a:t>(1 module per cavity)</a:t>
            </a:r>
          </a:p>
          <a:p>
            <a:pPr lvl="1"/>
            <a:r>
              <a:rPr lang="en-US" altLang="en-US" sz="2000" dirty="0" smtClean="0">
                <a:latin typeface="Helvetica" panose="020B0604020202020204" pitchFamily="34" charset="0"/>
                <a:ea typeface="Geneva" pitchFamily="121" charset="-128"/>
              </a:rPr>
              <a:t>4 drive modules per chassis</a:t>
            </a:r>
          </a:p>
        </p:txBody>
      </p:sp>
      <p:sp>
        <p:nvSpPr>
          <p:cNvPr id="24577" name="Title 28"/>
          <p:cNvSpPr>
            <a:spLocks noGrp="1"/>
          </p:cNvSpPr>
          <p:nvPr>
            <p:ph type="title"/>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dirty="0" smtClean="0">
                <a:latin typeface="Helvetica" panose="020B0604020202020204" pitchFamily="34" charset="0"/>
                <a:ea typeface="Geneva" pitchFamily="121" charset="-128"/>
              </a:rPr>
              <a:t>Piezo Resonance Control Requirements</a:t>
            </a:r>
          </a:p>
        </p:txBody>
      </p:sp>
      <p:sp>
        <p:nvSpPr>
          <p:cNvPr id="24579" name="Date Placeholder 3"/>
          <p:cNvSpPr>
            <a:spLocks noGrp="1"/>
          </p:cNvSpPr>
          <p:nvPr>
            <p:ph type="dt" sz="half" idx="2"/>
          </p:nvPr>
        </p:nvSpPr>
        <p:spPr bwMode="auto">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F1BFB357-F15D-474F-82AC-2E5BED014D86}" type="datetime1">
              <a:rPr lang="en-US" altLang="en-US" sz="1200" smtClean="0">
                <a:solidFill>
                  <a:srgbClr val="004C97"/>
                </a:solidFill>
                <a:latin typeface="Helvetica" panose="020B0604020202020204" pitchFamily="34" charset="0"/>
              </a:rPr>
              <a:t>4/10/17</a:t>
            </a:fld>
            <a:endParaRPr lang="en-US" altLang="en-US" sz="1200">
              <a:solidFill>
                <a:srgbClr val="004C97"/>
              </a:solidFill>
              <a:latin typeface="Helvetica" panose="020B0604020202020204" pitchFamily="34" charset="0"/>
            </a:endParaRPr>
          </a:p>
        </p:txBody>
      </p:sp>
      <p:sp>
        <p:nvSpPr>
          <p:cNvPr id="24580" name="Footer Placeholder 4"/>
          <p:cNvSpPr>
            <a:spLocks noGrp="1"/>
          </p:cNvSpPr>
          <p:nvPr>
            <p:ph type="ftr" sz="quarter" idx="3"/>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smtClean="0">
                <a:solidFill>
                  <a:srgbClr val="004C97"/>
                </a:solidFill>
                <a:latin typeface="Helvetica" panose="020B0604020202020204" pitchFamily="34" charset="0"/>
                <a:ea typeface="MS PGothic" panose="020B0600070205080204" pitchFamily="34" charset="-128"/>
              </a:rPr>
              <a:t>PIP-II MAC</a:t>
            </a:r>
            <a:endParaRPr lang="en-US" altLang="en-US" sz="1200" b="1">
              <a:solidFill>
                <a:srgbClr val="004C97"/>
              </a:solidFill>
              <a:latin typeface="Helvetica" panose="020B0604020202020204" pitchFamily="34" charset="0"/>
              <a:ea typeface="MS PGothic" panose="020B0600070205080204" pitchFamily="34" charset="-128"/>
            </a:endParaRPr>
          </a:p>
        </p:txBody>
      </p:sp>
      <p:sp>
        <p:nvSpPr>
          <p:cNvPr id="24581" name="Slide Number Placeholder 5"/>
          <p:cNvSpPr>
            <a:spLocks noGrp="1"/>
          </p:cNvSpPr>
          <p:nvPr>
            <p:ph type="sldNum" sz="quarter" idx="4"/>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626492DB-2F06-44C7-8B18-72CF568DED1B}" type="slidenum">
              <a:rPr lang="en-US" altLang="en-US" sz="1200">
                <a:solidFill>
                  <a:srgbClr val="004C97"/>
                </a:solidFill>
                <a:latin typeface="Helvetica" panose="020B0604020202020204" pitchFamily="34" charset="0"/>
              </a:rPr>
              <a:pPr eaLnBrk="1" hangingPunct="1"/>
              <a:t>17</a:t>
            </a:fld>
            <a:endParaRPr lang="en-US" altLang="en-US" sz="1200">
              <a:solidFill>
                <a:srgbClr val="004C97"/>
              </a:solidFill>
              <a:latin typeface="Helvetica"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58863" y="4123989"/>
            <a:ext cx="6883400" cy="1526224"/>
          </a:xfrm>
          <a:prstGeom prst="rect">
            <a:avLst/>
          </a:prstGeom>
        </p:spPr>
      </p:pic>
    </p:spTree>
    <p:extLst>
      <p:ext uri="{BB962C8B-B14F-4D97-AF65-F5344CB8AC3E}">
        <p14:creationId xmlns:p14="http://schemas.microsoft.com/office/powerpoint/2010/main" val="16367824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Resonance Control Chassis</a:t>
            </a: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1317055"/>
            <a:ext cx="8672513" cy="4439790"/>
          </a:xfrm>
        </p:spPr>
      </p:pic>
      <p:sp>
        <p:nvSpPr>
          <p:cNvPr id="4" name="Date Placeholder 3"/>
          <p:cNvSpPr>
            <a:spLocks noGrp="1"/>
          </p:cNvSpPr>
          <p:nvPr>
            <p:ph type="dt" sz="half" idx="10"/>
          </p:nvPr>
        </p:nvSpPr>
        <p:spPr/>
        <p:txBody>
          <a:bodyPr/>
          <a:lstStyle/>
          <a:p>
            <a:fld id="{423CF771-A1CC-2A4C-A7E4-D7B35AB5B07E}" type="datetime1">
              <a:rPr lang="en-US" altLang="en-US" smtClean="0"/>
              <a:t>4/10/17</a:t>
            </a:fld>
            <a:endParaRPr lang="en-US" altLang="en-US" dirty="0"/>
          </a:p>
        </p:txBody>
      </p:sp>
      <p:sp>
        <p:nvSpPr>
          <p:cNvPr id="5" name="Footer Placeholder 4"/>
          <p:cNvSpPr>
            <a:spLocks noGrp="1"/>
          </p:cNvSpPr>
          <p:nvPr>
            <p:ph type="ftr" sz="quarter" idx="11"/>
          </p:nvPr>
        </p:nvSpPr>
        <p:spPr/>
        <p:txBody>
          <a:bodyPr/>
          <a:lstStyle/>
          <a:p>
            <a:pPr>
              <a:defRPr/>
            </a:pPr>
            <a:r>
              <a:rPr lang="en-US" smtClean="0"/>
              <a:t>PIP-II MAC</a:t>
            </a:r>
            <a:endParaRPr lang="en-US" b="1" dirty="0"/>
          </a:p>
        </p:txBody>
      </p:sp>
      <p:sp>
        <p:nvSpPr>
          <p:cNvPr id="6" name="Slide Number Placeholder 5"/>
          <p:cNvSpPr>
            <a:spLocks noGrp="1"/>
          </p:cNvSpPr>
          <p:nvPr>
            <p:ph type="sldNum" sz="quarter" idx="12"/>
          </p:nvPr>
        </p:nvSpPr>
        <p:spPr/>
        <p:txBody>
          <a:bodyPr/>
          <a:lstStyle/>
          <a:p>
            <a:fld id="{D4078CA2-75EA-4F42-B0AF-FB0975373545}" type="slidenum">
              <a:rPr lang="en-US" altLang="en-US" smtClean="0"/>
              <a:pPr/>
              <a:t>18</a:t>
            </a:fld>
            <a:endParaRPr lang="en-US" altLang="en-US"/>
          </a:p>
        </p:txBody>
      </p:sp>
    </p:spTree>
    <p:extLst>
      <p:ext uri="{BB962C8B-B14F-4D97-AF65-F5344CB8AC3E}">
        <p14:creationId xmlns:p14="http://schemas.microsoft.com/office/powerpoint/2010/main" val="164207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Digitizer Chassis</a:t>
            </a: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1382924"/>
            <a:ext cx="8672513" cy="4308053"/>
          </a:xfrm>
        </p:spPr>
      </p:pic>
      <p:sp>
        <p:nvSpPr>
          <p:cNvPr id="4" name="Date Placeholder 3"/>
          <p:cNvSpPr>
            <a:spLocks noGrp="1"/>
          </p:cNvSpPr>
          <p:nvPr>
            <p:ph type="dt" sz="half" idx="10"/>
          </p:nvPr>
        </p:nvSpPr>
        <p:spPr/>
        <p:txBody>
          <a:bodyPr/>
          <a:lstStyle/>
          <a:p>
            <a:fld id="{AF6E2A54-72CB-7A41-AC2A-BF9D8E83CBCA}" type="datetime1">
              <a:rPr lang="en-US" altLang="en-US" smtClean="0"/>
              <a:t>4/10/17</a:t>
            </a:fld>
            <a:endParaRPr lang="en-US" altLang="en-US" dirty="0"/>
          </a:p>
        </p:txBody>
      </p:sp>
      <p:sp>
        <p:nvSpPr>
          <p:cNvPr id="5" name="Footer Placeholder 4"/>
          <p:cNvSpPr>
            <a:spLocks noGrp="1"/>
          </p:cNvSpPr>
          <p:nvPr>
            <p:ph type="ftr" sz="quarter" idx="11"/>
          </p:nvPr>
        </p:nvSpPr>
        <p:spPr/>
        <p:txBody>
          <a:bodyPr/>
          <a:lstStyle/>
          <a:p>
            <a:pPr>
              <a:defRPr/>
            </a:pPr>
            <a:r>
              <a:rPr lang="en-US" smtClean="0"/>
              <a:t>PIP-II MAC</a:t>
            </a:r>
            <a:endParaRPr lang="en-US" b="1" dirty="0"/>
          </a:p>
        </p:txBody>
      </p:sp>
      <p:sp>
        <p:nvSpPr>
          <p:cNvPr id="6" name="Slide Number Placeholder 5"/>
          <p:cNvSpPr>
            <a:spLocks noGrp="1"/>
          </p:cNvSpPr>
          <p:nvPr>
            <p:ph type="sldNum" sz="quarter" idx="12"/>
          </p:nvPr>
        </p:nvSpPr>
        <p:spPr/>
        <p:txBody>
          <a:bodyPr/>
          <a:lstStyle/>
          <a:p>
            <a:fld id="{D4078CA2-75EA-4F42-B0AF-FB0975373545}" type="slidenum">
              <a:rPr lang="en-US" altLang="en-US" smtClean="0"/>
              <a:pPr/>
              <a:t>19</a:t>
            </a:fld>
            <a:endParaRPr lang="en-US" altLang="en-US"/>
          </a:p>
        </p:txBody>
      </p:sp>
    </p:spTree>
    <p:extLst>
      <p:ext uri="{BB962C8B-B14F-4D97-AF65-F5344CB8AC3E}">
        <p14:creationId xmlns:p14="http://schemas.microsoft.com/office/powerpoint/2010/main" val="9723758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800" dirty="0" smtClean="0"/>
              <a:t>LLRF system overview and requirements</a:t>
            </a:r>
          </a:p>
          <a:p>
            <a:r>
              <a:rPr lang="en-US" sz="2800" dirty="0" smtClean="0"/>
              <a:t>Simulation and Results  </a:t>
            </a:r>
          </a:p>
          <a:p>
            <a:r>
              <a:rPr lang="en-US" sz="2800" dirty="0" smtClean="0"/>
              <a:t>Project Status</a:t>
            </a:r>
          </a:p>
          <a:p>
            <a:r>
              <a:rPr lang="en-US" sz="2800" dirty="0" smtClean="0"/>
              <a:t>RF Interlocks Overview</a:t>
            </a:r>
            <a:endParaRPr lang="en-US" sz="2800" dirty="0" smtClean="0"/>
          </a:p>
          <a:p>
            <a:endParaRPr lang="en-US" sz="2800" dirty="0" smtClean="0"/>
          </a:p>
          <a:p>
            <a:endParaRPr lang="en-US" dirty="0" smtClean="0"/>
          </a:p>
          <a:p>
            <a:endParaRPr lang="en-US" dirty="0"/>
          </a:p>
        </p:txBody>
      </p:sp>
      <p:sp>
        <p:nvSpPr>
          <p:cNvPr id="2" name="Title 1"/>
          <p:cNvSpPr>
            <a:spLocks noGrp="1"/>
          </p:cNvSpPr>
          <p:nvPr>
            <p:ph type="title"/>
          </p:nvPr>
        </p:nvSpPr>
        <p:spPr/>
        <p:txBody>
          <a:bodyPr/>
          <a:lstStyle/>
          <a:p>
            <a:r>
              <a:rPr lang="en-US" dirty="0" smtClean="0"/>
              <a:t>Outline</a:t>
            </a:r>
            <a:endParaRPr lang="en-US" dirty="0"/>
          </a:p>
        </p:txBody>
      </p:sp>
      <p:sp>
        <p:nvSpPr>
          <p:cNvPr id="4" name="Date Placeholder 3"/>
          <p:cNvSpPr>
            <a:spLocks noGrp="1"/>
          </p:cNvSpPr>
          <p:nvPr>
            <p:ph type="dt" sz="half" idx="2"/>
          </p:nvPr>
        </p:nvSpPr>
        <p:spPr/>
        <p:txBody>
          <a:bodyPr/>
          <a:lstStyle/>
          <a:p>
            <a:fld id="{49F64B35-191E-D044-BCDF-4BA1F3C0A0EF}" type="datetime1">
              <a:rPr lang="en-US" smtClean="0"/>
              <a:t>4/10/17</a:t>
            </a:fld>
            <a:endParaRPr lang="en-US"/>
          </a:p>
        </p:txBody>
      </p:sp>
      <p:sp>
        <p:nvSpPr>
          <p:cNvPr id="5" name="Footer Placeholder 4"/>
          <p:cNvSpPr>
            <a:spLocks noGrp="1"/>
          </p:cNvSpPr>
          <p:nvPr>
            <p:ph type="ftr" sz="quarter" idx="3"/>
          </p:nvPr>
        </p:nvSpPr>
        <p:spPr/>
        <p:txBody>
          <a:bodyPr/>
          <a:lstStyle/>
          <a:p>
            <a:pPr>
              <a:defRPr/>
            </a:pPr>
            <a:r>
              <a:rPr lang="en-US" smtClean="0"/>
              <a:t>PIP-II MAC</a:t>
            </a:r>
            <a:endParaRPr lang="en-US" b="1" dirty="0"/>
          </a:p>
        </p:txBody>
      </p:sp>
      <p:sp>
        <p:nvSpPr>
          <p:cNvPr id="6" name="Slide Number Placeholder 5"/>
          <p:cNvSpPr>
            <a:spLocks noGrp="1"/>
          </p:cNvSpPr>
          <p:nvPr>
            <p:ph type="sldNum" sz="quarter" idx="4"/>
          </p:nvPr>
        </p:nvSpPr>
        <p:spPr/>
        <p:txBody>
          <a:bodyPr/>
          <a:lstStyle/>
          <a:p>
            <a:fld id="{A15A663A-9045-4F5C-A8DD-14283B87C592}" type="slidenum">
              <a:rPr lang="en-US" smtClean="0"/>
              <a:pPr/>
              <a:t>2</a:t>
            </a:fld>
            <a:endParaRPr lang="en-US" dirty="0"/>
          </a:p>
        </p:txBody>
      </p:sp>
    </p:spTree>
    <p:extLst>
      <p:ext uri="{BB962C8B-B14F-4D97-AF65-F5344CB8AC3E}">
        <p14:creationId xmlns:p14="http://schemas.microsoft.com/office/powerpoint/2010/main" val="11430449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Reference Lines (162.5, 325, 650 ,1300</a:t>
            </a:r>
            <a:r>
              <a:rPr lang="en-US" dirty="0"/>
              <a:t> </a:t>
            </a:r>
            <a:r>
              <a:rPr lang="en-US" dirty="0" smtClean="0"/>
              <a:t>MHz)</a:t>
            </a:r>
            <a:endParaRPr lang="en-US" dirty="0"/>
          </a:p>
        </p:txBody>
      </p:sp>
      <p:sp>
        <p:nvSpPr>
          <p:cNvPr id="4" name="Date Placeholder 3"/>
          <p:cNvSpPr>
            <a:spLocks noGrp="1"/>
          </p:cNvSpPr>
          <p:nvPr>
            <p:ph type="dt" sz="half" idx="2"/>
          </p:nvPr>
        </p:nvSpPr>
        <p:spPr/>
        <p:txBody>
          <a:bodyPr/>
          <a:lstStyle/>
          <a:p>
            <a:fld id="{D0D08598-77A3-7845-B84A-9385051374DF}" type="datetime1">
              <a:rPr lang="en-US" smtClean="0"/>
              <a:t>4/10/17</a:t>
            </a:fld>
            <a:endParaRPr lang="en-US"/>
          </a:p>
        </p:txBody>
      </p:sp>
      <p:sp>
        <p:nvSpPr>
          <p:cNvPr id="5" name="Footer Placeholder 4"/>
          <p:cNvSpPr>
            <a:spLocks noGrp="1"/>
          </p:cNvSpPr>
          <p:nvPr>
            <p:ph type="ftr" sz="quarter" idx="3"/>
          </p:nvPr>
        </p:nvSpPr>
        <p:spPr/>
        <p:txBody>
          <a:bodyPr/>
          <a:lstStyle/>
          <a:p>
            <a:pPr>
              <a:defRPr/>
            </a:pPr>
            <a:r>
              <a:rPr lang="en-US" smtClean="0"/>
              <a:t>PIP-II MAC</a:t>
            </a:r>
            <a:endParaRPr lang="en-US" b="1" dirty="0"/>
          </a:p>
        </p:txBody>
      </p:sp>
      <p:sp>
        <p:nvSpPr>
          <p:cNvPr id="6" name="Slide Number Placeholder 5"/>
          <p:cNvSpPr>
            <a:spLocks noGrp="1"/>
          </p:cNvSpPr>
          <p:nvPr>
            <p:ph type="sldNum" sz="quarter" idx="4"/>
          </p:nvPr>
        </p:nvSpPr>
        <p:spPr/>
        <p:txBody>
          <a:bodyPr/>
          <a:lstStyle/>
          <a:p>
            <a:fld id="{A15A663A-9045-4F5C-A8DD-14283B87C592}" type="slidenum">
              <a:rPr lang="en-US" smtClean="0"/>
              <a:pPr/>
              <a:t>20</a:t>
            </a:fld>
            <a:endParaRPr lang="en-US"/>
          </a:p>
        </p:txBody>
      </p:sp>
      <p:sp>
        <p:nvSpPr>
          <p:cNvPr id="8" name="TextBox 7"/>
          <p:cNvSpPr txBox="1"/>
          <p:nvPr/>
        </p:nvSpPr>
        <p:spPr>
          <a:xfrm>
            <a:off x="690654" y="5226854"/>
            <a:ext cx="7072577" cy="830997"/>
          </a:xfrm>
          <a:prstGeom prst="rect">
            <a:avLst/>
          </a:prstGeom>
          <a:noFill/>
        </p:spPr>
        <p:txBody>
          <a:bodyPr wrap="none" rtlCol="0">
            <a:spAutoFit/>
          </a:bodyPr>
          <a:lstStyle/>
          <a:p>
            <a:r>
              <a:rPr lang="en-US" dirty="0" smtClean="0"/>
              <a:t>Multi-frequency Phase References and Local </a:t>
            </a:r>
            <a:r>
              <a:rPr lang="en-US" dirty="0" smtClean="0"/>
              <a:t>Oscillators</a:t>
            </a:r>
          </a:p>
          <a:p>
            <a:r>
              <a:rPr lang="en-US" dirty="0" smtClean="0"/>
              <a:t>Being prototyped at BARC</a:t>
            </a:r>
            <a:endParaRPr lang="en-US" dirty="0" smtClean="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9904"/>
            <a:ext cx="9144000" cy="3797508"/>
          </a:xfrm>
          <a:prstGeom prst="rect">
            <a:avLst/>
          </a:prstGeom>
        </p:spPr>
      </p:pic>
    </p:spTree>
    <p:extLst>
      <p:ext uri="{BB962C8B-B14F-4D97-AF65-F5344CB8AC3E}">
        <p14:creationId xmlns:p14="http://schemas.microsoft.com/office/powerpoint/2010/main" val="14950610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Details of First 162.5 MHz RF Section</a:t>
            </a:r>
            <a:endParaRPr lang="en-US" dirty="0"/>
          </a:p>
        </p:txBody>
      </p:sp>
      <p:sp>
        <p:nvSpPr>
          <p:cNvPr id="4" name="Date Placeholder 3"/>
          <p:cNvSpPr>
            <a:spLocks noGrp="1"/>
          </p:cNvSpPr>
          <p:nvPr>
            <p:ph type="dt" sz="half" idx="10"/>
          </p:nvPr>
        </p:nvSpPr>
        <p:spPr/>
        <p:txBody>
          <a:bodyPr/>
          <a:lstStyle/>
          <a:p>
            <a:fld id="{29FCD796-BAB6-684C-A71D-470CA0258691}" type="datetime1">
              <a:rPr lang="en-US" smtClean="0"/>
              <a:t>4/10/17</a:t>
            </a:fld>
            <a:endParaRPr lang="en-US"/>
          </a:p>
        </p:txBody>
      </p:sp>
      <p:sp>
        <p:nvSpPr>
          <p:cNvPr id="5" name="Footer Placeholder 4"/>
          <p:cNvSpPr>
            <a:spLocks noGrp="1"/>
          </p:cNvSpPr>
          <p:nvPr>
            <p:ph type="ftr" sz="quarter" idx="11"/>
          </p:nvPr>
        </p:nvSpPr>
        <p:spPr/>
        <p:txBody>
          <a:bodyPr/>
          <a:lstStyle/>
          <a:p>
            <a:pPr>
              <a:defRPr/>
            </a:pPr>
            <a:r>
              <a:rPr lang="en-US" smtClean="0"/>
              <a:t>PIP-II MAC</a:t>
            </a:r>
            <a:endParaRPr lang="en-US" b="1" dirty="0"/>
          </a:p>
        </p:txBody>
      </p:sp>
      <p:sp>
        <p:nvSpPr>
          <p:cNvPr id="6" name="Slide Number Placeholder 5"/>
          <p:cNvSpPr>
            <a:spLocks noGrp="1"/>
          </p:cNvSpPr>
          <p:nvPr>
            <p:ph type="sldNum" sz="quarter" idx="12"/>
          </p:nvPr>
        </p:nvSpPr>
        <p:spPr/>
        <p:txBody>
          <a:bodyPr/>
          <a:lstStyle/>
          <a:p>
            <a:fld id="{A15A663A-9045-4F5C-A8DD-14283B87C592}" type="slidenum">
              <a:rPr lang="en-US" smtClean="0"/>
              <a:pPr/>
              <a:t>21</a:t>
            </a:fld>
            <a:endParaRPr lang="en-US"/>
          </a:p>
        </p:txBody>
      </p:sp>
      <p:pic>
        <p:nvPicPr>
          <p:cNvPr id="7" name="Content Placeholder 6"/>
          <p:cNvPicPr>
            <a:picLocks noGrp="1"/>
          </p:cNvPicPr>
          <p:nvPr>
            <p:ph idx="1"/>
          </p:nvPr>
        </p:nvPicPr>
        <p:blipFill rotWithShape="1">
          <a:blip r:embed="rId2" cstate="print">
            <a:extLst>
              <a:ext uri="{28A0092B-C50C-407E-A947-70E740481C1C}">
                <a14:useLocalDpi xmlns:a14="http://schemas.microsoft.com/office/drawing/2010/main"/>
              </a:ext>
            </a:extLst>
          </a:blip>
          <a:srcRect l="-1000" r="1905"/>
          <a:stretch/>
        </p:blipFill>
        <p:spPr>
          <a:xfrm>
            <a:off x="3020186" y="1043046"/>
            <a:ext cx="5690324" cy="4987867"/>
          </a:xfrm>
          <a:prstGeom prst="rect">
            <a:avLst/>
          </a:prstGeom>
        </p:spPr>
      </p:pic>
      <p:sp>
        <p:nvSpPr>
          <p:cNvPr id="8" name="TextBox 7"/>
          <p:cNvSpPr txBox="1"/>
          <p:nvPr/>
        </p:nvSpPr>
        <p:spPr>
          <a:xfrm>
            <a:off x="415174" y="1424722"/>
            <a:ext cx="2988425" cy="4524315"/>
          </a:xfrm>
          <a:prstGeom prst="rect">
            <a:avLst/>
          </a:prstGeom>
          <a:noFill/>
        </p:spPr>
        <p:txBody>
          <a:bodyPr wrap="square" rtlCol="0">
            <a:spAutoFit/>
          </a:bodyPr>
          <a:lstStyle/>
          <a:p>
            <a:r>
              <a:rPr lang="en-US" dirty="0" smtClean="0"/>
              <a:t>Phase stability across</a:t>
            </a:r>
          </a:p>
          <a:p>
            <a:r>
              <a:rPr lang="en-US" dirty="0" smtClean="0"/>
              <a:t>harmonics (400 </a:t>
            </a:r>
            <a:r>
              <a:rPr lang="en-US" dirty="0" err="1" smtClean="0"/>
              <a:t>fs</a:t>
            </a:r>
            <a:r>
              <a:rPr lang="en-US" dirty="0" smtClean="0"/>
              <a:t>)</a:t>
            </a:r>
          </a:p>
          <a:p>
            <a:endParaRPr lang="en-US" dirty="0"/>
          </a:p>
          <a:p>
            <a:r>
              <a:rPr lang="en-US" dirty="0" smtClean="0"/>
              <a:t>Temperature controlled racks and component plates</a:t>
            </a:r>
          </a:p>
          <a:p>
            <a:endParaRPr lang="en-US" dirty="0"/>
          </a:p>
          <a:p>
            <a:r>
              <a:rPr lang="en-US" dirty="0" smtClean="0"/>
              <a:t>We have this experience and see a path forward</a:t>
            </a:r>
          </a:p>
          <a:p>
            <a:endParaRPr lang="en-US" dirty="0" smtClean="0"/>
          </a:p>
        </p:txBody>
      </p:sp>
    </p:spTree>
    <p:extLst>
      <p:ext uri="{BB962C8B-B14F-4D97-AF65-F5344CB8AC3E}">
        <p14:creationId xmlns:p14="http://schemas.microsoft.com/office/powerpoint/2010/main" val="5593797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8600" y="1384329"/>
            <a:ext cx="8686800" cy="427877"/>
          </a:xfrm>
        </p:spPr>
        <p:txBody>
          <a:bodyPr/>
          <a:lstStyle/>
          <a:p>
            <a:r>
              <a:rPr lang="en-US" sz="4400" dirty="0" smtClean="0"/>
              <a:t>Simulation and Results</a:t>
            </a:r>
            <a:endParaRPr lang="en-US" sz="4400" dirty="0"/>
          </a:p>
        </p:txBody>
      </p:sp>
      <p:sp>
        <p:nvSpPr>
          <p:cNvPr id="4" name="Date Placeholder 3"/>
          <p:cNvSpPr>
            <a:spLocks noGrp="1"/>
          </p:cNvSpPr>
          <p:nvPr>
            <p:ph type="dt" sz="half" idx="2"/>
          </p:nvPr>
        </p:nvSpPr>
        <p:spPr/>
        <p:txBody>
          <a:bodyPr/>
          <a:lstStyle/>
          <a:p>
            <a:fld id="{0256335F-8AE4-674E-BF2C-CCB8EF789EA9}" type="datetime1">
              <a:rPr lang="en-US" smtClean="0"/>
              <a:t>4/10/17</a:t>
            </a:fld>
            <a:endParaRPr lang="en-US"/>
          </a:p>
        </p:txBody>
      </p:sp>
      <p:sp>
        <p:nvSpPr>
          <p:cNvPr id="5" name="Footer Placeholder 4"/>
          <p:cNvSpPr>
            <a:spLocks noGrp="1"/>
          </p:cNvSpPr>
          <p:nvPr>
            <p:ph type="ftr" sz="quarter" idx="3"/>
          </p:nvPr>
        </p:nvSpPr>
        <p:spPr/>
        <p:txBody>
          <a:bodyPr/>
          <a:lstStyle/>
          <a:p>
            <a:pPr>
              <a:defRPr/>
            </a:pPr>
            <a:r>
              <a:rPr lang="en-US" smtClean="0"/>
              <a:t>PIP-II MAC</a:t>
            </a:r>
            <a:endParaRPr lang="en-US" b="1" dirty="0"/>
          </a:p>
        </p:txBody>
      </p:sp>
      <p:sp>
        <p:nvSpPr>
          <p:cNvPr id="6" name="Slide Number Placeholder 5"/>
          <p:cNvSpPr>
            <a:spLocks noGrp="1"/>
          </p:cNvSpPr>
          <p:nvPr>
            <p:ph type="sldNum" sz="quarter" idx="4"/>
          </p:nvPr>
        </p:nvSpPr>
        <p:spPr/>
        <p:txBody>
          <a:bodyPr/>
          <a:lstStyle/>
          <a:p>
            <a:fld id="{A15A663A-9045-4F5C-A8DD-14283B87C592}" type="slidenum">
              <a:rPr lang="en-US" smtClean="0"/>
              <a:pPr/>
              <a:t>22</a:t>
            </a:fld>
            <a:endParaRPr lang="en-US"/>
          </a:p>
        </p:txBody>
      </p:sp>
    </p:spTree>
    <p:extLst>
      <p:ext uri="{BB962C8B-B14F-4D97-AF65-F5344CB8AC3E}">
        <p14:creationId xmlns:p14="http://schemas.microsoft.com/office/powerpoint/2010/main" val="16594363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71551"/>
            <a:ext cx="8672513" cy="4089681"/>
          </a:xfrm>
        </p:spPr>
        <p:txBody>
          <a:bodyPr>
            <a:normAutofit lnSpcReduction="10000"/>
          </a:bodyPr>
          <a:lstStyle/>
          <a:p>
            <a:r>
              <a:rPr lang="en-US" dirty="0" smtClean="0"/>
              <a:t>Resonance and Field Control for 5 new cavity designs</a:t>
            </a:r>
          </a:p>
          <a:p>
            <a:pPr lvl="1"/>
            <a:r>
              <a:rPr lang="en-US" dirty="0" smtClean="0"/>
              <a:t>Lorentz Force Detuning compensation for narrow bandwidth cavities operated in pulsed mode</a:t>
            </a:r>
          </a:p>
          <a:p>
            <a:pPr lvl="1"/>
            <a:r>
              <a:rPr lang="en-US" dirty="0" smtClean="0"/>
              <a:t>New cavity designs with new mechanical properties</a:t>
            </a:r>
          </a:p>
          <a:p>
            <a:pPr lvl="1"/>
            <a:r>
              <a:rPr lang="en-US" dirty="0" smtClean="0"/>
              <a:t>20 </a:t>
            </a:r>
            <a:r>
              <a:rPr lang="en-US" dirty="0" smtClean="0"/>
              <a:t>Hz </a:t>
            </a:r>
            <a:r>
              <a:rPr lang="en-US" dirty="0" smtClean="0"/>
              <a:t>power </a:t>
            </a:r>
            <a:r>
              <a:rPr lang="en-US" dirty="0" smtClean="0"/>
              <a:t>BW with expected 420 Hz Lorentz Force Detuning in SSR1</a:t>
            </a:r>
          </a:p>
          <a:p>
            <a:pPr lvl="1"/>
            <a:r>
              <a:rPr lang="en-US" dirty="0" smtClean="0">
                <a:solidFill>
                  <a:schemeClr val="tx1">
                    <a:lumMod val="60000"/>
                    <a:lumOff val="40000"/>
                  </a:schemeClr>
                </a:solidFill>
              </a:rPr>
              <a:t>See resonance control talk</a:t>
            </a:r>
          </a:p>
          <a:p>
            <a:r>
              <a:rPr lang="en-US" dirty="0" smtClean="0"/>
              <a:t>10</a:t>
            </a:r>
            <a:r>
              <a:rPr lang="en-US" baseline="30000" dirty="0" smtClean="0"/>
              <a:t>-4</a:t>
            </a:r>
            <a:r>
              <a:rPr lang="en-US" dirty="0" smtClean="0"/>
              <a:t> beam energy regulation with pulsed </a:t>
            </a:r>
            <a:r>
              <a:rPr lang="en-US" dirty="0" smtClean="0"/>
              <a:t>proton accelerator</a:t>
            </a:r>
          </a:p>
          <a:p>
            <a:pPr lvl="1"/>
            <a:r>
              <a:rPr lang="en-US" dirty="0" smtClean="0"/>
              <a:t>Fill to flattop transient</a:t>
            </a:r>
          </a:p>
          <a:p>
            <a:pPr lvl="1"/>
            <a:r>
              <a:rPr lang="en-US" dirty="0" smtClean="0"/>
              <a:t>Beam loading transient</a:t>
            </a:r>
          </a:p>
          <a:p>
            <a:pPr lvl="1"/>
            <a:r>
              <a:rPr lang="en-US" dirty="0" smtClean="0"/>
              <a:t>RF system transient response</a:t>
            </a:r>
            <a:endParaRPr lang="en-US" dirty="0" smtClean="0"/>
          </a:p>
          <a:p>
            <a:endParaRPr lang="en-US" dirty="0" smtClean="0"/>
          </a:p>
          <a:p>
            <a:pPr marL="457200" lvl="1" indent="0">
              <a:buNone/>
            </a:pPr>
            <a:endParaRPr lang="en-US" dirty="0" smtClean="0"/>
          </a:p>
        </p:txBody>
      </p:sp>
      <p:sp>
        <p:nvSpPr>
          <p:cNvPr id="2" name="Title 1"/>
          <p:cNvSpPr>
            <a:spLocks noGrp="1"/>
          </p:cNvSpPr>
          <p:nvPr>
            <p:ph type="title"/>
          </p:nvPr>
        </p:nvSpPr>
        <p:spPr/>
        <p:txBody>
          <a:bodyPr/>
          <a:lstStyle/>
          <a:p>
            <a:r>
              <a:rPr lang="en-US" dirty="0"/>
              <a:t>Primary Technical </a:t>
            </a:r>
            <a:r>
              <a:rPr lang="en-US" dirty="0" smtClean="0"/>
              <a:t>Risks</a:t>
            </a:r>
            <a:endParaRPr lang="en-US" dirty="0"/>
          </a:p>
        </p:txBody>
      </p:sp>
      <p:sp>
        <p:nvSpPr>
          <p:cNvPr id="6" name="Date Placeholder 5"/>
          <p:cNvSpPr>
            <a:spLocks noGrp="1"/>
          </p:cNvSpPr>
          <p:nvPr>
            <p:ph type="dt" sz="half" idx="2"/>
          </p:nvPr>
        </p:nvSpPr>
        <p:spPr/>
        <p:txBody>
          <a:bodyPr/>
          <a:lstStyle/>
          <a:p>
            <a:fld id="{71B704D0-417D-CC4F-96F9-8659393F1556}" type="datetime1">
              <a:rPr lang="en-US" smtClean="0"/>
              <a:t>4/10/17</a:t>
            </a:fld>
            <a:endParaRPr lang="en-US"/>
          </a:p>
        </p:txBody>
      </p:sp>
      <p:sp>
        <p:nvSpPr>
          <p:cNvPr id="4" name="Footer Placeholder 3"/>
          <p:cNvSpPr>
            <a:spLocks noGrp="1"/>
          </p:cNvSpPr>
          <p:nvPr>
            <p:ph type="ftr" sz="quarter" idx="3"/>
          </p:nvPr>
        </p:nvSpPr>
        <p:spPr/>
        <p:txBody>
          <a:bodyPr/>
          <a:lstStyle/>
          <a:p>
            <a:pPr>
              <a:defRPr/>
            </a:pPr>
            <a:r>
              <a:rPr lang="en-US" smtClean="0"/>
              <a:t>PIP-II MAC</a:t>
            </a:r>
            <a:endParaRPr lang="en-US" dirty="0"/>
          </a:p>
        </p:txBody>
      </p:sp>
      <p:sp>
        <p:nvSpPr>
          <p:cNvPr id="5" name="Slide Number Placeholder 4"/>
          <p:cNvSpPr>
            <a:spLocks noGrp="1"/>
          </p:cNvSpPr>
          <p:nvPr>
            <p:ph type="sldNum" sz="quarter" idx="4"/>
          </p:nvPr>
        </p:nvSpPr>
        <p:spPr/>
        <p:txBody>
          <a:bodyPr/>
          <a:lstStyle/>
          <a:p>
            <a:pPr>
              <a:defRPr/>
            </a:pPr>
            <a:fld id="{76BBECFF-F207-4C65-B9B5-95271AC2022A}" type="slidenum">
              <a:rPr lang="en-US" smtClean="0"/>
              <a:pPr>
                <a:defRPr/>
              </a:pPr>
              <a:t>23</a:t>
            </a:fld>
            <a:endParaRPr lang="en-US" dirty="0" smtClean="0"/>
          </a:p>
          <a:p>
            <a:pPr>
              <a:defRPr/>
            </a:pPr>
            <a:endParaRPr lang="en-US" dirty="0"/>
          </a:p>
        </p:txBody>
      </p:sp>
    </p:spTree>
    <p:extLst>
      <p:ext uri="{BB962C8B-B14F-4D97-AF65-F5344CB8AC3E}">
        <p14:creationId xmlns:p14="http://schemas.microsoft.com/office/powerpoint/2010/main" val="11258622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RF system control diagram</a:t>
            </a:r>
            <a:endParaRPr lang="en-US" dirty="0"/>
          </a:p>
        </p:txBody>
      </p:sp>
      <p:sp>
        <p:nvSpPr>
          <p:cNvPr id="4" name="Date Placeholder 3"/>
          <p:cNvSpPr>
            <a:spLocks noGrp="1"/>
          </p:cNvSpPr>
          <p:nvPr>
            <p:ph type="dt" sz="half" idx="2"/>
          </p:nvPr>
        </p:nvSpPr>
        <p:spPr/>
        <p:txBody>
          <a:bodyPr/>
          <a:lstStyle/>
          <a:p>
            <a:pPr>
              <a:defRPr/>
            </a:pPr>
            <a:fld id="{1A85E374-3455-754E-A74A-70689E684F36}" type="datetime1">
              <a:rPr lang="en-US" smtClean="0"/>
              <a:t>4/10/17</a:t>
            </a:fld>
            <a:endParaRPr lang="en-US" dirty="0"/>
          </a:p>
        </p:txBody>
      </p:sp>
      <p:sp>
        <p:nvSpPr>
          <p:cNvPr id="5" name="Footer Placeholder 4"/>
          <p:cNvSpPr>
            <a:spLocks noGrp="1"/>
          </p:cNvSpPr>
          <p:nvPr>
            <p:ph type="ftr" sz="quarter" idx="3"/>
          </p:nvPr>
        </p:nvSpPr>
        <p:spPr/>
        <p:txBody>
          <a:bodyPr/>
          <a:lstStyle/>
          <a:p>
            <a:pPr>
              <a:defRPr/>
            </a:pPr>
            <a:r>
              <a:rPr lang="fi-FI" smtClean="0"/>
              <a:t>PIP-II MAC</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24</a:t>
            </a:fld>
            <a:endParaRPr lang="en-US" dirty="0"/>
          </a:p>
        </p:txBody>
      </p:sp>
      <p:pic>
        <p:nvPicPr>
          <p:cNvPr id="7" name="Content Placeholder 6" descr="rf.bd:Projects:LLRF:Systems:PIP-II:CDR:SRF_Cav_Control_Loop.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6503" y="786810"/>
            <a:ext cx="8797455" cy="5528930"/>
          </a:xfrm>
          <a:prstGeom prst="rect">
            <a:avLst/>
          </a:prstGeom>
          <a:noFill/>
          <a:ln>
            <a:noFill/>
          </a:ln>
        </p:spPr>
      </p:pic>
    </p:spTree>
    <p:extLst>
      <p:ext uri="{BB962C8B-B14F-4D97-AF65-F5344CB8AC3E}">
        <p14:creationId xmlns:p14="http://schemas.microsoft.com/office/powerpoint/2010/main" val="7772663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Feedback requirements and analysis</a:t>
            </a:r>
            <a:endParaRPr lang="en-US" sz="2400" dirty="0"/>
          </a:p>
        </p:txBody>
      </p:sp>
      <p:sp>
        <p:nvSpPr>
          <p:cNvPr id="3" name="Content Placeholder 2"/>
          <p:cNvSpPr>
            <a:spLocks noGrp="1"/>
          </p:cNvSpPr>
          <p:nvPr>
            <p:ph sz="half" idx="1"/>
          </p:nvPr>
        </p:nvSpPr>
        <p:spPr>
          <a:xfrm>
            <a:off x="457200" y="1320800"/>
            <a:ext cx="4038600" cy="4525963"/>
          </a:xfrm>
        </p:spPr>
        <p:txBody>
          <a:bodyPr>
            <a:normAutofit fontScale="70000" lnSpcReduction="20000"/>
          </a:bodyPr>
          <a:lstStyle/>
          <a:p>
            <a:r>
              <a:rPr lang="en-US" dirty="0" smtClean="0"/>
              <a:t>Expecting large disturbances from LFD, want fast response from beam loading transient </a:t>
            </a:r>
          </a:p>
          <a:p>
            <a:pPr lvl="1"/>
            <a:r>
              <a:rPr lang="en-US" dirty="0" smtClean="0"/>
              <a:t>get 15 dB from </a:t>
            </a:r>
            <a:r>
              <a:rPr lang="en-US" dirty="0" err="1" smtClean="0"/>
              <a:t>feedforward</a:t>
            </a:r>
            <a:r>
              <a:rPr lang="en-US" dirty="0" smtClean="0"/>
              <a:t> </a:t>
            </a:r>
            <a:r>
              <a:rPr lang="en-US" dirty="0" err="1" smtClean="0"/>
              <a:t>beamloading</a:t>
            </a:r>
            <a:r>
              <a:rPr lang="en-US" dirty="0" smtClean="0"/>
              <a:t> compensation</a:t>
            </a:r>
          </a:p>
          <a:p>
            <a:r>
              <a:rPr lang="en-US" dirty="0" smtClean="0"/>
              <a:t>Approach - find highest stable loop gain and determine system noise requirements </a:t>
            </a:r>
          </a:p>
          <a:p>
            <a:r>
              <a:rPr lang="en-US" dirty="0" smtClean="0"/>
              <a:t>Determine best gain settings from operational experience and needs of beam-based feedback</a:t>
            </a:r>
          </a:p>
          <a:p>
            <a:pPr lvl="1"/>
            <a:r>
              <a:rPr lang="en-US" dirty="0" smtClean="0"/>
              <a:t>It is easy to turn down the gain on a well designed system, impossible to turn up gain on a poorly designed one</a:t>
            </a:r>
            <a:endParaRPr lang="en-US" dirty="0"/>
          </a:p>
        </p:txBody>
      </p:sp>
      <p:sp>
        <p:nvSpPr>
          <p:cNvPr id="4" name="Content Placeholder 3"/>
          <p:cNvSpPr>
            <a:spLocks noGrp="1"/>
          </p:cNvSpPr>
          <p:nvPr>
            <p:ph sz="half" idx="2"/>
          </p:nvPr>
        </p:nvSpPr>
        <p:spPr>
          <a:xfrm>
            <a:off x="4648200" y="1320800"/>
            <a:ext cx="4038600" cy="2349499"/>
          </a:xfrm>
        </p:spPr>
        <p:txBody>
          <a:bodyPr>
            <a:normAutofit fontScale="70000" lnSpcReduction="20000"/>
          </a:bodyPr>
          <a:lstStyle/>
          <a:p>
            <a:r>
              <a:rPr lang="en-US" dirty="0" smtClean="0"/>
              <a:t>Assume a low noise oscillator</a:t>
            </a:r>
          </a:p>
          <a:p>
            <a:pPr lvl="1"/>
            <a:r>
              <a:rPr lang="en-US" dirty="0" smtClean="0"/>
              <a:t>Wenzel </a:t>
            </a:r>
            <a:r>
              <a:rPr lang="en-US" dirty="0"/>
              <a:t>VHF ULN 100 MHz 13.7 </a:t>
            </a:r>
            <a:r>
              <a:rPr lang="en-US" dirty="0" err="1"/>
              <a:t>dBm</a:t>
            </a:r>
            <a:endParaRPr lang="en-US" dirty="0"/>
          </a:p>
          <a:p>
            <a:pPr lvl="1"/>
            <a:r>
              <a:rPr lang="en-US" dirty="0"/>
              <a:t>% http://</a:t>
            </a:r>
            <a:r>
              <a:rPr lang="en-US" dirty="0" err="1"/>
              <a:t>www.wenzel.com</a:t>
            </a:r>
            <a:r>
              <a:rPr lang="en-US" dirty="0"/>
              <a:t>/model/vhf-</a:t>
            </a:r>
            <a:r>
              <a:rPr lang="en-US" dirty="0" err="1"/>
              <a:t>uln</a:t>
            </a:r>
            <a:r>
              <a:rPr lang="en-US" dirty="0"/>
              <a:t>/</a:t>
            </a:r>
          </a:p>
          <a:p>
            <a:r>
              <a:rPr lang="en-US" dirty="0" smtClean="0"/>
              <a:t> </a:t>
            </a:r>
            <a:r>
              <a:rPr lang="en-US" dirty="0"/>
              <a:t>S</a:t>
            </a:r>
            <a:r>
              <a:rPr lang="en-US" dirty="0" smtClean="0"/>
              <a:t>ystem loop delay of 2.1 </a:t>
            </a:r>
            <a:r>
              <a:rPr lang="en-US" dirty="0" err="1" smtClean="0">
                <a:latin typeface="Symbol"/>
              </a:rPr>
              <a:t>m</a:t>
            </a:r>
            <a:r>
              <a:rPr lang="en-US" dirty="0" err="1" smtClean="0"/>
              <a:t>sec</a:t>
            </a:r>
            <a:endParaRPr lang="en-US" dirty="0" smtClean="0"/>
          </a:p>
          <a:p>
            <a:r>
              <a:rPr lang="en-US" dirty="0" smtClean="0"/>
              <a:t> Cavity bandwidth 30 Hz</a:t>
            </a:r>
            <a:endParaRPr lang="en-US" dirty="0">
              <a:latin typeface="Symbol"/>
            </a:endParaRPr>
          </a:p>
        </p:txBody>
      </p:sp>
      <p:sp>
        <p:nvSpPr>
          <p:cNvPr id="5" name="Date Placeholder 4"/>
          <p:cNvSpPr>
            <a:spLocks noGrp="1"/>
          </p:cNvSpPr>
          <p:nvPr>
            <p:ph type="dt" sz="half" idx="10"/>
          </p:nvPr>
        </p:nvSpPr>
        <p:spPr/>
        <p:txBody>
          <a:bodyPr/>
          <a:lstStyle/>
          <a:p>
            <a:fld id="{8AC4EC95-34CB-8049-84DD-7CCCAA1E5AC5}" type="datetime1">
              <a:rPr lang="en-US" smtClean="0"/>
              <a:t>4/10/17</a:t>
            </a:fld>
            <a:endParaRPr lang="en-US"/>
          </a:p>
        </p:txBody>
      </p:sp>
      <p:sp>
        <p:nvSpPr>
          <p:cNvPr id="6" name="Footer Placeholder 5"/>
          <p:cNvSpPr>
            <a:spLocks noGrp="1"/>
          </p:cNvSpPr>
          <p:nvPr>
            <p:ph type="ftr" sz="quarter" idx="11"/>
          </p:nvPr>
        </p:nvSpPr>
        <p:spPr/>
        <p:txBody>
          <a:bodyPr/>
          <a:lstStyle/>
          <a:p>
            <a:r>
              <a:rPr lang="en-US" smtClean="0"/>
              <a:t>PIP-II MAC</a:t>
            </a:r>
            <a:endParaRPr lang="en-US"/>
          </a:p>
        </p:txBody>
      </p:sp>
      <p:sp>
        <p:nvSpPr>
          <p:cNvPr id="7" name="Slide Number Placeholder 6"/>
          <p:cNvSpPr>
            <a:spLocks noGrp="1"/>
          </p:cNvSpPr>
          <p:nvPr>
            <p:ph type="sldNum" sz="quarter" idx="12"/>
          </p:nvPr>
        </p:nvSpPr>
        <p:spPr/>
        <p:txBody>
          <a:bodyPr/>
          <a:lstStyle/>
          <a:p>
            <a:fld id="{6FB4E42A-B322-9445-B885-C8A6E97D12F2}" type="slidenum">
              <a:rPr lang="en-US" smtClean="0"/>
              <a:t>25</a:t>
            </a:fld>
            <a:endParaRPr lang="en-US"/>
          </a:p>
        </p:txBody>
      </p:sp>
    </p:spTree>
    <p:extLst>
      <p:ext uri="{BB962C8B-B14F-4D97-AF65-F5344CB8AC3E}">
        <p14:creationId xmlns:p14="http://schemas.microsoft.com/office/powerpoint/2010/main" val="20933411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magnetude transfer function.tiff"/>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l="4750" t="17535" r="6530" b="2565"/>
          <a:stretch/>
        </p:blipFill>
        <p:spPr>
          <a:xfrm>
            <a:off x="6675" y="1259111"/>
            <a:ext cx="4322681" cy="3427189"/>
          </a:xfrm>
        </p:spPr>
      </p:pic>
      <p:sp>
        <p:nvSpPr>
          <p:cNvPr id="2" name="Title 1"/>
          <p:cNvSpPr>
            <a:spLocks noGrp="1"/>
          </p:cNvSpPr>
          <p:nvPr>
            <p:ph type="title"/>
          </p:nvPr>
        </p:nvSpPr>
        <p:spPr/>
        <p:txBody>
          <a:bodyPr/>
          <a:lstStyle/>
          <a:p>
            <a:r>
              <a:rPr lang="en-US" sz="2400" dirty="0" smtClean="0"/>
              <a:t>Open loop transfer function of cavity and controller</a:t>
            </a:r>
            <a:endParaRPr lang="en-US" sz="2400" dirty="0"/>
          </a:p>
        </p:txBody>
      </p:sp>
      <p:sp>
        <p:nvSpPr>
          <p:cNvPr id="5" name="Date Placeholder 4"/>
          <p:cNvSpPr>
            <a:spLocks noGrp="1"/>
          </p:cNvSpPr>
          <p:nvPr>
            <p:ph type="dt" sz="half" idx="2"/>
          </p:nvPr>
        </p:nvSpPr>
        <p:spPr/>
        <p:txBody>
          <a:bodyPr/>
          <a:lstStyle/>
          <a:p>
            <a:fld id="{1ABC477E-0D43-D74F-A1AE-DE79E776C55A}" type="datetime1">
              <a:rPr lang="en-US" smtClean="0"/>
              <a:t>4/10/17</a:t>
            </a:fld>
            <a:endParaRPr lang="en-US"/>
          </a:p>
        </p:txBody>
      </p:sp>
      <p:sp>
        <p:nvSpPr>
          <p:cNvPr id="6" name="Footer Placeholder 5"/>
          <p:cNvSpPr>
            <a:spLocks noGrp="1"/>
          </p:cNvSpPr>
          <p:nvPr>
            <p:ph type="ftr" sz="quarter" idx="3"/>
          </p:nvPr>
        </p:nvSpPr>
        <p:spPr/>
        <p:txBody>
          <a:bodyPr/>
          <a:lstStyle/>
          <a:p>
            <a:r>
              <a:rPr lang="en-US" smtClean="0"/>
              <a:t>PIP-II MAC</a:t>
            </a:r>
            <a:endParaRPr lang="en-US"/>
          </a:p>
        </p:txBody>
      </p:sp>
      <p:sp>
        <p:nvSpPr>
          <p:cNvPr id="7" name="Slide Number Placeholder 6"/>
          <p:cNvSpPr>
            <a:spLocks noGrp="1"/>
          </p:cNvSpPr>
          <p:nvPr>
            <p:ph type="sldNum" sz="quarter" idx="4"/>
          </p:nvPr>
        </p:nvSpPr>
        <p:spPr/>
        <p:txBody>
          <a:bodyPr/>
          <a:lstStyle/>
          <a:p>
            <a:fld id="{6FB4E42A-B322-9445-B885-C8A6E97D12F2}" type="slidenum">
              <a:rPr lang="en-US" smtClean="0"/>
              <a:t>26</a:t>
            </a:fld>
            <a:endParaRPr lang="en-US"/>
          </a:p>
        </p:txBody>
      </p:sp>
      <p:pic>
        <p:nvPicPr>
          <p:cNvPr id="9" name="Content Placeholder 8" descr="phase transfer function.tiff"/>
          <p:cNvPicPr>
            <a:picLocks noGrp="1" noChangeAspect="1"/>
          </p:cNvPicPr>
          <p:nvPr>
            <p:ph sz="half" idx="4294967295"/>
          </p:nvPr>
        </p:nvPicPr>
        <p:blipFill rotWithShape="1">
          <a:blip r:embed="rId3" cstate="print">
            <a:extLst>
              <a:ext uri="{28A0092B-C50C-407E-A947-70E740481C1C}">
                <a14:useLocalDpi xmlns:a14="http://schemas.microsoft.com/office/drawing/2010/main"/>
              </a:ext>
            </a:extLst>
          </a:blip>
          <a:srcRect l="4877" t="18411" r="6783" b="2559"/>
          <a:stretch/>
        </p:blipFill>
        <p:spPr>
          <a:xfrm>
            <a:off x="4710544" y="1259111"/>
            <a:ext cx="4350329" cy="3427189"/>
          </a:xfrm>
          <a:prstGeom prst="rect">
            <a:avLst/>
          </a:prstGeom>
        </p:spPr>
      </p:pic>
      <p:sp>
        <p:nvSpPr>
          <p:cNvPr id="11" name="TextBox 10"/>
          <p:cNvSpPr txBox="1"/>
          <p:nvPr/>
        </p:nvSpPr>
        <p:spPr>
          <a:xfrm>
            <a:off x="1536697" y="858760"/>
            <a:ext cx="1262635" cy="369332"/>
          </a:xfrm>
          <a:prstGeom prst="rect">
            <a:avLst/>
          </a:prstGeom>
          <a:noFill/>
        </p:spPr>
        <p:txBody>
          <a:bodyPr wrap="none" rtlCol="0">
            <a:spAutoFit/>
          </a:bodyPr>
          <a:lstStyle/>
          <a:p>
            <a:r>
              <a:rPr lang="en-US" sz="1800" dirty="0" smtClean="0"/>
              <a:t>Magnitude </a:t>
            </a:r>
            <a:endParaRPr lang="en-US" sz="1800" dirty="0"/>
          </a:p>
        </p:txBody>
      </p:sp>
      <p:sp>
        <p:nvSpPr>
          <p:cNvPr id="12" name="TextBox 11"/>
          <p:cNvSpPr txBox="1"/>
          <p:nvPr/>
        </p:nvSpPr>
        <p:spPr>
          <a:xfrm>
            <a:off x="6508335" y="858760"/>
            <a:ext cx="839180" cy="369332"/>
          </a:xfrm>
          <a:prstGeom prst="rect">
            <a:avLst/>
          </a:prstGeom>
          <a:noFill/>
        </p:spPr>
        <p:txBody>
          <a:bodyPr wrap="none" rtlCol="0">
            <a:spAutoFit/>
          </a:bodyPr>
          <a:lstStyle/>
          <a:p>
            <a:r>
              <a:rPr lang="en-US" sz="1800" dirty="0" smtClean="0"/>
              <a:t>Phase</a:t>
            </a:r>
            <a:endParaRPr lang="en-US" sz="1800" dirty="0"/>
          </a:p>
        </p:txBody>
      </p:sp>
      <p:sp>
        <p:nvSpPr>
          <p:cNvPr id="13" name="TextBox 12"/>
          <p:cNvSpPr txBox="1"/>
          <p:nvPr/>
        </p:nvSpPr>
        <p:spPr>
          <a:xfrm>
            <a:off x="228600" y="5080159"/>
            <a:ext cx="3514491" cy="1200329"/>
          </a:xfrm>
          <a:prstGeom prst="rect">
            <a:avLst/>
          </a:prstGeom>
          <a:noFill/>
        </p:spPr>
        <p:txBody>
          <a:bodyPr wrap="none" rtlCol="0">
            <a:spAutoFit/>
          </a:bodyPr>
          <a:lstStyle/>
          <a:p>
            <a:r>
              <a:rPr lang="en-US" sz="1800" dirty="0"/>
              <a:t>C</a:t>
            </a:r>
            <a:r>
              <a:rPr lang="en-US" sz="1800" dirty="0" smtClean="0"/>
              <a:t>losed</a:t>
            </a:r>
            <a:r>
              <a:rPr lang="en-US" sz="1800" dirty="0"/>
              <a:t>-loop bandwidth: </a:t>
            </a:r>
            <a:r>
              <a:rPr lang="en-US" sz="1800" dirty="0" smtClean="0"/>
              <a:t>~50 </a:t>
            </a:r>
            <a:r>
              <a:rPr lang="en-US" sz="1800" dirty="0"/>
              <a:t>kHz</a:t>
            </a:r>
          </a:p>
          <a:p>
            <a:r>
              <a:rPr lang="en-US" sz="1800" dirty="0"/>
              <a:t>Control system zero: </a:t>
            </a:r>
            <a:r>
              <a:rPr lang="en-US" sz="1800" dirty="0" smtClean="0"/>
              <a:t>15 </a:t>
            </a:r>
            <a:r>
              <a:rPr lang="en-US" sz="1800" dirty="0"/>
              <a:t>kHz</a:t>
            </a:r>
          </a:p>
          <a:p>
            <a:r>
              <a:rPr lang="en-US" sz="1800" dirty="0"/>
              <a:t>Proportional gain: </a:t>
            </a:r>
            <a:r>
              <a:rPr lang="en-US" sz="1800" dirty="0" smtClean="0"/>
              <a:t>1500</a:t>
            </a:r>
          </a:p>
          <a:p>
            <a:r>
              <a:rPr lang="en-US" sz="1800" dirty="0" smtClean="0"/>
              <a:t>Integral </a:t>
            </a:r>
            <a:r>
              <a:rPr lang="en-US" sz="1800" dirty="0"/>
              <a:t>gain: 1.44e+08</a:t>
            </a:r>
          </a:p>
        </p:txBody>
      </p:sp>
      <p:sp>
        <p:nvSpPr>
          <p:cNvPr id="4" name="TextBox 3"/>
          <p:cNvSpPr txBox="1"/>
          <p:nvPr/>
        </p:nvSpPr>
        <p:spPr>
          <a:xfrm>
            <a:off x="855090" y="4737464"/>
            <a:ext cx="1312924" cy="461665"/>
          </a:xfrm>
          <a:prstGeom prst="rect">
            <a:avLst/>
          </a:prstGeom>
          <a:noFill/>
        </p:spPr>
        <p:txBody>
          <a:bodyPr wrap="none" rtlCol="0">
            <a:spAutoFit/>
          </a:bodyPr>
          <a:lstStyle/>
          <a:p>
            <a:r>
              <a:rPr lang="en-US" dirty="0" smtClean="0"/>
              <a:t>Max gain</a:t>
            </a:r>
            <a:endParaRPr lang="en-US" dirty="0"/>
          </a:p>
        </p:txBody>
      </p:sp>
      <p:sp>
        <p:nvSpPr>
          <p:cNvPr id="10" name="TextBox 9"/>
          <p:cNvSpPr txBox="1"/>
          <p:nvPr/>
        </p:nvSpPr>
        <p:spPr>
          <a:xfrm>
            <a:off x="4507345" y="4804117"/>
            <a:ext cx="1828642" cy="461665"/>
          </a:xfrm>
          <a:prstGeom prst="rect">
            <a:avLst/>
          </a:prstGeom>
          <a:noFill/>
        </p:spPr>
        <p:txBody>
          <a:bodyPr wrap="none" rtlCol="0">
            <a:spAutoFit/>
          </a:bodyPr>
          <a:lstStyle/>
          <a:p>
            <a:r>
              <a:rPr lang="en-US" dirty="0" smtClean="0"/>
              <a:t>Nominal gain</a:t>
            </a:r>
            <a:endParaRPr lang="en-US" dirty="0"/>
          </a:p>
        </p:txBody>
      </p:sp>
      <p:sp>
        <p:nvSpPr>
          <p:cNvPr id="15" name="TextBox 14"/>
          <p:cNvSpPr txBox="1"/>
          <p:nvPr/>
        </p:nvSpPr>
        <p:spPr>
          <a:xfrm>
            <a:off x="4488553" y="5147450"/>
            <a:ext cx="3223959" cy="1292662"/>
          </a:xfrm>
          <a:prstGeom prst="rect">
            <a:avLst/>
          </a:prstGeom>
          <a:noFill/>
        </p:spPr>
        <p:txBody>
          <a:bodyPr wrap="none" rtlCol="0">
            <a:spAutoFit/>
          </a:bodyPr>
          <a:lstStyle/>
          <a:p>
            <a:r>
              <a:rPr lang="en-US" sz="1800" dirty="0"/>
              <a:t>Closed-loop bandwidth: </a:t>
            </a:r>
            <a:r>
              <a:rPr lang="en-US" sz="1800" dirty="0" smtClean="0"/>
              <a:t>~25 kHz</a:t>
            </a:r>
          </a:p>
          <a:p>
            <a:pPr lvl="0"/>
            <a:r>
              <a:rPr lang="en-US" sz="1800" dirty="0">
                <a:solidFill>
                  <a:srgbClr val="003087"/>
                </a:solidFill>
              </a:rPr>
              <a:t>Proportional gain: </a:t>
            </a:r>
            <a:r>
              <a:rPr lang="en-US" sz="1800" dirty="0" smtClean="0">
                <a:solidFill>
                  <a:srgbClr val="003087"/>
                </a:solidFill>
              </a:rPr>
              <a:t>750</a:t>
            </a:r>
            <a:endParaRPr lang="en-US" sz="1800" dirty="0">
              <a:solidFill>
                <a:srgbClr val="003087"/>
              </a:solidFill>
            </a:endParaRPr>
          </a:p>
          <a:p>
            <a:pPr lvl="0"/>
            <a:r>
              <a:rPr lang="en-US" sz="1800" dirty="0">
                <a:solidFill>
                  <a:srgbClr val="003087"/>
                </a:solidFill>
              </a:rPr>
              <a:t>Integral gain: </a:t>
            </a:r>
            <a:r>
              <a:rPr lang="en-US" sz="1800" dirty="0" smtClean="0">
                <a:solidFill>
                  <a:srgbClr val="003087"/>
                </a:solidFill>
              </a:rPr>
              <a:t>7e+07</a:t>
            </a:r>
            <a:endParaRPr lang="en-US" sz="1800" dirty="0">
              <a:solidFill>
                <a:srgbClr val="003087"/>
              </a:solidFill>
            </a:endParaRPr>
          </a:p>
          <a:p>
            <a:endParaRPr lang="en-US" dirty="0"/>
          </a:p>
        </p:txBody>
      </p:sp>
    </p:spTree>
    <p:extLst>
      <p:ext uri="{BB962C8B-B14F-4D97-AF65-F5344CB8AC3E}">
        <p14:creationId xmlns:p14="http://schemas.microsoft.com/office/powerpoint/2010/main" val="7999537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825589"/>
            <a:ext cx="4399790" cy="3299843"/>
          </a:xfrm>
        </p:spPr>
      </p:pic>
      <p:sp>
        <p:nvSpPr>
          <p:cNvPr id="3" name="Title 2"/>
          <p:cNvSpPr>
            <a:spLocks noGrp="1"/>
          </p:cNvSpPr>
          <p:nvPr>
            <p:ph type="title"/>
          </p:nvPr>
        </p:nvSpPr>
        <p:spPr/>
        <p:txBody>
          <a:bodyPr/>
          <a:lstStyle/>
          <a:p>
            <a:r>
              <a:rPr lang="en-US" dirty="0" smtClean="0"/>
              <a:t>RFQ and </a:t>
            </a:r>
            <a:r>
              <a:rPr lang="en-US" dirty="0" err="1" smtClean="0"/>
              <a:t>Buncher</a:t>
            </a:r>
            <a:r>
              <a:rPr lang="en-US" dirty="0" smtClean="0"/>
              <a:t> pulsed response</a:t>
            </a:r>
            <a:endParaRPr lang="en-US" dirty="0"/>
          </a:p>
        </p:txBody>
      </p:sp>
      <p:sp>
        <p:nvSpPr>
          <p:cNvPr id="4" name="Date Placeholder 3"/>
          <p:cNvSpPr>
            <a:spLocks noGrp="1"/>
          </p:cNvSpPr>
          <p:nvPr>
            <p:ph type="dt" sz="half" idx="2"/>
          </p:nvPr>
        </p:nvSpPr>
        <p:spPr/>
        <p:txBody>
          <a:bodyPr/>
          <a:lstStyle/>
          <a:p>
            <a:pPr>
              <a:defRPr/>
            </a:pPr>
            <a:fld id="{899CCF40-A661-2E48-9D06-E853E2E86FF2}" type="datetime1">
              <a:rPr lang="en-US" smtClean="0"/>
              <a:t>4/10/17</a:t>
            </a:fld>
            <a:endParaRPr lang="en-US" dirty="0"/>
          </a:p>
        </p:txBody>
      </p:sp>
      <p:sp>
        <p:nvSpPr>
          <p:cNvPr id="5" name="Footer Placeholder 4"/>
          <p:cNvSpPr>
            <a:spLocks noGrp="1"/>
          </p:cNvSpPr>
          <p:nvPr>
            <p:ph type="ftr" sz="quarter" idx="3"/>
          </p:nvPr>
        </p:nvSpPr>
        <p:spPr/>
        <p:txBody>
          <a:bodyPr/>
          <a:lstStyle/>
          <a:p>
            <a:pPr>
              <a:defRPr/>
            </a:pPr>
            <a:r>
              <a:rPr lang="fi-FI" smtClean="0"/>
              <a:t>PIP-II MAC</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27</a:t>
            </a:fld>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9460" y="825589"/>
            <a:ext cx="4413657" cy="3310243"/>
          </a:xfrm>
          <a:prstGeom prst="rect">
            <a:avLst/>
          </a:prstGeom>
        </p:spPr>
      </p:pic>
      <p:sp>
        <p:nvSpPr>
          <p:cNvPr id="9" name="Rectangle 8"/>
          <p:cNvSpPr/>
          <p:nvPr/>
        </p:nvSpPr>
        <p:spPr>
          <a:xfrm>
            <a:off x="579407" y="4125432"/>
            <a:ext cx="3875635" cy="1446550"/>
          </a:xfrm>
          <a:prstGeom prst="rect">
            <a:avLst/>
          </a:prstGeom>
        </p:spPr>
        <p:txBody>
          <a:bodyPr wrap="square">
            <a:spAutoFit/>
          </a:bodyPr>
          <a:lstStyle/>
          <a:p>
            <a:r>
              <a:rPr lang="en-US" sz="2800" dirty="0" smtClean="0">
                <a:solidFill>
                  <a:prstClr val="black"/>
                </a:solidFill>
                <a:latin typeface="ArialMT" charset="0"/>
              </a:rPr>
              <a:t> </a:t>
            </a:r>
            <a:r>
              <a:rPr lang="en-US" sz="2000" dirty="0">
                <a:solidFill>
                  <a:prstClr val="black"/>
                </a:solidFill>
                <a:latin typeface="ArialMT" charset="0"/>
              </a:rPr>
              <a:t>RFQ Pulse measured vs. simulated </a:t>
            </a:r>
            <a:r>
              <a:rPr lang="en-US" sz="2000" dirty="0" smtClean="0">
                <a:solidFill>
                  <a:prstClr val="black"/>
                </a:solidFill>
                <a:latin typeface="ArialMT" charset="0"/>
              </a:rPr>
              <a:t>(</a:t>
            </a:r>
            <a:r>
              <a:rPr lang="en-US" sz="2000" dirty="0" smtClean="0">
                <a:solidFill>
                  <a:prstClr val="black"/>
                </a:solidFill>
                <a:latin typeface="Times-Roman" charset="0"/>
              </a:rPr>
              <a:t>Proportional </a:t>
            </a:r>
            <a:r>
              <a:rPr lang="en-US" sz="2000" dirty="0">
                <a:solidFill>
                  <a:prstClr val="black"/>
                </a:solidFill>
                <a:latin typeface="Times-Roman" charset="0"/>
              </a:rPr>
              <a:t>and integral gains were 9.0 and 8.0e5 respectively) </a:t>
            </a:r>
            <a:endParaRPr lang="en-US" sz="2000" dirty="0"/>
          </a:p>
        </p:txBody>
      </p:sp>
      <p:sp>
        <p:nvSpPr>
          <p:cNvPr id="10" name="Rectangle 9"/>
          <p:cNvSpPr/>
          <p:nvPr/>
        </p:nvSpPr>
        <p:spPr>
          <a:xfrm>
            <a:off x="4889800" y="4243591"/>
            <a:ext cx="3388559" cy="1077218"/>
          </a:xfrm>
          <a:prstGeom prst="rect">
            <a:avLst/>
          </a:prstGeom>
        </p:spPr>
        <p:txBody>
          <a:bodyPr wrap="square">
            <a:spAutoFit/>
          </a:bodyPr>
          <a:lstStyle/>
          <a:p>
            <a:r>
              <a:rPr lang="en-US" dirty="0" smtClean="0">
                <a:solidFill>
                  <a:prstClr val="black"/>
                </a:solidFill>
                <a:latin typeface="ArialMT" charset="0"/>
              </a:rPr>
              <a:t> </a:t>
            </a:r>
            <a:r>
              <a:rPr lang="en-US" sz="2000" dirty="0" err="1">
                <a:solidFill>
                  <a:prstClr val="black"/>
                </a:solidFill>
                <a:latin typeface="ArialMT" charset="0"/>
              </a:rPr>
              <a:t>Buncher</a:t>
            </a:r>
            <a:r>
              <a:rPr lang="en-US" sz="2000" dirty="0">
                <a:solidFill>
                  <a:prstClr val="black"/>
                </a:solidFill>
                <a:latin typeface="ArialMT" charset="0"/>
              </a:rPr>
              <a:t> simulated vs. measured (</a:t>
            </a:r>
            <a:r>
              <a:rPr lang="en-US" sz="2000" dirty="0" err="1">
                <a:solidFill>
                  <a:prstClr val="black"/>
                </a:solidFill>
                <a:latin typeface="ArialMT" charset="0"/>
              </a:rPr>
              <a:t>kp</a:t>
            </a:r>
            <a:r>
              <a:rPr lang="en-US" sz="2000" dirty="0">
                <a:solidFill>
                  <a:prstClr val="black"/>
                </a:solidFill>
                <a:latin typeface="ArialMT" charset="0"/>
              </a:rPr>
              <a:t> 3.5, </a:t>
            </a:r>
            <a:r>
              <a:rPr lang="en-US" sz="2000" dirty="0" err="1">
                <a:solidFill>
                  <a:prstClr val="black"/>
                </a:solidFill>
                <a:latin typeface="ArialMT" charset="0"/>
              </a:rPr>
              <a:t>ki</a:t>
            </a:r>
            <a:r>
              <a:rPr lang="en-US" sz="2000" dirty="0">
                <a:solidFill>
                  <a:prstClr val="black"/>
                </a:solidFill>
                <a:latin typeface="ArialMT" charset="0"/>
              </a:rPr>
              <a:t> 6.0e5, </a:t>
            </a:r>
            <a:r>
              <a:rPr lang="en-US" sz="2000" dirty="0" err="1">
                <a:solidFill>
                  <a:prstClr val="black"/>
                </a:solidFill>
                <a:latin typeface="ArialMT" charset="0"/>
              </a:rPr>
              <a:t>Ql</a:t>
            </a:r>
            <a:r>
              <a:rPr lang="en-US" sz="2000" dirty="0">
                <a:solidFill>
                  <a:prstClr val="black"/>
                </a:solidFill>
                <a:latin typeface="ArialMT" charset="0"/>
              </a:rPr>
              <a:t> ~5000)</a:t>
            </a:r>
            <a:endParaRPr lang="en-US" sz="2000" dirty="0"/>
          </a:p>
        </p:txBody>
      </p:sp>
    </p:spTree>
    <p:extLst>
      <p:ext uri="{BB962C8B-B14F-4D97-AF65-F5344CB8AC3E}">
        <p14:creationId xmlns:p14="http://schemas.microsoft.com/office/powerpoint/2010/main" val="15750124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SSA noise voltage.tiff"/>
          <p:cNvPicPr>
            <a:picLocks noGrp="1" noChangeAspect="1"/>
          </p:cNvPicPr>
          <p:nvPr>
            <p:ph idx="1"/>
          </p:nvPr>
        </p:nvPicPr>
        <p:blipFill rotWithShape="1">
          <a:blip r:embed="rId2" cstate="print">
            <a:extLst>
              <a:ext uri="{28A0092B-C50C-407E-A947-70E740481C1C}">
                <a14:useLocalDpi xmlns:a14="http://schemas.microsoft.com/office/drawing/2010/main"/>
              </a:ext>
            </a:extLst>
          </a:blip>
          <a:stretch/>
        </p:blipFill>
        <p:spPr>
          <a:xfrm>
            <a:off x="4374280" y="1468438"/>
            <a:ext cx="3687275" cy="3246120"/>
          </a:xfrm>
        </p:spPr>
      </p:pic>
      <p:sp>
        <p:nvSpPr>
          <p:cNvPr id="2" name="Title 1"/>
          <p:cNvSpPr>
            <a:spLocks noGrp="1"/>
          </p:cNvSpPr>
          <p:nvPr>
            <p:ph type="title"/>
          </p:nvPr>
        </p:nvSpPr>
        <p:spPr/>
        <p:txBody>
          <a:bodyPr/>
          <a:lstStyle/>
          <a:p>
            <a:r>
              <a:rPr lang="en-US" sz="2400" dirty="0" smtClean="0"/>
              <a:t>Total phase noise to SSA from controller and oscillator</a:t>
            </a:r>
            <a:endParaRPr lang="en-US" sz="2400" dirty="0"/>
          </a:p>
        </p:txBody>
      </p:sp>
      <p:sp>
        <p:nvSpPr>
          <p:cNvPr id="5" name="Date Placeholder 4"/>
          <p:cNvSpPr>
            <a:spLocks noGrp="1"/>
          </p:cNvSpPr>
          <p:nvPr>
            <p:ph type="dt" sz="half" idx="2"/>
          </p:nvPr>
        </p:nvSpPr>
        <p:spPr/>
        <p:txBody>
          <a:bodyPr/>
          <a:lstStyle/>
          <a:p>
            <a:fld id="{C8869CF0-9B14-3E4B-98DD-826F780949FA}" type="datetime1">
              <a:rPr lang="en-US" smtClean="0"/>
              <a:t>4/10/17</a:t>
            </a:fld>
            <a:endParaRPr lang="en-US" dirty="0"/>
          </a:p>
        </p:txBody>
      </p:sp>
      <p:sp>
        <p:nvSpPr>
          <p:cNvPr id="6" name="Footer Placeholder 5"/>
          <p:cNvSpPr>
            <a:spLocks noGrp="1"/>
          </p:cNvSpPr>
          <p:nvPr>
            <p:ph type="ftr" sz="quarter" idx="3"/>
          </p:nvPr>
        </p:nvSpPr>
        <p:spPr/>
        <p:txBody>
          <a:bodyPr/>
          <a:lstStyle/>
          <a:p>
            <a:r>
              <a:rPr lang="en-US" smtClean="0"/>
              <a:t>PIP-II MAC</a:t>
            </a:r>
            <a:endParaRPr lang="en-US" dirty="0"/>
          </a:p>
        </p:txBody>
      </p:sp>
      <p:sp>
        <p:nvSpPr>
          <p:cNvPr id="7" name="Slide Number Placeholder 6"/>
          <p:cNvSpPr>
            <a:spLocks noGrp="1"/>
          </p:cNvSpPr>
          <p:nvPr>
            <p:ph type="sldNum" sz="quarter" idx="4"/>
          </p:nvPr>
        </p:nvSpPr>
        <p:spPr/>
        <p:txBody>
          <a:bodyPr/>
          <a:lstStyle/>
          <a:p>
            <a:fld id="{6FB4E42A-B322-9445-B885-C8A6E97D12F2}" type="slidenum">
              <a:rPr lang="en-US" smtClean="0"/>
              <a:t>28</a:t>
            </a:fld>
            <a:endParaRPr lang="en-US"/>
          </a:p>
        </p:txBody>
      </p:sp>
      <p:sp>
        <p:nvSpPr>
          <p:cNvPr id="4" name="Content Placeholder 3"/>
          <p:cNvSpPr>
            <a:spLocks noGrp="1"/>
          </p:cNvSpPr>
          <p:nvPr>
            <p:ph sz="half" idx="4294967295"/>
          </p:nvPr>
        </p:nvSpPr>
        <p:spPr>
          <a:xfrm>
            <a:off x="5105400" y="4935538"/>
            <a:ext cx="4038600" cy="957262"/>
          </a:xfrm>
          <a:prstGeom prst="rect">
            <a:avLst/>
          </a:prstGeom>
        </p:spPr>
        <p:txBody>
          <a:bodyPr>
            <a:noAutofit/>
          </a:bodyPr>
          <a:lstStyle/>
          <a:p>
            <a:r>
              <a:rPr lang="en-US" sz="1800" dirty="0" smtClean="0"/>
              <a:t>Cavity: 0.00078° </a:t>
            </a:r>
            <a:r>
              <a:rPr lang="en-US" sz="1800" dirty="0" err="1" smtClean="0"/>
              <a:t>rms</a:t>
            </a:r>
            <a:endParaRPr lang="en-US" sz="1800" dirty="0"/>
          </a:p>
          <a:p>
            <a:r>
              <a:rPr lang="en-US" sz="1800" dirty="0" smtClean="0"/>
              <a:t>SSA: 1.04°</a:t>
            </a:r>
          </a:p>
          <a:p>
            <a:r>
              <a:rPr lang="en-US" sz="1800" dirty="0" smtClean="0"/>
              <a:t>SSA </a:t>
            </a:r>
            <a:r>
              <a:rPr lang="en-US" sz="1800" dirty="0"/>
              <a:t>from </a:t>
            </a:r>
            <a:r>
              <a:rPr lang="en-US" sz="1800" dirty="0" smtClean="0"/>
              <a:t>ADC noise 0.96°</a:t>
            </a:r>
            <a:endParaRPr lang="en-US" sz="1800" dirty="0"/>
          </a:p>
        </p:txBody>
      </p:sp>
      <p:pic>
        <p:nvPicPr>
          <p:cNvPr id="9" name="Content Placeholder 8" descr="gain and phase closed loop.tiff"/>
          <p:cNvPicPr>
            <a:picLocks noChangeAspect="1"/>
          </p:cNvPicPr>
          <p:nvPr/>
        </p:nvPicPr>
        <p:blipFill rotWithShape="1">
          <a:blip r:embed="rId3" cstate="print">
            <a:extLst>
              <a:ext uri="{28A0092B-C50C-407E-A947-70E740481C1C}">
                <a14:useLocalDpi xmlns:a14="http://schemas.microsoft.com/office/drawing/2010/main"/>
              </a:ext>
            </a:extLst>
          </a:blip>
          <a:srcRect l="6613" t="12108" r="8622" b="2963"/>
          <a:stretch/>
        </p:blipFill>
        <p:spPr>
          <a:xfrm>
            <a:off x="420624" y="1468438"/>
            <a:ext cx="3575304" cy="3246120"/>
          </a:xfrm>
          <a:prstGeom prst="rect">
            <a:avLst/>
          </a:prstGeom>
        </p:spPr>
      </p:pic>
      <p:sp>
        <p:nvSpPr>
          <p:cNvPr id="10" name="TextBox 9"/>
          <p:cNvSpPr txBox="1"/>
          <p:nvPr/>
        </p:nvSpPr>
        <p:spPr>
          <a:xfrm>
            <a:off x="846702" y="1079084"/>
            <a:ext cx="2169384" cy="338554"/>
          </a:xfrm>
          <a:prstGeom prst="rect">
            <a:avLst/>
          </a:prstGeom>
          <a:noFill/>
        </p:spPr>
        <p:txBody>
          <a:bodyPr wrap="none" rtlCol="0">
            <a:spAutoFit/>
          </a:bodyPr>
          <a:lstStyle/>
          <a:p>
            <a:r>
              <a:rPr lang="en-US" sz="1600" dirty="0" smtClean="0"/>
              <a:t>Closed loop response</a:t>
            </a:r>
            <a:endParaRPr lang="en-US" sz="1600" dirty="0"/>
          </a:p>
        </p:txBody>
      </p:sp>
      <p:sp>
        <p:nvSpPr>
          <p:cNvPr id="11" name="TextBox 10"/>
          <p:cNvSpPr txBox="1"/>
          <p:nvPr/>
        </p:nvSpPr>
        <p:spPr>
          <a:xfrm>
            <a:off x="4771834" y="1090785"/>
            <a:ext cx="3549469" cy="338554"/>
          </a:xfrm>
          <a:prstGeom prst="rect">
            <a:avLst/>
          </a:prstGeom>
          <a:noFill/>
        </p:spPr>
        <p:txBody>
          <a:bodyPr wrap="none" rtlCol="0">
            <a:spAutoFit/>
          </a:bodyPr>
          <a:lstStyle/>
          <a:p>
            <a:r>
              <a:rPr lang="en-US" sz="1600" dirty="0" smtClean="0"/>
              <a:t>Cumulative SSA phase noise voltage</a:t>
            </a:r>
            <a:endParaRPr lang="en-US" sz="1600" dirty="0"/>
          </a:p>
        </p:txBody>
      </p:sp>
      <p:sp>
        <p:nvSpPr>
          <p:cNvPr id="13" name="TextBox 12"/>
          <p:cNvSpPr txBox="1"/>
          <p:nvPr/>
        </p:nvSpPr>
        <p:spPr>
          <a:xfrm>
            <a:off x="457200" y="4935539"/>
            <a:ext cx="3695699" cy="1015663"/>
          </a:xfrm>
          <a:prstGeom prst="rect">
            <a:avLst/>
          </a:prstGeom>
          <a:noFill/>
        </p:spPr>
        <p:txBody>
          <a:bodyPr wrap="square" rtlCol="0">
            <a:spAutoFit/>
          </a:bodyPr>
          <a:lstStyle/>
          <a:p>
            <a:r>
              <a:rPr lang="en-US" sz="2000" dirty="0" smtClean="0"/>
              <a:t>Careful attention to noise terms will allow high controller gains</a:t>
            </a:r>
            <a:endParaRPr lang="en-US" sz="2000" dirty="0"/>
          </a:p>
        </p:txBody>
      </p:sp>
      <p:sp>
        <p:nvSpPr>
          <p:cNvPr id="14" name="TextBox 13"/>
          <p:cNvSpPr txBox="1"/>
          <p:nvPr/>
        </p:nvSpPr>
        <p:spPr>
          <a:xfrm>
            <a:off x="138286" y="5865167"/>
            <a:ext cx="2300630" cy="461665"/>
          </a:xfrm>
          <a:prstGeom prst="rect">
            <a:avLst/>
          </a:prstGeom>
          <a:noFill/>
        </p:spPr>
        <p:txBody>
          <a:bodyPr wrap="none" rtlCol="0">
            <a:spAutoFit/>
          </a:bodyPr>
          <a:lstStyle/>
          <a:p>
            <a:r>
              <a:rPr lang="en-US" sz="1200" dirty="0" smtClean="0"/>
              <a:t>Code developed for LCLS-II</a:t>
            </a:r>
          </a:p>
          <a:p>
            <a:r>
              <a:rPr lang="en-US" sz="1200" dirty="0" smtClean="0"/>
              <a:t>Larry Doolittle LBNL and FNAL</a:t>
            </a:r>
            <a:endParaRPr lang="en-US" sz="1200" dirty="0"/>
          </a:p>
        </p:txBody>
      </p:sp>
    </p:spTree>
    <p:extLst>
      <p:ext uri="{BB962C8B-B14F-4D97-AF65-F5344CB8AC3E}">
        <p14:creationId xmlns:p14="http://schemas.microsoft.com/office/powerpoint/2010/main" val="18294992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11630"/>
          </a:xfrm>
        </p:spPr>
        <p:txBody>
          <a:bodyPr/>
          <a:lstStyle/>
          <a:p>
            <a:r>
              <a:rPr lang="en-US" sz="2400" dirty="0" smtClean="0"/>
              <a:t>Phase-energy </a:t>
            </a:r>
            <a:r>
              <a:rPr lang="en-US" sz="2400" dirty="0" smtClean="0"/>
              <a:t>Stability Simulations  </a:t>
            </a:r>
            <a:r>
              <a:rPr lang="en-US" dirty="0" smtClean="0"/>
              <a:t>	</a:t>
            </a:r>
            <a:endParaRPr lang="en-US" sz="1400" dirty="0"/>
          </a:p>
        </p:txBody>
      </p:sp>
      <p:sp>
        <p:nvSpPr>
          <p:cNvPr id="10" name="Content Placeholder 9"/>
          <p:cNvSpPr>
            <a:spLocks noGrp="1"/>
          </p:cNvSpPr>
          <p:nvPr>
            <p:ph sz="quarter" idx="4"/>
          </p:nvPr>
        </p:nvSpPr>
        <p:spPr>
          <a:xfrm>
            <a:off x="457201" y="871373"/>
            <a:ext cx="8229600" cy="1514755"/>
          </a:xfrm>
        </p:spPr>
        <p:txBody>
          <a:bodyPr>
            <a:normAutofit fontScale="85000" lnSpcReduction="10000"/>
          </a:bodyPr>
          <a:lstStyle/>
          <a:p>
            <a:r>
              <a:rPr lang="en-US" dirty="0" smtClean="0"/>
              <a:t>Studying the amplitude and phase regulation requirements and their impact on the LLRF system </a:t>
            </a:r>
          </a:p>
          <a:p>
            <a:pPr lvl="1"/>
            <a:r>
              <a:rPr lang="en-US" dirty="0" smtClean="0"/>
              <a:t>Study effects of perturbations on the cavities through beam simulations</a:t>
            </a:r>
          </a:p>
          <a:p>
            <a:pPr lvl="1"/>
            <a:r>
              <a:rPr lang="en-US" dirty="0" smtClean="0"/>
              <a:t>Develop code that performs basic beam dynamics calculations as well as RF feedback simulations to study the interaction between the RF system</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951" t="2239" r="8589"/>
          <a:stretch/>
        </p:blipFill>
        <p:spPr>
          <a:xfrm>
            <a:off x="309938" y="2437897"/>
            <a:ext cx="4262062" cy="2822928"/>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3804" y="2349715"/>
            <a:ext cx="3889572" cy="2928942"/>
          </a:xfrm>
          <a:prstGeom prst="rect">
            <a:avLst/>
          </a:prstGeom>
        </p:spPr>
      </p:pic>
      <p:sp>
        <p:nvSpPr>
          <p:cNvPr id="12" name="TextBox 11"/>
          <p:cNvSpPr txBox="1"/>
          <p:nvPr/>
        </p:nvSpPr>
        <p:spPr>
          <a:xfrm>
            <a:off x="148916" y="5349908"/>
            <a:ext cx="4488986" cy="307777"/>
          </a:xfrm>
          <a:prstGeom prst="rect">
            <a:avLst/>
          </a:prstGeom>
          <a:noFill/>
        </p:spPr>
        <p:txBody>
          <a:bodyPr wrap="none" rtlCol="0">
            <a:spAutoFit/>
          </a:bodyPr>
          <a:lstStyle/>
          <a:p>
            <a:r>
              <a:rPr lang="en-US" sz="1400" dirty="0" err="1" smtClean="0"/>
              <a:t>Linac</a:t>
            </a:r>
            <a:r>
              <a:rPr lang="en-US" sz="1400" dirty="0" smtClean="0"/>
              <a:t> output energy sensitivity to single cavity phase errors</a:t>
            </a:r>
            <a:endParaRPr lang="en-US" sz="1400" dirty="0"/>
          </a:p>
        </p:txBody>
      </p:sp>
      <p:sp>
        <p:nvSpPr>
          <p:cNvPr id="13" name="TextBox 12"/>
          <p:cNvSpPr txBox="1"/>
          <p:nvPr/>
        </p:nvSpPr>
        <p:spPr>
          <a:xfrm>
            <a:off x="4769706" y="5223284"/>
            <a:ext cx="3863750" cy="523220"/>
          </a:xfrm>
          <a:prstGeom prst="rect">
            <a:avLst/>
          </a:prstGeom>
          <a:noFill/>
        </p:spPr>
        <p:txBody>
          <a:bodyPr wrap="none" rtlCol="0">
            <a:spAutoFit/>
          </a:bodyPr>
          <a:lstStyle/>
          <a:p>
            <a:r>
              <a:rPr lang="en-US" sz="1400" dirty="0" err="1"/>
              <a:t>Linac</a:t>
            </a:r>
            <a:r>
              <a:rPr lang="en-US" sz="1400" dirty="0"/>
              <a:t> output energy sensitivity to </a:t>
            </a:r>
            <a:r>
              <a:rPr lang="en-US" sz="1400" dirty="0" smtClean="0"/>
              <a:t>phase reference </a:t>
            </a:r>
          </a:p>
          <a:p>
            <a:r>
              <a:rPr lang="en-US" sz="1400" dirty="0" smtClean="0"/>
              <a:t>line phase errors at frequency transitions</a:t>
            </a:r>
            <a:endParaRPr lang="en-US" sz="1400" dirty="0"/>
          </a:p>
        </p:txBody>
      </p:sp>
      <p:sp>
        <p:nvSpPr>
          <p:cNvPr id="14" name="Rectangle 13"/>
          <p:cNvSpPr/>
          <p:nvPr/>
        </p:nvSpPr>
        <p:spPr>
          <a:xfrm>
            <a:off x="7638285" y="5746504"/>
            <a:ext cx="1056443" cy="369332"/>
          </a:xfrm>
          <a:prstGeom prst="rect">
            <a:avLst/>
          </a:prstGeom>
        </p:spPr>
        <p:txBody>
          <a:bodyPr wrap="none">
            <a:spAutoFit/>
          </a:bodyPr>
          <a:lstStyle/>
          <a:p>
            <a:r>
              <a:rPr lang="en-US" sz="1800" dirty="0" smtClean="0"/>
              <a:t> </a:t>
            </a:r>
            <a:r>
              <a:rPr lang="en-US" sz="1800" dirty="0"/>
              <a:t>J. </a:t>
            </a:r>
            <a:r>
              <a:rPr lang="en-US" sz="1800" dirty="0" err="1"/>
              <a:t>Edelen</a:t>
            </a:r>
            <a:endParaRPr lang="en-US" sz="1800" dirty="0"/>
          </a:p>
        </p:txBody>
      </p:sp>
      <p:sp>
        <p:nvSpPr>
          <p:cNvPr id="15" name="Date Placeholder 14"/>
          <p:cNvSpPr>
            <a:spLocks noGrp="1"/>
          </p:cNvSpPr>
          <p:nvPr>
            <p:ph type="dt" sz="half" idx="10"/>
          </p:nvPr>
        </p:nvSpPr>
        <p:spPr/>
        <p:txBody>
          <a:bodyPr/>
          <a:lstStyle/>
          <a:p>
            <a:fld id="{6BF6887C-E878-1E42-B1F1-4ABBB737732A}" type="datetime1">
              <a:rPr lang="en-US" smtClean="0"/>
              <a:t>4/10/17</a:t>
            </a:fld>
            <a:endParaRPr lang="en-US"/>
          </a:p>
        </p:txBody>
      </p:sp>
      <p:sp>
        <p:nvSpPr>
          <p:cNvPr id="16" name="Footer Placeholder 15"/>
          <p:cNvSpPr>
            <a:spLocks noGrp="1"/>
          </p:cNvSpPr>
          <p:nvPr>
            <p:ph type="ftr" sz="quarter" idx="11"/>
          </p:nvPr>
        </p:nvSpPr>
        <p:spPr/>
        <p:txBody>
          <a:bodyPr/>
          <a:lstStyle/>
          <a:p>
            <a:r>
              <a:rPr lang="en-US" smtClean="0"/>
              <a:t>PIP-II MAC</a:t>
            </a:r>
            <a:endParaRPr lang="en-US"/>
          </a:p>
        </p:txBody>
      </p:sp>
      <p:sp>
        <p:nvSpPr>
          <p:cNvPr id="17" name="Slide Number Placeholder 16"/>
          <p:cNvSpPr>
            <a:spLocks noGrp="1"/>
          </p:cNvSpPr>
          <p:nvPr>
            <p:ph type="sldNum" sz="quarter" idx="12"/>
          </p:nvPr>
        </p:nvSpPr>
        <p:spPr/>
        <p:txBody>
          <a:bodyPr/>
          <a:lstStyle/>
          <a:p>
            <a:fld id="{581FB2AE-7AD3-7F42-AFB7-53B91DAAFD3E}" type="slidenum">
              <a:rPr lang="en-US" smtClean="0"/>
              <a:t>29</a:t>
            </a:fld>
            <a:endParaRPr lang="en-US"/>
          </a:p>
        </p:txBody>
      </p:sp>
    </p:spTree>
    <p:extLst>
      <p:ext uri="{BB962C8B-B14F-4D97-AF65-F5344CB8AC3E}">
        <p14:creationId xmlns:p14="http://schemas.microsoft.com/office/powerpoint/2010/main" val="5234718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8600" y="1384329"/>
            <a:ext cx="8686800" cy="427877"/>
          </a:xfrm>
        </p:spPr>
        <p:txBody>
          <a:bodyPr/>
          <a:lstStyle/>
          <a:p>
            <a:r>
              <a:rPr lang="en-US" sz="4400" dirty="0" smtClean="0"/>
              <a:t>LLRF System Overview</a:t>
            </a:r>
            <a:endParaRPr lang="en-US" sz="4400" dirty="0"/>
          </a:p>
        </p:txBody>
      </p:sp>
      <p:sp>
        <p:nvSpPr>
          <p:cNvPr id="4" name="Date Placeholder 3"/>
          <p:cNvSpPr>
            <a:spLocks noGrp="1"/>
          </p:cNvSpPr>
          <p:nvPr>
            <p:ph type="dt" sz="half" idx="2"/>
          </p:nvPr>
        </p:nvSpPr>
        <p:spPr/>
        <p:txBody>
          <a:bodyPr/>
          <a:lstStyle/>
          <a:p>
            <a:fld id="{B93FA2F5-6341-174E-A302-549A77172C40}" type="datetime1">
              <a:rPr lang="en-US" smtClean="0"/>
              <a:t>4/10/17</a:t>
            </a:fld>
            <a:endParaRPr lang="en-US"/>
          </a:p>
        </p:txBody>
      </p:sp>
      <p:sp>
        <p:nvSpPr>
          <p:cNvPr id="5" name="Footer Placeholder 4"/>
          <p:cNvSpPr>
            <a:spLocks noGrp="1"/>
          </p:cNvSpPr>
          <p:nvPr>
            <p:ph type="ftr" sz="quarter" idx="3"/>
          </p:nvPr>
        </p:nvSpPr>
        <p:spPr/>
        <p:txBody>
          <a:bodyPr/>
          <a:lstStyle/>
          <a:p>
            <a:pPr>
              <a:defRPr/>
            </a:pPr>
            <a:r>
              <a:rPr lang="en-US" smtClean="0"/>
              <a:t>PIP-II MAC</a:t>
            </a:r>
            <a:endParaRPr lang="en-US" b="1" dirty="0"/>
          </a:p>
        </p:txBody>
      </p:sp>
      <p:sp>
        <p:nvSpPr>
          <p:cNvPr id="6" name="Slide Number Placeholder 5"/>
          <p:cNvSpPr>
            <a:spLocks noGrp="1"/>
          </p:cNvSpPr>
          <p:nvPr>
            <p:ph type="sldNum" sz="quarter" idx="4"/>
          </p:nvPr>
        </p:nvSpPr>
        <p:spPr/>
        <p:txBody>
          <a:bodyPr/>
          <a:lstStyle/>
          <a:p>
            <a:fld id="{A15A663A-9045-4F5C-A8DD-14283B87C592}" type="slidenum">
              <a:rPr lang="en-US" smtClean="0"/>
              <a:pPr/>
              <a:t>3</a:t>
            </a:fld>
            <a:endParaRPr lang="en-US"/>
          </a:p>
        </p:txBody>
      </p:sp>
    </p:spTree>
    <p:extLst>
      <p:ext uri="{BB962C8B-B14F-4D97-AF65-F5344CB8AC3E}">
        <p14:creationId xmlns:p14="http://schemas.microsoft.com/office/powerpoint/2010/main" val="7343605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10429" y="174759"/>
            <a:ext cx="8274131" cy="641739"/>
          </a:xfrm>
        </p:spPr>
        <p:txBody>
          <a:bodyPr>
            <a:noAutofit/>
          </a:bodyPr>
          <a:lstStyle/>
          <a:p>
            <a:r>
              <a:rPr lang="en-US" sz="2800" dirty="0" smtClean="0"/>
              <a:t>Simulating the impact of RF transients due to beam-loading on the beam-parameters</a:t>
            </a:r>
            <a:endParaRPr lang="en-US" sz="2800" dirty="0"/>
          </a:p>
        </p:txBody>
      </p:sp>
      <p:sp>
        <p:nvSpPr>
          <p:cNvPr id="7" name="Content Placeholder 6"/>
          <p:cNvSpPr>
            <a:spLocks noGrp="1"/>
          </p:cNvSpPr>
          <p:nvPr>
            <p:ph idx="1"/>
          </p:nvPr>
        </p:nvSpPr>
        <p:spPr>
          <a:xfrm>
            <a:off x="457200" y="1070810"/>
            <a:ext cx="8229600" cy="2405701"/>
          </a:xfrm>
        </p:spPr>
        <p:txBody>
          <a:bodyPr>
            <a:normAutofit fontScale="70000" lnSpcReduction="20000"/>
          </a:bodyPr>
          <a:lstStyle/>
          <a:p>
            <a:r>
              <a:rPr lang="en-US" dirty="0" smtClean="0"/>
              <a:t>The feedback model for the RF cavity was done in python (and compared with existing MATLAB models)</a:t>
            </a:r>
          </a:p>
          <a:p>
            <a:r>
              <a:rPr lang="en-US" dirty="0" smtClean="0"/>
              <a:t>The energy gain for each cavity was calculated using simulation results from PARMELA and </a:t>
            </a:r>
            <a:r>
              <a:rPr lang="en-US" dirty="0" err="1" smtClean="0"/>
              <a:t>TraceWin</a:t>
            </a:r>
            <a:r>
              <a:rPr lang="en-US" dirty="0" smtClean="0"/>
              <a:t> </a:t>
            </a:r>
          </a:p>
          <a:p>
            <a:r>
              <a:rPr lang="en-US" dirty="0" smtClean="0"/>
              <a:t>The phase advance during drift spaces was calculated using analytic models</a:t>
            </a:r>
          </a:p>
          <a:p>
            <a:r>
              <a:rPr lang="en-US" dirty="0" smtClean="0"/>
              <a:t>The beam current was assumed to be 2mA average during the </a:t>
            </a:r>
            <a:r>
              <a:rPr lang="en-US" smtClean="0"/>
              <a:t>pulse </a:t>
            </a:r>
          </a:p>
          <a:p>
            <a:r>
              <a:rPr lang="en-US" smtClean="0"/>
              <a:t>Left</a:t>
            </a:r>
            <a:r>
              <a:rPr lang="en-US" dirty="0" smtClean="0"/>
              <a:t>: Change in energy along the beam pulse due to uncompensated transients in the RF system</a:t>
            </a:r>
          </a:p>
          <a:p>
            <a:r>
              <a:rPr lang="en-US" dirty="0" smtClean="0"/>
              <a:t>Right: Change in phase along the beam pulse due to uncompensated transients in the RF system</a:t>
            </a:r>
            <a:endParaRPr lang="en-US" dirty="0"/>
          </a:p>
        </p:txBody>
      </p:sp>
      <p:pic>
        <p:nvPicPr>
          <p:cNvPr id="2" name="Picture 1" descr="beam_energy_envelop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3476512"/>
            <a:ext cx="4041854" cy="3031391"/>
          </a:xfrm>
          <a:prstGeom prst="rect">
            <a:avLst/>
          </a:prstGeom>
        </p:spPr>
      </p:pic>
      <p:pic>
        <p:nvPicPr>
          <p:cNvPr id="3" name="Picture 2" descr="beam_phase_envelop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7495" y="3476512"/>
            <a:ext cx="4039305" cy="3029479"/>
          </a:xfrm>
          <a:prstGeom prst="rect">
            <a:avLst/>
          </a:prstGeom>
        </p:spPr>
      </p:pic>
      <p:sp>
        <p:nvSpPr>
          <p:cNvPr id="4" name="Date Placeholder 3"/>
          <p:cNvSpPr>
            <a:spLocks noGrp="1"/>
          </p:cNvSpPr>
          <p:nvPr>
            <p:ph type="dt" sz="half" idx="10"/>
          </p:nvPr>
        </p:nvSpPr>
        <p:spPr/>
        <p:txBody>
          <a:bodyPr/>
          <a:lstStyle/>
          <a:p>
            <a:fld id="{AE2556B1-9671-FD46-9835-B04904475F4D}" type="datetime1">
              <a:rPr lang="en-US" altLang="en-US" smtClean="0"/>
              <a:t>4/10/17</a:t>
            </a:fld>
            <a:endParaRPr lang="en-US" altLang="en-US" dirty="0"/>
          </a:p>
        </p:txBody>
      </p:sp>
      <p:sp>
        <p:nvSpPr>
          <p:cNvPr id="5" name="Footer Placeholder 4"/>
          <p:cNvSpPr>
            <a:spLocks noGrp="1"/>
          </p:cNvSpPr>
          <p:nvPr>
            <p:ph type="ftr" sz="quarter" idx="11"/>
          </p:nvPr>
        </p:nvSpPr>
        <p:spPr/>
        <p:txBody>
          <a:bodyPr/>
          <a:lstStyle/>
          <a:p>
            <a:pPr>
              <a:defRPr/>
            </a:pPr>
            <a:r>
              <a:rPr lang="en-US" smtClean="0"/>
              <a:t>PIP-II MAC</a:t>
            </a:r>
            <a:endParaRPr lang="en-US" b="1" dirty="0"/>
          </a:p>
        </p:txBody>
      </p:sp>
      <p:sp>
        <p:nvSpPr>
          <p:cNvPr id="8" name="Slide Number Placeholder 7"/>
          <p:cNvSpPr>
            <a:spLocks noGrp="1"/>
          </p:cNvSpPr>
          <p:nvPr>
            <p:ph type="sldNum" sz="quarter" idx="12"/>
          </p:nvPr>
        </p:nvSpPr>
        <p:spPr/>
        <p:txBody>
          <a:bodyPr/>
          <a:lstStyle/>
          <a:p>
            <a:fld id="{D4078CA2-75EA-4F42-B0AF-FB0975373545}" type="slidenum">
              <a:rPr lang="en-US" altLang="en-US" smtClean="0"/>
              <a:pPr/>
              <a:t>30</a:t>
            </a:fld>
            <a:endParaRPr lang="en-US" altLang="en-US"/>
          </a:p>
        </p:txBody>
      </p:sp>
    </p:spTree>
    <p:extLst>
      <p:ext uri="{BB962C8B-B14F-4D97-AF65-F5344CB8AC3E}">
        <p14:creationId xmlns:p14="http://schemas.microsoft.com/office/powerpoint/2010/main" val="1337531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632" y="228895"/>
            <a:ext cx="8662736" cy="641739"/>
          </a:xfrm>
        </p:spPr>
        <p:txBody>
          <a:bodyPr>
            <a:noAutofit/>
          </a:bodyPr>
          <a:lstStyle/>
          <a:p>
            <a:r>
              <a:rPr lang="en-US" sz="2800" dirty="0" smtClean="0"/>
              <a:t>Simulating the impact of RF transients due to beam-loading on the beam-parameters</a:t>
            </a:r>
            <a:endParaRPr lang="en-US" sz="2800" dirty="0"/>
          </a:p>
        </p:txBody>
      </p:sp>
      <p:sp>
        <p:nvSpPr>
          <p:cNvPr id="3" name="Content Placeholder 2"/>
          <p:cNvSpPr>
            <a:spLocks noGrp="1"/>
          </p:cNvSpPr>
          <p:nvPr>
            <p:ph idx="1"/>
          </p:nvPr>
        </p:nvSpPr>
        <p:spPr>
          <a:xfrm>
            <a:off x="402795" y="1178310"/>
            <a:ext cx="8229600" cy="1626003"/>
          </a:xfrm>
        </p:spPr>
        <p:txBody>
          <a:bodyPr>
            <a:normAutofit fontScale="85000" lnSpcReduction="20000"/>
          </a:bodyPr>
          <a:lstStyle/>
          <a:p>
            <a:r>
              <a:rPr lang="en-US" dirty="0" smtClean="0"/>
              <a:t>We can analyze both the beam profile and individual slices along the LINAC</a:t>
            </a:r>
          </a:p>
          <a:p>
            <a:r>
              <a:rPr lang="en-US" dirty="0" smtClean="0"/>
              <a:t>Left: change in energy as a function of position along the LINAC for </a:t>
            </a:r>
            <a:r>
              <a:rPr lang="en-US" dirty="0" smtClean="0"/>
              <a:t>six </a:t>
            </a:r>
            <a:r>
              <a:rPr lang="en-US" dirty="0" smtClean="0"/>
              <a:t>different RF buckets along the beam pulse </a:t>
            </a:r>
          </a:p>
          <a:p>
            <a:r>
              <a:rPr lang="en-US" dirty="0" smtClean="0"/>
              <a:t>Right: Change in phase as a function of position along the LINAC or </a:t>
            </a:r>
            <a:r>
              <a:rPr lang="en-US" dirty="0" smtClean="0"/>
              <a:t>six </a:t>
            </a:r>
            <a:r>
              <a:rPr lang="en-US" dirty="0" smtClean="0"/>
              <a:t>different RF buckets along the beam pulse</a:t>
            </a:r>
            <a:endParaRPr lang="en-US" dirty="0"/>
          </a:p>
        </p:txBody>
      </p:sp>
      <p:pic>
        <p:nvPicPr>
          <p:cNvPr id="6" name="Picture 5" descr="beam_slices_energ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795" y="3111989"/>
            <a:ext cx="4060395" cy="3045296"/>
          </a:xfrm>
          <a:prstGeom prst="rect">
            <a:avLst/>
          </a:prstGeom>
        </p:spPr>
      </p:pic>
      <p:pic>
        <p:nvPicPr>
          <p:cNvPr id="7" name="Picture 6" descr="beam_slices_phas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7595" y="3111989"/>
            <a:ext cx="4060395" cy="3045296"/>
          </a:xfrm>
          <a:prstGeom prst="rect">
            <a:avLst/>
          </a:prstGeom>
        </p:spPr>
      </p:pic>
      <p:sp>
        <p:nvSpPr>
          <p:cNvPr id="4" name="Date Placeholder 3"/>
          <p:cNvSpPr>
            <a:spLocks noGrp="1"/>
          </p:cNvSpPr>
          <p:nvPr>
            <p:ph type="dt" sz="half" idx="10"/>
          </p:nvPr>
        </p:nvSpPr>
        <p:spPr/>
        <p:txBody>
          <a:bodyPr/>
          <a:lstStyle/>
          <a:p>
            <a:fld id="{E2C58A54-F88A-384A-ABE7-2D8CCB7AAC06}" type="datetime1">
              <a:rPr lang="en-US" altLang="en-US" smtClean="0"/>
              <a:t>4/10/17</a:t>
            </a:fld>
            <a:endParaRPr lang="en-US" altLang="en-US" dirty="0"/>
          </a:p>
        </p:txBody>
      </p:sp>
      <p:sp>
        <p:nvSpPr>
          <p:cNvPr id="5" name="Footer Placeholder 4"/>
          <p:cNvSpPr>
            <a:spLocks noGrp="1"/>
          </p:cNvSpPr>
          <p:nvPr>
            <p:ph type="ftr" sz="quarter" idx="11"/>
          </p:nvPr>
        </p:nvSpPr>
        <p:spPr/>
        <p:txBody>
          <a:bodyPr/>
          <a:lstStyle/>
          <a:p>
            <a:pPr>
              <a:defRPr/>
            </a:pPr>
            <a:r>
              <a:rPr lang="en-US" smtClean="0"/>
              <a:t>PIP-II MAC</a:t>
            </a:r>
            <a:endParaRPr lang="en-US" b="1" dirty="0"/>
          </a:p>
        </p:txBody>
      </p:sp>
      <p:sp>
        <p:nvSpPr>
          <p:cNvPr id="8" name="Slide Number Placeholder 7"/>
          <p:cNvSpPr>
            <a:spLocks noGrp="1"/>
          </p:cNvSpPr>
          <p:nvPr>
            <p:ph type="sldNum" sz="quarter" idx="12"/>
          </p:nvPr>
        </p:nvSpPr>
        <p:spPr/>
        <p:txBody>
          <a:bodyPr/>
          <a:lstStyle/>
          <a:p>
            <a:fld id="{D4078CA2-75EA-4F42-B0AF-FB0975373545}" type="slidenum">
              <a:rPr lang="en-US" altLang="en-US" smtClean="0"/>
              <a:pPr/>
              <a:t>31</a:t>
            </a:fld>
            <a:endParaRPr lang="en-US" altLang="en-US"/>
          </a:p>
        </p:txBody>
      </p:sp>
    </p:spTree>
    <p:extLst>
      <p:ext uri="{BB962C8B-B14F-4D97-AF65-F5344CB8AC3E}">
        <p14:creationId xmlns:p14="http://schemas.microsoft.com/office/powerpoint/2010/main" val="3894972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34492" y="913308"/>
            <a:ext cx="5280908" cy="4957489"/>
          </a:xfrm>
        </p:spPr>
      </p:pic>
      <p:sp>
        <p:nvSpPr>
          <p:cNvPr id="3" name="Title 2"/>
          <p:cNvSpPr>
            <a:spLocks noGrp="1"/>
          </p:cNvSpPr>
          <p:nvPr>
            <p:ph type="title"/>
          </p:nvPr>
        </p:nvSpPr>
        <p:spPr/>
        <p:txBody>
          <a:bodyPr/>
          <a:lstStyle/>
          <a:p>
            <a:r>
              <a:rPr lang="en-US" dirty="0" smtClean="0"/>
              <a:t>Cavity drive down </a:t>
            </a:r>
            <a:r>
              <a:rPr lang="en-US" dirty="0" smtClean="0"/>
              <a:t>to reduce cryogenic load</a:t>
            </a:r>
            <a:endParaRPr lang="en-US" dirty="0"/>
          </a:p>
        </p:txBody>
      </p:sp>
      <p:sp>
        <p:nvSpPr>
          <p:cNvPr id="4" name="Date Placeholder 3"/>
          <p:cNvSpPr>
            <a:spLocks noGrp="1"/>
          </p:cNvSpPr>
          <p:nvPr>
            <p:ph type="dt" sz="half" idx="2"/>
          </p:nvPr>
        </p:nvSpPr>
        <p:spPr/>
        <p:txBody>
          <a:bodyPr/>
          <a:lstStyle/>
          <a:p>
            <a:pPr>
              <a:defRPr/>
            </a:pPr>
            <a:fld id="{56B56CF7-F4A3-3D40-86C6-8E3A402F4D74}" type="datetime1">
              <a:rPr lang="en-US" smtClean="0"/>
              <a:t>4/10/17</a:t>
            </a:fld>
            <a:endParaRPr lang="en-US" dirty="0"/>
          </a:p>
        </p:txBody>
      </p:sp>
      <p:sp>
        <p:nvSpPr>
          <p:cNvPr id="5" name="Footer Placeholder 4"/>
          <p:cNvSpPr>
            <a:spLocks noGrp="1"/>
          </p:cNvSpPr>
          <p:nvPr>
            <p:ph type="ftr" sz="quarter" idx="3"/>
          </p:nvPr>
        </p:nvSpPr>
        <p:spPr/>
        <p:txBody>
          <a:bodyPr/>
          <a:lstStyle/>
          <a:p>
            <a:pPr>
              <a:defRPr/>
            </a:pPr>
            <a:r>
              <a:rPr lang="fi-FI" smtClean="0"/>
              <a:t>PIP-II MAC</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32</a:t>
            </a:fld>
            <a:endParaRPr lang="en-US" dirty="0"/>
          </a:p>
        </p:txBody>
      </p:sp>
      <p:sp>
        <p:nvSpPr>
          <p:cNvPr id="8" name="TextBox 7"/>
          <p:cNvSpPr txBox="1"/>
          <p:nvPr/>
        </p:nvSpPr>
        <p:spPr>
          <a:xfrm>
            <a:off x="320332" y="1636602"/>
            <a:ext cx="2999464" cy="2677656"/>
          </a:xfrm>
          <a:prstGeom prst="rect">
            <a:avLst/>
          </a:prstGeom>
          <a:noFill/>
        </p:spPr>
        <p:txBody>
          <a:bodyPr wrap="square" rtlCol="0">
            <a:spAutoFit/>
          </a:bodyPr>
          <a:lstStyle/>
          <a:p>
            <a:r>
              <a:rPr lang="en-US" dirty="0" err="1" smtClean="0"/>
              <a:t>Pforward</a:t>
            </a:r>
            <a:r>
              <a:rPr lang="en-US" dirty="0" smtClean="0"/>
              <a:t> = 60 kW</a:t>
            </a:r>
          </a:p>
          <a:p>
            <a:r>
              <a:rPr lang="en-US" dirty="0" err="1" smtClean="0"/>
              <a:t>Preverse</a:t>
            </a:r>
            <a:r>
              <a:rPr lang="en-US" dirty="0" smtClean="0"/>
              <a:t> = 230 kW</a:t>
            </a:r>
          </a:p>
          <a:p>
            <a:r>
              <a:rPr lang="en-US" dirty="0" smtClean="0"/>
              <a:t>VSWR= </a:t>
            </a:r>
            <a:r>
              <a:rPr lang="fi-FI" dirty="0"/>
              <a:t>-</a:t>
            </a:r>
            <a:r>
              <a:rPr lang="fi-FI" dirty="0" smtClean="0"/>
              <a:t>3.087922</a:t>
            </a:r>
          </a:p>
          <a:p>
            <a:endParaRPr lang="fi-FI" dirty="0" smtClean="0"/>
          </a:p>
          <a:p>
            <a:r>
              <a:rPr lang="fi-FI" sz="1800" dirty="0" smtClean="0"/>
              <a:t>Power </a:t>
            </a:r>
            <a:r>
              <a:rPr lang="fi-FI" sz="1800" dirty="0" err="1" smtClean="0"/>
              <a:t>coupler</a:t>
            </a:r>
            <a:r>
              <a:rPr lang="fi-FI" sz="1800" dirty="0" smtClean="0"/>
              <a:t>, </a:t>
            </a:r>
            <a:r>
              <a:rPr lang="fi-FI" sz="1800" dirty="0" err="1" smtClean="0"/>
              <a:t>waveguide</a:t>
            </a:r>
            <a:r>
              <a:rPr lang="fi-FI" sz="1800" dirty="0" smtClean="0"/>
              <a:t> and </a:t>
            </a:r>
            <a:r>
              <a:rPr lang="fi-FI" sz="1800" dirty="0" err="1" smtClean="0"/>
              <a:t>circulator</a:t>
            </a:r>
            <a:r>
              <a:rPr lang="fi-FI" sz="1800" dirty="0" smtClean="0"/>
              <a:t>:</a:t>
            </a:r>
          </a:p>
          <a:p>
            <a:r>
              <a:rPr lang="fi-FI" sz="1800" dirty="0" smtClean="0"/>
              <a:t> -3x </a:t>
            </a:r>
            <a:r>
              <a:rPr lang="fi-FI" sz="1800" dirty="0" err="1" smtClean="0"/>
              <a:t>nominal</a:t>
            </a:r>
            <a:r>
              <a:rPr lang="fi-FI" sz="1800" dirty="0" smtClean="0"/>
              <a:t> </a:t>
            </a:r>
            <a:r>
              <a:rPr lang="fi-FI" sz="1800" dirty="0" err="1" smtClean="0"/>
              <a:t>forward</a:t>
            </a:r>
            <a:r>
              <a:rPr lang="fi-FI" sz="1800" dirty="0" smtClean="0"/>
              <a:t> </a:t>
            </a:r>
            <a:r>
              <a:rPr lang="fi-FI" sz="1800" dirty="0" err="1" smtClean="0"/>
              <a:t>Voltage</a:t>
            </a:r>
            <a:endParaRPr lang="fi-FI" sz="1800" dirty="0" smtClean="0"/>
          </a:p>
          <a:p>
            <a:r>
              <a:rPr lang="fi-FI" sz="1800" dirty="0" smtClean="0"/>
              <a:t> -5x </a:t>
            </a:r>
            <a:r>
              <a:rPr lang="fi-FI" sz="1800" dirty="0" err="1" smtClean="0"/>
              <a:t>power</a:t>
            </a:r>
            <a:endParaRPr lang="en-US" sz="1800" dirty="0"/>
          </a:p>
        </p:txBody>
      </p:sp>
      <p:sp>
        <p:nvSpPr>
          <p:cNvPr id="2" name="TextBox 1"/>
          <p:cNvSpPr txBox="1"/>
          <p:nvPr/>
        </p:nvSpPr>
        <p:spPr>
          <a:xfrm>
            <a:off x="253746" y="4547937"/>
            <a:ext cx="2857589" cy="830997"/>
          </a:xfrm>
          <a:prstGeom prst="rect">
            <a:avLst/>
          </a:prstGeom>
          <a:noFill/>
        </p:spPr>
        <p:txBody>
          <a:bodyPr wrap="square" rtlCol="0">
            <a:spAutoFit/>
          </a:bodyPr>
          <a:lstStyle/>
          <a:p>
            <a:r>
              <a:rPr lang="en-US" dirty="0" smtClean="0"/>
              <a:t>Full drive down is </a:t>
            </a:r>
            <a:r>
              <a:rPr lang="en-US" smtClean="0"/>
              <a:t>not possible</a:t>
            </a:r>
            <a:endParaRPr lang="en-US"/>
          </a:p>
        </p:txBody>
      </p:sp>
    </p:spTree>
    <p:extLst>
      <p:ext uri="{BB962C8B-B14F-4D97-AF65-F5344CB8AC3E}">
        <p14:creationId xmlns:p14="http://schemas.microsoft.com/office/powerpoint/2010/main" val="13766358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figure_1 cop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5505" y="3423903"/>
            <a:ext cx="3776688" cy="2832516"/>
          </a:xfrm>
          <a:prstGeom prst="rect">
            <a:avLst/>
          </a:prstGeom>
        </p:spPr>
      </p:pic>
      <p:sp>
        <p:nvSpPr>
          <p:cNvPr id="2" name="Title 1"/>
          <p:cNvSpPr>
            <a:spLocks noGrp="1"/>
          </p:cNvSpPr>
          <p:nvPr>
            <p:ph type="title"/>
          </p:nvPr>
        </p:nvSpPr>
        <p:spPr/>
        <p:txBody>
          <a:bodyPr/>
          <a:lstStyle/>
          <a:p>
            <a:r>
              <a:rPr lang="en-US" dirty="0" smtClean="0"/>
              <a:t>Beam-based Phase Calibration</a:t>
            </a:r>
            <a:endParaRPr lang="en-US" dirty="0"/>
          </a:p>
        </p:txBody>
      </p:sp>
      <p:sp>
        <p:nvSpPr>
          <p:cNvPr id="3" name="Content Placeholder 2"/>
          <p:cNvSpPr>
            <a:spLocks noGrp="1"/>
          </p:cNvSpPr>
          <p:nvPr>
            <p:ph idx="1"/>
          </p:nvPr>
        </p:nvSpPr>
        <p:spPr>
          <a:xfrm>
            <a:off x="457200" y="1600200"/>
            <a:ext cx="3918411" cy="4853831"/>
          </a:xfrm>
        </p:spPr>
        <p:txBody>
          <a:bodyPr>
            <a:normAutofit fontScale="92500"/>
          </a:bodyPr>
          <a:lstStyle/>
          <a:p>
            <a:r>
              <a:rPr lang="en-US" sz="1600" dirty="0" smtClean="0"/>
              <a:t>In theory the average beam phase can be computed from cavity field due to beam-loading</a:t>
            </a:r>
          </a:p>
          <a:p>
            <a:endParaRPr lang="en-US" sz="1600" dirty="0"/>
          </a:p>
          <a:p>
            <a:endParaRPr lang="en-US" sz="1600" dirty="0" smtClean="0"/>
          </a:p>
          <a:p>
            <a:endParaRPr lang="en-US" sz="1600" dirty="0" smtClean="0"/>
          </a:p>
          <a:p>
            <a:r>
              <a:rPr lang="en-US" sz="1600" dirty="0" smtClean="0"/>
              <a:t>However this relies on proper background subtraction and some, albeit minor, assumptions about the profile of the beam </a:t>
            </a:r>
          </a:p>
          <a:p>
            <a:r>
              <a:rPr lang="en-US" sz="1600" dirty="0" smtClean="0"/>
              <a:t>First test is to try and reconstruct the phase of an ideal disturbance that is driven by the LLRF system</a:t>
            </a:r>
          </a:p>
          <a:p>
            <a:pPr lvl="1"/>
            <a:r>
              <a:rPr lang="en-US" sz="1200" dirty="0" smtClean="0"/>
              <a:t>Some unexpected behavior is still under investigation</a:t>
            </a:r>
          </a:p>
          <a:p>
            <a:r>
              <a:rPr lang="en-US" sz="1600" dirty="0" smtClean="0"/>
              <a:t>Top: Integrated cavity voltage due to the ideal disturbance as a function of phase</a:t>
            </a:r>
          </a:p>
          <a:p>
            <a:r>
              <a:rPr lang="en-US" sz="1600" dirty="0" smtClean="0"/>
              <a:t>Bottom: Difference between reconstructed phase and drive phase as a function of the drive phase</a:t>
            </a:r>
          </a:p>
          <a:p>
            <a:endParaRPr lang="en-US" sz="1600" dirty="0"/>
          </a:p>
        </p:txBody>
      </p:sp>
      <p:pic>
        <p:nvPicPr>
          <p:cNvPr id="5" name="Picture 4" descr="figure_8.png"/>
          <p:cNvPicPr>
            <a:picLocks noChangeAspect="1"/>
          </p:cNvPicPr>
          <p:nvPr/>
        </p:nvPicPr>
        <p:blipFill rotWithShape="1">
          <a:blip r:embed="rId3">
            <a:extLst>
              <a:ext uri="{28A0092B-C50C-407E-A947-70E740481C1C}">
                <a14:useLocalDpi xmlns:a14="http://schemas.microsoft.com/office/drawing/2010/main" val="0"/>
              </a:ext>
            </a:extLst>
          </a:blip>
          <a:srcRect t="5564"/>
          <a:stretch/>
        </p:blipFill>
        <p:spPr>
          <a:xfrm>
            <a:off x="4824179" y="842207"/>
            <a:ext cx="3958014" cy="2803361"/>
          </a:xfrm>
          <a:prstGeom prst="rect">
            <a:avLst/>
          </a:prstGeom>
        </p:spPr>
      </p:pic>
      <p:pic>
        <p:nvPicPr>
          <p:cNvPr id="10" name="Picture 9"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366" y="2388303"/>
            <a:ext cx="2959100" cy="647700"/>
          </a:xfrm>
          <a:prstGeom prst="rect">
            <a:avLst/>
          </a:prstGeom>
        </p:spPr>
      </p:pic>
      <p:sp>
        <p:nvSpPr>
          <p:cNvPr id="4" name="Date Placeholder 3"/>
          <p:cNvSpPr>
            <a:spLocks noGrp="1"/>
          </p:cNvSpPr>
          <p:nvPr>
            <p:ph type="dt" sz="half" idx="10"/>
          </p:nvPr>
        </p:nvSpPr>
        <p:spPr/>
        <p:txBody>
          <a:bodyPr/>
          <a:lstStyle/>
          <a:p>
            <a:fld id="{B0127049-C222-6A41-B992-72D50220AF54}" type="datetime1">
              <a:rPr lang="en-US" altLang="en-US" smtClean="0"/>
              <a:t>4/10/17</a:t>
            </a:fld>
            <a:endParaRPr lang="en-US" altLang="en-US" dirty="0"/>
          </a:p>
        </p:txBody>
      </p:sp>
      <p:sp>
        <p:nvSpPr>
          <p:cNvPr id="6" name="Footer Placeholder 5"/>
          <p:cNvSpPr>
            <a:spLocks noGrp="1"/>
          </p:cNvSpPr>
          <p:nvPr>
            <p:ph type="ftr" sz="quarter" idx="11"/>
          </p:nvPr>
        </p:nvSpPr>
        <p:spPr/>
        <p:txBody>
          <a:bodyPr/>
          <a:lstStyle/>
          <a:p>
            <a:pPr>
              <a:defRPr/>
            </a:pPr>
            <a:r>
              <a:rPr lang="en-US" smtClean="0"/>
              <a:t>PIP-II MAC</a:t>
            </a:r>
            <a:endParaRPr lang="en-US" b="1" dirty="0"/>
          </a:p>
        </p:txBody>
      </p:sp>
      <p:sp>
        <p:nvSpPr>
          <p:cNvPr id="7" name="Slide Number Placeholder 6"/>
          <p:cNvSpPr>
            <a:spLocks noGrp="1"/>
          </p:cNvSpPr>
          <p:nvPr>
            <p:ph type="sldNum" sz="quarter" idx="12"/>
          </p:nvPr>
        </p:nvSpPr>
        <p:spPr/>
        <p:txBody>
          <a:bodyPr/>
          <a:lstStyle/>
          <a:p>
            <a:fld id="{D4078CA2-75EA-4F42-B0AF-FB0975373545}" type="slidenum">
              <a:rPr lang="en-US" altLang="en-US" smtClean="0"/>
              <a:pPr/>
              <a:t>33</a:t>
            </a:fld>
            <a:endParaRPr lang="en-US" altLang="en-US"/>
          </a:p>
        </p:txBody>
      </p:sp>
    </p:spTree>
    <p:extLst>
      <p:ext uri="{BB962C8B-B14F-4D97-AF65-F5344CB8AC3E}">
        <p14:creationId xmlns:p14="http://schemas.microsoft.com/office/powerpoint/2010/main" val="20482967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Beam-based Phase Calibration</a:t>
            </a:r>
            <a:endParaRPr lang="en-US" dirty="0"/>
          </a:p>
        </p:txBody>
      </p:sp>
      <p:sp>
        <p:nvSpPr>
          <p:cNvPr id="3" name="Content Placeholder 2"/>
          <p:cNvSpPr>
            <a:spLocks noGrp="1"/>
          </p:cNvSpPr>
          <p:nvPr>
            <p:ph idx="1"/>
          </p:nvPr>
        </p:nvSpPr>
        <p:spPr>
          <a:xfrm>
            <a:off x="457200" y="4028251"/>
            <a:ext cx="4091467" cy="1472272"/>
          </a:xfrm>
        </p:spPr>
        <p:txBody>
          <a:bodyPr>
            <a:normAutofit/>
          </a:bodyPr>
          <a:lstStyle/>
          <a:p>
            <a:pPr marL="0" indent="0">
              <a:buNone/>
            </a:pPr>
            <a:r>
              <a:rPr lang="en-US" sz="1600" dirty="0" smtClean="0"/>
              <a:t>Integrated cavity field due to beam loading as a function of the drive phase for an ideal disturbance driven from the LLRF system</a:t>
            </a:r>
            <a:endParaRPr lang="en-US" sz="1600" dirty="0"/>
          </a:p>
        </p:txBody>
      </p:sp>
      <p:pic>
        <p:nvPicPr>
          <p:cNvPr id="4" name="Picture 3" descr="figure_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8667" y="858314"/>
            <a:ext cx="4091469" cy="3068602"/>
          </a:xfrm>
          <a:prstGeom prst="rect">
            <a:avLst/>
          </a:prstGeom>
        </p:spPr>
      </p:pic>
      <p:pic>
        <p:nvPicPr>
          <p:cNvPr id="5" name="Picture 4" descr="figure_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858314"/>
            <a:ext cx="4091468" cy="3068602"/>
          </a:xfrm>
          <a:prstGeom prst="rect">
            <a:avLst/>
          </a:prstGeom>
        </p:spPr>
      </p:pic>
      <p:sp>
        <p:nvSpPr>
          <p:cNvPr id="6" name="Content Placeholder 2"/>
          <p:cNvSpPr txBox="1">
            <a:spLocks/>
          </p:cNvSpPr>
          <p:nvPr/>
        </p:nvSpPr>
        <p:spPr>
          <a:xfrm>
            <a:off x="4727857" y="4028251"/>
            <a:ext cx="3912279" cy="147227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600" dirty="0" smtClean="0"/>
              <a:t>Integrated cavity field due to beam loading as a function of the drive phase for a 4.9mA beam in the PI-Test bunching cavity. Note the I and Q components are not symmetric. </a:t>
            </a:r>
            <a:endParaRPr lang="en-US" sz="1600" dirty="0"/>
          </a:p>
        </p:txBody>
      </p:sp>
      <p:sp>
        <p:nvSpPr>
          <p:cNvPr id="8" name="Rectangle 7"/>
          <p:cNvSpPr/>
          <p:nvPr/>
        </p:nvSpPr>
        <p:spPr>
          <a:xfrm>
            <a:off x="228601" y="5895330"/>
            <a:ext cx="1003544" cy="369332"/>
          </a:xfrm>
          <a:prstGeom prst="rect">
            <a:avLst/>
          </a:prstGeom>
        </p:spPr>
        <p:txBody>
          <a:bodyPr wrap="none">
            <a:spAutoFit/>
          </a:bodyPr>
          <a:lstStyle/>
          <a:p>
            <a:r>
              <a:rPr lang="en-US" sz="1800" dirty="0"/>
              <a:t>J. </a:t>
            </a:r>
            <a:r>
              <a:rPr lang="en-US" sz="1800" dirty="0" err="1"/>
              <a:t>Edelen</a:t>
            </a:r>
            <a:endParaRPr lang="en-US" sz="1800" dirty="0"/>
          </a:p>
        </p:txBody>
      </p:sp>
      <p:sp>
        <p:nvSpPr>
          <p:cNvPr id="9" name="Date Placeholder 8"/>
          <p:cNvSpPr>
            <a:spLocks noGrp="1"/>
          </p:cNvSpPr>
          <p:nvPr>
            <p:ph type="dt" sz="half" idx="10"/>
          </p:nvPr>
        </p:nvSpPr>
        <p:spPr/>
        <p:txBody>
          <a:bodyPr/>
          <a:lstStyle/>
          <a:p>
            <a:fld id="{A010A712-928F-C249-8E46-CE770E3C9689}" type="datetime1">
              <a:rPr lang="en-US" altLang="en-US" smtClean="0"/>
              <a:t>4/10/17</a:t>
            </a:fld>
            <a:endParaRPr lang="en-US" altLang="en-US" dirty="0"/>
          </a:p>
        </p:txBody>
      </p:sp>
      <p:sp>
        <p:nvSpPr>
          <p:cNvPr id="10" name="Footer Placeholder 9"/>
          <p:cNvSpPr>
            <a:spLocks noGrp="1"/>
          </p:cNvSpPr>
          <p:nvPr>
            <p:ph type="ftr" sz="quarter" idx="11"/>
          </p:nvPr>
        </p:nvSpPr>
        <p:spPr/>
        <p:txBody>
          <a:bodyPr/>
          <a:lstStyle/>
          <a:p>
            <a:pPr>
              <a:defRPr/>
            </a:pPr>
            <a:r>
              <a:rPr lang="en-US" smtClean="0"/>
              <a:t>PIP-II MAC</a:t>
            </a:r>
            <a:endParaRPr lang="en-US" b="1" dirty="0"/>
          </a:p>
        </p:txBody>
      </p:sp>
      <p:sp>
        <p:nvSpPr>
          <p:cNvPr id="11" name="Slide Number Placeholder 10"/>
          <p:cNvSpPr>
            <a:spLocks noGrp="1"/>
          </p:cNvSpPr>
          <p:nvPr>
            <p:ph type="sldNum" sz="quarter" idx="12"/>
          </p:nvPr>
        </p:nvSpPr>
        <p:spPr/>
        <p:txBody>
          <a:bodyPr/>
          <a:lstStyle/>
          <a:p>
            <a:fld id="{D4078CA2-75EA-4F42-B0AF-FB0975373545}" type="slidenum">
              <a:rPr lang="en-US" altLang="en-US" smtClean="0"/>
              <a:pPr/>
              <a:t>34</a:t>
            </a:fld>
            <a:endParaRPr lang="en-US" altLang="en-US"/>
          </a:p>
        </p:txBody>
      </p:sp>
    </p:spTree>
    <p:extLst>
      <p:ext uri="{BB962C8B-B14F-4D97-AF65-F5344CB8AC3E}">
        <p14:creationId xmlns:p14="http://schemas.microsoft.com/office/powerpoint/2010/main" val="15598931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Environmental Considerations</a:t>
            </a:r>
            <a:endParaRPr lang="en-US" sz="2400" dirty="0"/>
          </a:p>
        </p:txBody>
      </p:sp>
      <p:sp>
        <p:nvSpPr>
          <p:cNvPr id="3" name="Text Placeholder 2"/>
          <p:cNvSpPr>
            <a:spLocks noGrp="1"/>
          </p:cNvSpPr>
          <p:nvPr>
            <p:ph type="body" idx="1"/>
          </p:nvPr>
        </p:nvSpPr>
        <p:spPr/>
        <p:txBody>
          <a:bodyPr/>
          <a:lstStyle/>
          <a:p>
            <a:r>
              <a:rPr lang="en-US" dirty="0" smtClean="0"/>
              <a:t>Cooling</a:t>
            </a:r>
            <a:endParaRPr lang="en-US" dirty="0"/>
          </a:p>
        </p:txBody>
      </p:sp>
      <p:sp>
        <p:nvSpPr>
          <p:cNvPr id="4" name="Content Placeholder 3"/>
          <p:cNvSpPr>
            <a:spLocks noGrp="1"/>
          </p:cNvSpPr>
          <p:nvPr>
            <p:ph sz="half" idx="2"/>
          </p:nvPr>
        </p:nvSpPr>
        <p:spPr/>
        <p:txBody>
          <a:bodyPr/>
          <a:lstStyle/>
          <a:p>
            <a:r>
              <a:rPr lang="en-US" dirty="0" smtClean="0"/>
              <a:t>Gallery temperature is not </a:t>
            </a:r>
            <a:r>
              <a:rPr lang="en-US" dirty="0" smtClean="0"/>
              <a:t>specified for tight regulation</a:t>
            </a:r>
            <a:endParaRPr lang="en-US" dirty="0" smtClean="0"/>
          </a:p>
          <a:p>
            <a:pPr lvl="1"/>
            <a:r>
              <a:rPr lang="en-US" dirty="0" smtClean="0"/>
              <a:t>This may require closed water cooled racks to meet RF stability requirements</a:t>
            </a:r>
            <a:endParaRPr lang="en-US" dirty="0"/>
          </a:p>
        </p:txBody>
      </p:sp>
      <p:sp>
        <p:nvSpPr>
          <p:cNvPr id="5" name="Text Placeholder 4"/>
          <p:cNvSpPr>
            <a:spLocks noGrp="1"/>
          </p:cNvSpPr>
          <p:nvPr>
            <p:ph type="body" sz="quarter" idx="3"/>
          </p:nvPr>
        </p:nvSpPr>
        <p:spPr/>
        <p:txBody>
          <a:bodyPr/>
          <a:lstStyle/>
          <a:p>
            <a:r>
              <a:rPr lang="en-US" dirty="0" smtClean="0"/>
              <a:t>Electrical service</a:t>
            </a:r>
            <a:endParaRPr lang="en-US" dirty="0"/>
          </a:p>
        </p:txBody>
      </p:sp>
      <p:sp>
        <p:nvSpPr>
          <p:cNvPr id="6" name="Content Placeholder 5"/>
          <p:cNvSpPr>
            <a:spLocks noGrp="1"/>
          </p:cNvSpPr>
          <p:nvPr>
            <p:ph sz="quarter" idx="4"/>
          </p:nvPr>
        </p:nvSpPr>
        <p:spPr/>
        <p:txBody>
          <a:bodyPr/>
          <a:lstStyle/>
          <a:p>
            <a:r>
              <a:rPr lang="en-US" dirty="0" smtClean="0"/>
              <a:t>On mains power loss, cavities must be detuned to avoid mechanical distortion on warmup</a:t>
            </a:r>
          </a:p>
          <a:p>
            <a:r>
              <a:rPr lang="en-US" dirty="0" smtClean="0"/>
              <a:t>UPS power will be required to drive tuner stepper motors on all cavities.</a:t>
            </a:r>
            <a:endParaRPr lang="en-US" dirty="0"/>
          </a:p>
        </p:txBody>
      </p:sp>
      <p:sp>
        <p:nvSpPr>
          <p:cNvPr id="7" name="Date Placeholder 6"/>
          <p:cNvSpPr>
            <a:spLocks noGrp="1"/>
          </p:cNvSpPr>
          <p:nvPr>
            <p:ph type="dt" sz="half" idx="10"/>
          </p:nvPr>
        </p:nvSpPr>
        <p:spPr/>
        <p:txBody>
          <a:bodyPr/>
          <a:lstStyle/>
          <a:p>
            <a:fld id="{F8319A23-A71E-5A4D-8F3A-CED5DAF630A4}" type="datetime1">
              <a:rPr lang="en-US" smtClean="0"/>
              <a:t>4/10/17</a:t>
            </a:fld>
            <a:endParaRPr lang="en-US"/>
          </a:p>
        </p:txBody>
      </p:sp>
      <p:sp>
        <p:nvSpPr>
          <p:cNvPr id="8" name="Footer Placeholder 7"/>
          <p:cNvSpPr>
            <a:spLocks noGrp="1"/>
          </p:cNvSpPr>
          <p:nvPr>
            <p:ph type="ftr" sz="quarter" idx="11"/>
          </p:nvPr>
        </p:nvSpPr>
        <p:spPr/>
        <p:txBody>
          <a:bodyPr/>
          <a:lstStyle/>
          <a:p>
            <a:r>
              <a:rPr lang="en-US" smtClean="0"/>
              <a:t>PIP-II MAC</a:t>
            </a:r>
            <a:endParaRPr lang="en-US"/>
          </a:p>
        </p:txBody>
      </p:sp>
      <p:sp>
        <p:nvSpPr>
          <p:cNvPr id="9" name="Slide Number Placeholder 8"/>
          <p:cNvSpPr>
            <a:spLocks noGrp="1"/>
          </p:cNvSpPr>
          <p:nvPr>
            <p:ph type="sldNum" sz="quarter" idx="12"/>
          </p:nvPr>
        </p:nvSpPr>
        <p:spPr/>
        <p:txBody>
          <a:bodyPr/>
          <a:lstStyle/>
          <a:p>
            <a:fld id="{581FB2AE-7AD3-7F42-AFB7-53B91DAAFD3E}" type="slidenum">
              <a:rPr lang="en-US" smtClean="0"/>
              <a:t>35</a:t>
            </a:fld>
            <a:endParaRPr lang="en-US"/>
          </a:p>
        </p:txBody>
      </p:sp>
    </p:spTree>
    <p:extLst>
      <p:ext uri="{BB962C8B-B14F-4D97-AF65-F5344CB8AC3E}">
        <p14:creationId xmlns:p14="http://schemas.microsoft.com/office/powerpoint/2010/main" val="19244338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6275" y="1993836"/>
            <a:ext cx="6326312" cy="641739"/>
          </a:xfrm>
        </p:spPr>
        <p:txBody>
          <a:bodyPr/>
          <a:lstStyle/>
          <a:p>
            <a:r>
              <a:rPr lang="en-US" altLang="en-US" dirty="0">
                <a:latin typeface="Helvetica" panose="020B0604020202020204" pitchFamily="34" charset="0"/>
                <a:ea typeface="Geneva" pitchFamily="121" charset="-128"/>
              </a:rPr>
              <a:t>RF Interlocks </a:t>
            </a:r>
            <a:r>
              <a:rPr lang="en-US" altLang="en-US" dirty="0" smtClean="0">
                <a:latin typeface="Helvetica" panose="020B0604020202020204" pitchFamily="34" charset="0"/>
                <a:ea typeface="Geneva" pitchFamily="121" charset="-128"/>
              </a:rPr>
              <a:t>Overview</a:t>
            </a:r>
            <a:br>
              <a:rPr lang="en-US" altLang="en-US" dirty="0" smtClean="0">
                <a:latin typeface="Helvetica" panose="020B0604020202020204" pitchFamily="34" charset="0"/>
                <a:ea typeface="Geneva" pitchFamily="121" charset="-128"/>
              </a:rPr>
            </a:br>
            <a:r>
              <a:rPr lang="en-US" altLang="en-US" dirty="0">
                <a:latin typeface="Helvetica" panose="020B0604020202020204" pitchFamily="34" charset="0"/>
                <a:ea typeface="Geneva" pitchFamily="121" charset="-128"/>
              </a:rPr>
              <a:t>P. Prieto</a:t>
            </a:r>
            <a:br>
              <a:rPr lang="en-US" altLang="en-US" dirty="0">
                <a:latin typeface="Helvetica" panose="020B0604020202020204" pitchFamily="34" charset="0"/>
                <a:ea typeface="Geneva" pitchFamily="121" charset="-128"/>
              </a:rPr>
            </a:br>
            <a:r>
              <a:rPr lang="en-US" altLang="en-US" dirty="0" smtClean="0">
                <a:latin typeface="Helvetica" panose="020B0604020202020204" pitchFamily="34" charset="0"/>
                <a:ea typeface="Geneva" pitchFamily="121" charset="-128"/>
              </a:rPr>
              <a:t/>
            </a:r>
            <a:br>
              <a:rPr lang="en-US" altLang="en-US" dirty="0" smtClean="0">
                <a:latin typeface="Helvetica" panose="020B0604020202020204" pitchFamily="34" charset="0"/>
                <a:ea typeface="Geneva" pitchFamily="121" charset="-128"/>
              </a:rPr>
            </a:br>
            <a:endParaRPr lang="en-US" dirty="0"/>
          </a:p>
        </p:txBody>
      </p:sp>
      <p:sp>
        <p:nvSpPr>
          <p:cNvPr id="4" name="Date Placeholder 3"/>
          <p:cNvSpPr>
            <a:spLocks noGrp="1"/>
          </p:cNvSpPr>
          <p:nvPr>
            <p:ph type="dt" sz="half" idx="10"/>
          </p:nvPr>
        </p:nvSpPr>
        <p:spPr/>
        <p:txBody>
          <a:bodyPr/>
          <a:lstStyle/>
          <a:p>
            <a:fld id="{E2764871-0576-7E49-A89A-994BDC7E6C41}" type="datetime1">
              <a:rPr lang="en-US" altLang="en-US" smtClean="0"/>
              <a:t>4/10/17</a:t>
            </a:fld>
            <a:endParaRPr lang="en-US" altLang="en-US" dirty="0"/>
          </a:p>
        </p:txBody>
      </p:sp>
      <p:sp>
        <p:nvSpPr>
          <p:cNvPr id="5" name="Footer Placeholder 4"/>
          <p:cNvSpPr>
            <a:spLocks noGrp="1"/>
          </p:cNvSpPr>
          <p:nvPr>
            <p:ph type="ftr" sz="quarter" idx="11"/>
          </p:nvPr>
        </p:nvSpPr>
        <p:spPr/>
        <p:txBody>
          <a:bodyPr/>
          <a:lstStyle/>
          <a:p>
            <a:pPr>
              <a:defRPr/>
            </a:pPr>
            <a:r>
              <a:rPr lang="en-US" smtClean="0"/>
              <a:t>PIP-II MAC</a:t>
            </a:r>
            <a:endParaRPr lang="en-US" b="1" dirty="0"/>
          </a:p>
        </p:txBody>
      </p:sp>
      <p:sp>
        <p:nvSpPr>
          <p:cNvPr id="6" name="Slide Number Placeholder 5"/>
          <p:cNvSpPr>
            <a:spLocks noGrp="1"/>
          </p:cNvSpPr>
          <p:nvPr>
            <p:ph type="sldNum" sz="quarter" idx="12"/>
          </p:nvPr>
        </p:nvSpPr>
        <p:spPr/>
        <p:txBody>
          <a:bodyPr/>
          <a:lstStyle/>
          <a:p>
            <a:fld id="{D4078CA2-75EA-4F42-B0AF-FB0975373545}" type="slidenum">
              <a:rPr lang="en-US" altLang="en-US" smtClean="0"/>
              <a:pPr/>
              <a:t>36</a:t>
            </a:fld>
            <a:endParaRPr lang="en-US" altLang="en-US"/>
          </a:p>
        </p:txBody>
      </p:sp>
    </p:spTree>
    <p:extLst>
      <p:ext uri="{BB962C8B-B14F-4D97-AF65-F5344CB8AC3E}">
        <p14:creationId xmlns:p14="http://schemas.microsoft.com/office/powerpoint/2010/main" val="6127649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RF Interlocks Objectives	</a:t>
            </a:r>
          </a:p>
        </p:txBody>
      </p:sp>
      <p:sp>
        <p:nvSpPr>
          <p:cNvPr id="3" name="Content Placeholder 2"/>
          <p:cNvSpPr>
            <a:spLocks noGrp="1"/>
          </p:cNvSpPr>
          <p:nvPr>
            <p:ph idx="1"/>
          </p:nvPr>
        </p:nvSpPr>
        <p:spPr/>
        <p:txBody>
          <a:bodyPr/>
          <a:lstStyle/>
          <a:p>
            <a:r>
              <a:rPr lang="en-US" dirty="0"/>
              <a:t>The primary objective of the RF Interlocks is to protect the SSA, Coupler, and Cavity from damage due to energy deposition during a fault condition.</a:t>
            </a:r>
          </a:p>
          <a:p>
            <a:r>
              <a:rPr lang="en-US" dirty="0"/>
              <a:t>To achieve this goal the system must monitor signals such as SSA forward power, coupler forward and reflected power as well as cavity transmitted power.</a:t>
            </a:r>
          </a:p>
          <a:p>
            <a:r>
              <a:rPr lang="en-US" dirty="0"/>
              <a:t>Additionally, signals such as coupler window temperature, presence of arcs in the coupler, field emission detection also are part of the interlocks system.</a:t>
            </a:r>
          </a:p>
          <a:p>
            <a:r>
              <a:rPr lang="en-US" dirty="0"/>
              <a:t>The RF interlocks inhibits the LLRF to the SSA by opening a fast switch    &lt; 1 </a:t>
            </a:r>
            <a:r>
              <a:rPr lang="en-US" dirty="0" err="1"/>
              <a:t>usec</a:t>
            </a:r>
            <a:r>
              <a:rPr lang="en-US" dirty="0"/>
              <a:t> preventing RF power from feeding </a:t>
            </a:r>
            <a:r>
              <a:rPr lang="en-US"/>
              <a:t>an arc.</a:t>
            </a:r>
            <a:endParaRPr lang="en-US" dirty="0"/>
          </a:p>
          <a:p>
            <a:endParaRPr lang="en-US" dirty="0"/>
          </a:p>
        </p:txBody>
      </p:sp>
      <p:sp>
        <p:nvSpPr>
          <p:cNvPr id="4" name="Date Placeholder 3"/>
          <p:cNvSpPr>
            <a:spLocks noGrp="1"/>
          </p:cNvSpPr>
          <p:nvPr>
            <p:ph type="dt" sz="half" idx="10"/>
          </p:nvPr>
        </p:nvSpPr>
        <p:spPr/>
        <p:txBody>
          <a:bodyPr/>
          <a:lstStyle/>
          <a:p>
            <a:fld id="{3B2FB4E6-AB66-2F4B-B85E-53A1688FF780}" type="datetime1">
              <a:rPr lang="en-US" altLang="en-US" smtClean="0"/>
              <a:t>4/10/17</a:t>
            </a:fld>
            <a:endParaRPr lang="en-US" altLang="en-US"/>
          </a:p>
        </p:txBody>
      </p:sp>
      <p:sp>
        <p:nvSpPr>
          <p:cNvPr id="5" name="Footer Placeholder 4"/>
          <p:cNvSpPr>
            <a:spLocks noGrp="1"/>
          </p:cNvSpPr>
          <p:nvPr>
            <p:ph type="ftr" sz="quarter" idx="11"/>
          </p:nvPr>
        </p:nvSpPr>
        <p:spPr/>
        <p:txBody>
          <a:bodyPr/>
          <a:lstStyle/>
          <a:p>
            <a:pPr>
              <a:defRPr/>
            </a:pPr>
            <a:r>
              <a:rPr lang="en-US" smtClean="0"/>
              <a:t>PIP-II MAC</a:t>
            </a:r>
            <a:endParaRPr lang="en-US" b="1"/>
          </a:p>
        </p:txBody>
      </p:sp>
      <p:sp>
        <p:nvSpPr>
          <p:cNvPr id="6" name="Slide Number Placeholder 5"/>
          <p:cNvSpPr>
            <a:spLocks noGrp="1"/>
          </p:cNvSpPr>
          <p:nvPr>
            <p:ph type="sldNum" sz="quarter" idx="12"/>
          </p:nvPr>
        </p:nvSpPr>
        <p:spPr/>
        <p:txBody>
          <a:bodyPr/>
          <a:lstStyle/>
          <a:p>
            <a:fld id="{52E9C158-AEF1-41A2-A6CE-6F0BAB305EFD}" type="slidenum">
              <a:rPr lang="en-US" altLang="en-US" smtClean="0"/>
              <a:pPr/>
              <a:t>37</a:t>
            </a:fld>
            <a:endParaRPr lang="en-US" altLang="en-US"/>
          </a:p>
        </p:txBody>
      </p:sp>
    </p:spTree>
    <p:extLst>
      <p:ext uri="{BB962C8B-B14F-4D97-AF65-F5344CB8AC3E}">
        <p14:creationId xmlns:p14="http://schemas.microsoft.com/office/powerpoint/2010/main" val="4901807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RFPI Hardware Prototype at Meson Detector Building</a:t>
            </a:r>
          </a:p>
        </p:txBody>
      </p:sp>
      <p:sp>
        <p:nvSpPr>
          <p:cNvPr id="3" name="Content Placeholder 2"/>
          <p:cNvSpPr>
            <a:spLocks noGrp="1"/>
          </p:cNvSpPr>
          <p:nvPr>
            <p:ph idx="1"/>
          </p:nvPr>
        </p:nvSpPr>
        <p:spPr/>
        <p:txBody>
          <a:bodyPr/>
          <a:lstStyle/>
          <a:p>
            <a:endParaRPr lang="en-US" dirty="0"/>
          </a:p>
        </p:txBody>
      </p:sp>
      <p:sp>
        <p:nvSpPr>
          <p:cNvPr id="25602" name="Date Placeholder 6"/>
          <p:cNvSpPr>
            <a:spLocks noGrp="1"/>
          </p:cNvSpPr>
          <p:nvPr>
            <p:ph type="dt" sz="half"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DE5C64E6-C38F-024D-BFF8-3017490E8BFB}" type="datetime1">
              <a:rPr lang="en-US" altLang="en-US" sz="1200" smtClean="0">
                <a:solidFill>
                  <a:srgbClr val="004C97"/>
                </a:solidFill>
                <a:latin typeface="Helvetica" panose="020B0604020202020204" pitchFamily="34" charset="0"/>
              </a:rPr>
              <a:t>4/10/17</a:t>
            </a:fld>
            <a:endParaRPr lang="en-US" altLang="en-US" sz="1200">
              <a:solidFill>
                <a:srgbClr val="004C97"/>
              </a:solidFill>
              <a:latin typeface="Helvetica" panose="020B0604020202020204" pitchFamily="34" charset="0"/>
            </a:endParaRPr>
          </a:p>
        </p:txBody>
      </p:sp>
      <p:sp>
        <p:nvSpPr>
          <p:cNvPr id="25603" name="Footer Placeholder 7"/>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smtClean="0">
                <a:solidFill>
                  <a:srgbClr val="004C97"/>
                </a:solidFill>
                <a:latin typeface="Helvetica" panose="020B0604020202020204" pitchFamily="34" charset="0"/>
                <a:ea typeface="MS PGothic" panose="020B0600070205080204" pitchFamily="34" charset="-128"/>
              </a:rPr>
              <a:t>PIP-II MAC</a:t>
            </a:r>
            <a:endParaRPr lang="en-US" altLang="en-US" sz="1200" b="1" dirty="0">
              <a:solidFill>
                <a:srgbClr val="004C97"/>
              </a:solidFill>
              <a:latin typeface="Helvetica" panose="020B0604020202020204" pitchFamily="34" charset="0"/>
              <a:ea typeface="MS PGothic" panose="020B0600070205080204" pitchFamily="34" charset="-128"/>
            </a:endParaRPr>
          </a:p>
        </p:txBody>
      </p:sp>
      <p:sp>
        <p:nvSpPr>
          <p:cNvPr id="25604" name="Slide Number Placeholder 8"/>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AEE3222A-B585-474B-B973-7A492478E925}" type="slidenum">
              <a:rPr lang="en-US" altLang="en-US" sz="1200">
                <a:solidFill>
                  <a:srgbClr val="004C97"/>
                </a:solidFill>
                <a:latin typeface="Helvetica" panose="020B0604020202020204" pitchFamily="34" charset="0"/>
              </a:rPr>
              <a:pPr eaLnBrk="1" hangingPunct="1"/>
              <a:t>38</a:t>
            </a:fld>
            <a:endParaRPr lang="en-US" altLang="en-US" sz="1200" dirty="0">
              <a:solidFill>
                <a:srgbClr val="004C97"/>
              </a:solidFill>
              <a:latin typeface="Helvetica" panose="020B0604020202020204" pitchFamily="34" charset="0"/>
            </a:endParaRPr>
          </a:p>
        </p:txBody>
      </p:sp>
      <p:pic>
        <p:nvPicPr>
          <p:cNvPr id="6" name="Picture 5" descr="20160308_163057.jpg"/>
          <p:cNvPicPr>
            <a:picLocks noChangeAspect="1"/>
          </p:cNvPicPr>
          <p:nvPr/>
        </p:nvPicPr>
        <p:blipFill>
          <a:blip r:embed="rId2" cstate="print"/>
          <a:stretch>
            <a:fillRect/>
          </a:stretch>
        </p:blipFill>
        <p:spPr>
          <a:xfrm>
            <a:off x="342900" y="1043046"/>
            <a:ext cx="8356599" cy="4811654"/>
          </a:xfrm>
          <a:prstGeom prst="rect">
            <a:avLst/>
          </a:prstGeom>
        </p:spPr>
      </p:pic>
    </p:spTree>
    <p:extLst>
      <p:ext uri="{BB962C8B-B14F-4D97-AF65-F5344CB8AC3E}">
        <p14:creationId xmlns:p14="http://schemas.microsoft.com/office/powerpoint/2010/main" val="134612357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Rectangle 5"/>
          <p:cNvSpPr>
            <a:spLocks noChangeArrowheads="1"/>
          </p:cNvSpPr>
          <p:nvPr/>
        </p:nvSpPr>
        <p:spPr bwMode="auto">
          <a:xfrm>
            <a:off x="846138" y="3044825"/>
            <a:ext cx="692150" cy="261143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21" name="Rectangle 9"/>
          <p:cNvSpPr>
            <a:spLocks noChangeArrowheads="1"/>
          </p:cNvSpPr>
          <p:nvPr/>
        </p:nvSpPr>
        <p:spPr bwMode="auto">
          <a:xfrm>
            <a:off x="2459038" y="3044825"/>
            <a:ext cx="692150" cy="261143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22" name="Rectangle 10"/>
          <p:cNvSpPr>
            <a:spLocks noChangeArrowheads="1"/>
          </p:cNvSpPr>
          <p:nvPr/>
        </p:nvSpPr>
        <p:spPr bwMode="auto">
          <a:xfrm>
            <a:off x="4071938" y="3044825"/>
            <a:ext cx="692150" cy="261143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23" name="Rectangle 11"/>
          <p:cNvSpPr>
            <a:spLocks noChangeArrowheads="1"/>
          </p:cNvSpPr>
          <p:nvPr/>
        </p:nvSpPr>
        <p:spPr bwMode="auto">
          <a:xfrm>
            <a:off x="5992813" y="3044825"/>
            <a:ext cx="692150" cy="261143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24" name="Rectangle 12"/>
          <p:cNvSpPr>
            <a:spLocks noChangeArrowheads="1"/>
          </p:cNvSpPr>
          <p:nvPr/>
        </p:nvSpPr>
        <p:spPr bwMode="auto">
          <a:xfrm>
            <a:off x="7648575" y="3044825"/>
            <a:ext cx="692150" cy="261143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27" name="Line 15"/>
          <p:cNvSpPr>
            <a:spLocks noChangeShapeType="1"/>
          </p:cNvSpPr>
          <p:nvPr/>
        </p:nvSpPr>
        <p:spPr bwMode="auto">
          <a:xfrm flipH="1">
            <a:off x="1519238" y="4005263"/>
            <a:ext cx="9207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29" name="Line 17"/>
          <p:cNvSpPr>
            <a:spLocks noChangeShapeType="1"/>
          </p:cNvSpPr>
          <p:nvPr/>
        </p:nvSpPr>
        <p:spPr bwMode="auto">
          <a:xfrm flipH="1">
            <a:off x="1519238" y="3816350"/>
            <a:ext cx="9207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41" name="Line 29"/>
          <p:cNvSpPr>
            <a:spLocks noChangeShapeType="1"/>
          </p:cNvSpPr>
          <p:nvPr/>
        </p:nvSpPr>
        <p:spPr bwMode="auto">
          <a:xfrm>
            <a:off x="1538288" y="3236913"/>
            <a:ext cx="9207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42" name="Line 30"/>
          <p:cNvSpPr>
            <a:spLocks noChangeShapeType="1"/>
          </p:cNvSpPr>
          <p:nvPr/>
        </p:nvSpPr>
        <p:spPr bwMode="auto">
          <a:xfrm>
            <a:off x="1538288" y="3429000"/>
            <a:ext cx="9207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43" name="Line 31"/>
          <p:cNvSpPr>
            <a:spLocks noChangeShapeType="1"/>
          </p:cNvSpPr>
          <p:nvPr/>
        </p:nvSpPr>
        <p:spPr bwMode="auto">
          <a:xfrm>
            <a:off x="3151188" y="3236913"/>
            <a:ext cx="9207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44" name="Line 32"/>
          <p:cNvSpPr>
            <a:spLocks noChangeShapeType="1"/>
          </p:cNvSpPr>
          <p:nvPr/>
        </p:nvSpPr>
        <p:spPr bwMode="auto">
          <a:xfrm>
            <a:off x="3151188" y="3429000"/>
            <a:ext cx="9207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45" name="Line 33"/>
          <p:cNvSpPr>
            <a:spLocks noChangeShapeType="1"/>
          </p:cNvSpPr>
          <p:nvPr/>
        </p:nvSpPr>
        <p:spPr bwMode="auto">
          <a:xfrm>
            <a:off x="4764088" y="3236913"/>
            <a:ext cx="12287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46" name="Line 34"/>
          <p:cNvSpPr>
            <a:spLocks noChangeShapeType="1"/>
          </p:cNvSpPr>
          <p:nvPr/>
        </p:nvSpPr>
        <p:spPr bwMode="auto">
          <a:xfrm>
            <a:off x="4764088" y="3429000"/>
            <a:ext cx="12287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47" name="Line 35"/>
          <p:cNvSpPr>
            <a:spLocks noChangeShapeType="1"/>
          </p:cNvSpPr>
          <p:nvPr/>
        </p:nvSpPr>
        <p:spPr bwMode="auto">
          <a:xfrm>
            <a:off x="6684963" y="3236913"/>
            <a:ext cx="96361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48" name="Line 36"/>
          <p:cNvSpPr>
            <a:spLocks noChangeShapeType="1"/>
          </p:cNvSpPr>
          <p:nvPr/>
        </p:nvSpPr>
        <p:spPr bwMode="auto">
          <a:xfrm>
            <a:off x="6684963" y="3429000"/>
            <a:ext cx="96361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50" name="Text Box 38"/>
          <p:cNvSpPr txBox="1">
            <a:spLocks noChangeArrowheads="1"/>
          </p:cNvSpPr>
          <p:nvPr/>
        </p:nvSpPr>
        <p:spPr bwMode="auto">
          <a:xfrm>
            <a:off x="1479550" y="741363"/>
            <a:ext cx="1100138" cy="1200329"/>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pPr>
            <a:r>
              <a:rPr lang="en-US" altLang="en-US" dirty="0"/>
              <a:t>GaAs LLRF Switch</a:t>
            </a:r>
          </a:p>
        </p:txBody>
      </p:sp>
      <p:sp>
        <p:nvSpPr>
          <p:cNvPr id="13353" name="Text Box 41"/>
          <p:cNvSpPr txBox="1">
            <a:spLocks noChangeArrowheads="1"/>
          </p:cNvSpPr>
          <p:nvPr/>
        </p:nvSpPr>
        <p:spPr bwMode="auto">
          <a:xfrm>
            <a:off x="889000" y="1816100"/>
            <a:ext cx="458788" cy="1074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eaLnBrk="1" hangingPunct="1">
              <a:spcBef>
                <a:spcPct val="50000"/>
              </a:spcBef>
            </a:pPr>
            <a:r>
              <a:rPr lang="en-US" altLang="en-US"/>
              <a:t>RF_INH</a:t>
            </a:r>
          </a:p>
        </p:txBody>
      </p:sp>
      <p:sp>
        <p:nvSpPr>
          <p:cNvPr id="13355" name="Line 43"/>
          <p:cNvSpPr>
            <a:spLocks noChangeShapeType="1"/>
          </p:cNvSpPr>
          <p:nvPr/>
        </p:nvSpPr>
        <p:spPr bwMode="auto">
          <a:xfrm>
            <a:off x="2439988" y="1143000"/>
            <a:ext cx="16906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56" name="Text Box 44"/>
          <p:cNvSpPr txBox="1">
            <a:spLocks noChangeArrowheads="1"/>
          </p:cNvSpPr>
          <p:nvPr/>
        </p:nvSpPr>
        <p:spPr bwMode="auto">
          <a:xfrm>
            <a:off x="6011862" y="939800"/>
            <a:ext cx="2103438" cy="461665"/>
          </a:xfrm>
          <a:prstGeom prst="rect">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pPr>
            <a:r>
              <a:rPr lang="en-US" altLang="en-US" dirty="0"/>
              <a:t>Coupler/Cavity</a:t>
            </a:r>
          </a:p>
        </p:txBody>
      </p:sp>
      <p:sp>
        <p:nvSpPr>
          <p:cNvPr id="13362" name="Text Box 50"/>
          <p:cNvSpPr txBox="1">
            <a:spLocks noChangeArrowheads="1"/>
          </p:cNvSpPr>
          <p:nvPr/>
        </p:nvSpPr>
        <p:spPr bwMode="auto">
          <a:xfrm>
            <a:off x="846138" y="3044825"/>
            <a:ext cx="692150" cy="433388"/>
          </a:xfrm>
          <a:prstGeom prst="rect">
            <a:avLst/>
          </a:prstGeom>
          <a:solidFill>
            <a:srgbClr val="00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900"/>
              <a:t>Reset</a:t>
            </a:r>
          </a:p>
          <a:p>
            <a:pPr eaLnBrk="1" hangingPunct="1">
              <a:spcBef>
                <a:spcPct val="50000"/>
              </a:spcBef>
            </a:pPr>
            <a:r>
              <a:rPr lang="en-US" altLang="en-US" sz="900"/>
              <a:t>VideoPLS</a:t>
            </a:r>
          </a:p>
        </p:txBody>
      </p:sp>
      <p:sp>
        <p:nvSpPr>
          <p:cNvPr id="13363" name="Text Box 51"/>
          <p:cNvSpPr txBox="1">
            <a:spLocks noChangeArrowheads="1"/>
          </p:cNvSpPr>
          <p:nvPr/>
        </p:nvSpPr>
        <p:spPr bwMode="auto">
          <a:xfrm>
            <a:off x="2459038" y="3044825"/>
            <a:ext cx="692150" cy="433388"/>
          </a:xfrm>
          <a:prstGeom prst="rect">
            <a:avLst/>
          </a:prstGeom>
          <a:solidFill>
            <a:srgbClr val="00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900"/>
              <a:t>Reset</a:t>
            </a:r>
          </a:p>
          <a:p>
            <a:pPr eaLnBrk="1" hangingPunct="1">
              <a:spcBef>
                <a:spcPct val="50000"/>
              </a:spcBef>
            </a:pPr>
            <a:r>
              <a:rPr lang="en-US" altLang="en-US" sz="900"/>
              <a:t>VideoPLS</a:t>
            </a:r>
          </a:p>
        </p:txBody>
      </p:sp>
      <p:sp>
        <p:nvSpPr>
          <p:cNvPr id="13364" name="Text Box 52"/>
          <p:cNvSpPr txBox="1">
            <a:spLocks noChangeArrowheads="1"/>
          </p:cNvSpPr>
          <p:nvPr/>
        </p:nvSpPr>
        <p:spPr bwMode="auto">
          <a:xfrm>
            <a:off x="4071938" y="3044825"/>
            <a:ext cx="692150" cy="433388"/>
          </a:xfrm>
          <a:prstGeom prst="rect">
            <a:avLst/>
          </a:prstGeom>
          <a:solidFill>
            <a:srgbClr val="00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900"/>
              <a:t>Reset</a:t>
            </a:r>
          </a:p>
          <a:p>
            <a:pPr eaLnBrk="1" hangingPunct="1">
              <a:spcBef>
                <a:spcPct val="50000"/>
              </a:spcBef>
            </a:pPr>
            <a:r>
              <a:rPr lang="en-US" altLang="en-US" sz="900"/>
              <a:t>VideoPLS</a:t>
            </a:r>
          </a:p>
        </p:txBody>
      </p:sp>
      <p:sp>
        <p:nvSpPr>
          <p:cNvPr id="13365" name="Text Box 53"/>
          <p:cNvSpPr txBox="1">
            <a:spLocks noChangeArrowheads="1"/>
          </p:cNvSpPr>
          <p:nvPr/>
        </p:nvSpPr>
        <p:spPr bwMode="auto">
          <a:xfrm>
            <a:off x="5992813" y="3044825"/>
            <a:ext cx="692150" cy="433388"/>
          </a:xfrm>
          <a:prstGeom prst="rect">
            <a:avLst/>
          </a:prstGeom>
          <a:solidFill>
            <a:srgbClr val="00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900"/>
              <a:t>Reset</a:t>
            </a:r>
          </a:p>
          <a:p>
            <a:pPr eaLnBrk="1" hangingPunct="1">
              <a:spcBef>
                <a:spcPct val="50000"/>
              </a:spcBef>
            </a:pPr>
            <a:r>
              <a:rPr lang="en-US" altLang="en-US" sz="900"/>
              <a:t>VideoPLS</a:t>
            </a:r>
          </a:p>
        </p:txBody>
      </p:sp>
      <p:sp>
        <p:nvSpPr>
          <p:cNvPr id="13366" name="Text Box 54"/>
          <p:cNvSpPr txBox="1">
            <a:spLocks noChangeArrowheads="1"/>
          </p:cNvSpPr>
          <p:nvPr/>
        </p:nvSpPr>
        <p:spPr bwMode="auto">
          <a:xfrm>
            <a:off x="7648575" y="3044825"/>
            <a:ext cx="692150" cy="433388"/>
          </a:xfrm>
          <a:prstGeom prst="rect">
            <a:avLst/>
          </a:prstGeom>
          <a:solidFill>
            <a:srgbClr val="00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900"/>
              <a:t>Reset</a:t>
            </a:r>
          </a:p>
          <a:p>
            <a:pPr eaLnBrk="1" hangingPunct="1">
              <a:spcBef>
                <a:spcPct val="50000"/>
              </a:spcBef>
            </a:pPr>
            <a:r>
              <a:rPr lang="en-US" altLang="en-US" sz="900"/>
              <a:t>VideoPLS</a:t>
            </a:r>
          </a:p>
        </p:txBody>
      </p:sp>
      <p:sp>
        <p:nvSpPr>
          <p:cNvPr id="13369" name="Text Box 57"/>
          <p:cNvSpPr txBox="1">
            <a:spLocks noChangeArrowheads="1"/>
          </p:cNvSpPr>
          <p:nvPr/>
        </p:nvSpPr>
        <p:spPr bwMode="auto">
          <a:xfrm>
            <a:off x="2478088" y="3571875"/>
            <a:ext cx="673100" cy="43338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900"/>
              <a:t>RF_INH</a:t>
            </a:r>
          </a:p>
          <a:p>
            <a:pPr eaLnBrk="1" hangingPunct="1">
              <a:spcBef>
                <a:spcPct val="50000"/>
              </a:spcBef>
            </a:pPr>
            <a:r>
              <a:rPr lang="en-US" altLang="en-US" sz="900"/>
              <a:t>MODINH</a:t>
            </a:r>
          </a:p>
        </p:txBody>
      </p:sp>
      <p:sp>
        <p:nvSpPr>
          <p:cNvPr id="13370" name="Text Box 58"/>
          <p:cNvSpPr txBox="1">
            <a:spLocks noChangeArrowheads="1"/>
          </p:cNvSpPr>
          <p:nvPr/>
        </p:nvSpPr>
        <p:spPr bwMode="auto">
          <a:xfrm>
            <a:off x="4090988" y="4225925"/>
            <a:ext cx="673100" cy="43338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900"/>
              <a:t>RF_INH</a:t>
            </a:r>
          </a:p>
          <a:p>
            <a:pPr eaLnBrk="1" hangingPunct="1">
              <a:spcBef>
                <a:spcPct val="50000"/>
              </a:spcBef>
            </a:pPr>
            <a:r>
              <a:rPr lang="en-US" altLang="en-US" sz="900"/>
              <a:t>MODINH</a:t>
            </a:r>
          </a:p>
        </p:txBody>
      </p:sp>
      <p:sp>
        <p:nvSpPr>
          <p:cNvPr id="13371" name="Text Box 59"/>
          <p:cNvSpPr txBox="1">
            <a:spLocks noChangeArrowheads="1"/>
          </p:cNvSpPr>
          <p:nvPr/>
        </p:nvSpPr>
        <p:spPr bwMode="auto">
          <a:xfrm>
            <a:off x="6011863" y="4659313"/>
            <a:ext cx="673100" cy="433387"/>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900"/>
              <a:t>RF_INH</a:t>
            </a:r>
          </a:p>
          <a:p>
            <a:pPr eaLnBrk="1" hangingPunct="1">
              <a:spcBef>
                <a:spcPct val="50000"/>
              </a:spcBef>
            </a:pPr>
            <a:r>
              <a:rPr lang="en-US" altLang="en-US" sz="900"/>
              <a:t>MODINH</a:t>
            </a:r>
          </a:p>
        </p:txBody>
      </p:sp>
      <p:sp>
        <p:nvSpPr>
          <p:cNvPr id="13372" name="Text Box 60"/>
          <p:cNvSpPr txBox="1">
            <a:spLocks noChangeArrowheads="1"/>
          </p:cNvSpPr>
          <p:nvPr/>
        </p:nvSpPr>
        <p:spPr bwMode="auto">
          <a:xfrm>
            <a:off x="7648575" y="5092700"/>
            <a:ext cx="673100" cy="43338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900"/>
              <a:t>RF_INH</a:t>
            </a:r>
          </a:p>
          <a:p>
            <a:pPr eaLnBrk="1" hangingPunct="1">
              <a:spcBef>
                <a:spcPct val="50000"/>
              </a:spcBef>
            </a:pPr>
            <a:r>
              <a:rPr lang="en-US" altLang="en-US" sz="900"/>
              <a:t>MODINH</a:t>
            </a:r>
          </a:p>
        </p:txBody>
      </p:sp>
      <p:sp>
        <p:nvSpPr>
          <p:cNvPr id="13373" name="Text Box 61"/>
          <p:cNvSpPr txBox="1">
            <a:spLocks noChangeArrowheads="1"/>
          </p:cNvSpPr>
          <p:nvPr/>
        </p:nvSpPr>
        <p:spPr bwMode="auto">
          <a:xfrm>
            <a:off x="3227388" y="739775"/>
            <a:ext cx="844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a:t>LLRF</a:t>
            </a:r>
          </a:p>
        </p:txBody>
      </p:sp>
      <p:grpSp>
        <p:nvGrpSpPr>
          <p:cNvPr id="13379" name="Group 67"/>
          <p:cNvGrpSpPr>
            <a:grpSpLocks/>
          </p:cNvGrpSpPr>
          <p:nvPr/>
        </p:nvGrpSpPr>
        <p:grpSpPr bwMode="auto">
          <a:xfrm>
            <a:off x="4130675" y="549275"/>
            <a:ext cx="1266825" cy="1108075"/>
            <a:chOff x="2203" y="346"/>
            <a:chExt cx="798" cy="698"/>
          </a:xfrm>
        </p:grpSpPr>
        <p:sp>
          <p:nvSpPr>
            <p:cNvPr id="13374" name="Line 62"/>
            <p:cNvSpPr>
              <a:spLocks noChangeShapeType="1"/>
            </p:cNvSpPr>
            <p:nvPr/>
          </p:nvSpPr>
          <p:spPr bwMode="auto">
            <a:xfrm>
              <a:off x="2203" y="346"/>
              <a:ext cx="0" cy="69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75" name="Line 63"/>
            <p:cNvSpPr>
              <a:spLocks noChangeShapeType="1"/>
            </p:cNvSpPr>
            <p:nvPr/>
          </p:nvSpPr>
          <p:spPr bwMode="auto">
            <a:xfrm flipV="1">
              <a:off x="2203" y="708"/>
              <a:ext cx="798" cy="3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76" name="Line 64"/>
            <p:cNvSpPr>
              <a:spLocks noChangeShapeType="1"/>
            </p:cNvSpPr>
            <p:nvPr/>
          </p:nvSpPr>
          <p:spPr bwMode="auto">
            <a:xfrm>
              <a:off x="2203" y="346"/>
              <a:ext cx="798" cy="3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78" name="Text Box 66"/>
            <p:cNvSpPr txBox="1">
              <a:spLocks noChangeArrowheads="1"/>
            </p:cNvSpPr>
            <p:nvPr/>
          </p:nvSpPr>
          <p:spPr bwMode="auto">
            <a:xfrm>
              <a:off x="2203" y="592"/>
              <a:ext cx="532" cy="291"/>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dirty="0">
                  <a:highlight>
                    <a:srgbClr val="FFFF00"/>
                  </a:highlight>
                </a:rPr>
                <a:t>SSA</a:t>
              </a:r>
            </a:p>
          </p:txBody>
        </p:sp>
      </p:grpSp>
      <p:sp>
        <p:nvSpPr>
          <p:cNvPr id="13380" name="Text Box 68"/>
          <p:cNvSpPr txBox="1">
            <a:spLocks noChangeArrowheads="1"/>
          </p:cNvSpPr>
          <p:nvPr/>
        </p:nvSpPr>
        <p:spPr bwMode="auto">
          <a:xfrm>
            <a:off x="889000" y="3571875"/>
            <a:ext cx="458788" cy="195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eaLnBrk="1" hangingPunct="1">
              <a:spcBef>
                <a:spcPct val="50000"/>
              </a:spcBef>
            </a:pPr>
            <a:r>
              <a:rPr lang="en-US" altLang="en-US"/>
              <a:t>System Control</a:t>
            </a:r>
          </a:p>
        </p:txBody>
      </p:sp>
      <p:sp>
        <p:nvSpPr>
          <p:cNvPr id="13381" name="Text Box 69"/>
          <p:cNvSpPr txBox="1">
            <a:spLocks noChangeArrowheads="1"/>
          </p:cNvSpPr>
          <p:nvPr/>
        </p:nvSpPr>
        <p:spPr bwMode="auto">
          <a:xfrm>
            <a:off x="2538413" y="4005263"/>
            <a:ext cx="458787" cy="152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eaLnBrk="1" hangingPunct="1">
              <a:spcBef>
                <a:spcPct val="50000"/>
              </a:spcBef>
            </a:pPr>
            <a:r>
              <a:rPr lang="en-US" altLang="en-US"/>
              <a:t>FWR/REFL</a:t>
            </a:r>
          </a:p>
        </p:txBody>
      </p:sp>
      <p:sp>
        <p:nvSpPr>
          <p:cNvPr id="13382" name="Text Box 70"/>
          <p:cNvSpPr txBox="1">
            <a:spLocks noChangeArrowheads="1"/>
          </p:cNvSpPr>
          <p:nvPr/>
        </p:nvSpPr>
        <p:spPr bwMode="auto">
          <a:xfrm>
            <a:off x="4305300" y="3478213"/>
            <a:ext cx="458788" cy="747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eaLnBrk="1" hangingPunct="1">
              <a:spcBef>
                <a:spcPct val="50000"/>
              </a:spcBef>
            </a:pPr>
            <a:r>
              <a:rPr lang="en-US" altLang="en-US"/>
              <a:t>PMT</a:t>
            </a:r>
          </a:p>
        </p:txBody>
      </p:sp>
      <p:sp>
        <p:nvSpPr>
          <p:cNvPr id="13383" name="Text Box 71"/>
          <p:cNvSpPr txBox="1">
            <a:spLocks noChangeArrowheads="1"/>
          </p:cNvSpPr>
          <p:nvPr/>
        </p:nvSpPr>
        <p:spPr bwMode="auto">
          <a:xfrm>
            <a:off x="6034088" y="3571875"/>
            <a:ext cx="458787" cy="100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eaLnBrk="1" hangingPunct="1">
              <a:spcBef>
                <a:spcPct val="50000"/>
              </a:spcBef>
            </a:pPr>
            <a:r>
              <a:rPr lang="en-US" altLang="en-US"/>
              <a:t>FEP</a:t>
            </a:r>
          </a:p>
        </p:txBody>
      </p:sp>
      <p:sp>
        <p:nvSpPr>
          <p:cNvPr id="13384" name="Text Box 72"/>
          <p:cNvSpPr txBox="1">
            <a:spLocks noChangeArrowheads="1"/>
          </p:cNvSpPr>
          <p:nvPr/>
        </p:nvSpPr>
        <p:spPr bwMode="auto">
          <a:xfrm>
            <a:off x="7797800" y="3571875"/>
            <a:ext cx="458788" cy="139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eaLnBrk="1" hangingPunct="1">
              <a:spcBef>
                <a:spcPct val="50000"/>
              </a:spcBef>
            </a:pPr>
            <a:r>
              <a:rPr lang="en-US" altLang="en-US"/>
              <a:t>OPTODET</a:t>
            </a:r>
          </a:p>
        </p:txBody>
      </p:sp>
      <p:sp>
        <p:nvSpPr>
          <p:cNvPr id="13388" name="Text Box 76"/>
          <p:cNvSpPr txBox="1">
            <a:spLocks noChangeArrowheads="1"/>
          </p:cNvSpPr>
          <p:nvPr/>
        </p:nvSpPr>
        <p:spPr bwMode="auto">
          <a:xfrm>
            <a:off x="466725" y="777875"/>
            <a:ext cx="844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a:t>LLRF</a:t>
            </a:r>
          </a:p>
        </p:txBody>
      </p:sp>
      <p:sp>
        <p:nvSpPr>
          <p:cNvPr id="13390" name="Line 78"/>
          <p:cNvSpPr>
            <a:spLocks noChangeShapeType="1"/>
          </p:cNvSpPr>
          <p:nvPr/>
        </p:nvSpPr>
        <p:spPr bwMode="auto">
          <a:xfrm>
            <a:off x="677863" y="1144588"/>
            <a:ext cx="8016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91" name="Line 79"/>
          <p:cNvSpPr>
            <a:spLocks noChangeShapeType="1"/>
          </p:cNvSpPr>
          <p:nvPr/>
        </p:nvSpPr>
        <p:spPr bwMode="auto">
          <a:xfrm flipV="1">
            <a:off x="889000" y="1508125"/>
            <a:ext cx="0" cy="15367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92" name="Line 80"/>
          <p:cNvSpPr>
            <a:spLocks noChangeShapeType="1"/>
          </p:cNvSpPr>
          <p:nvPr/>
        </p:nvSpPr>
        <p:spPr bwMode="auto">
          <a:xfrm>
            <a:off x="889000" y="1508125"/>
            <a:ext cx="5905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94" name="Line 82"/>
          <p:cNvSpPr>
            <a:spLocks noChangeShapeType="1"/>
          </p:cNvSpPr>
          <p:nvPr/>
        </p:nvSpPr>
        <p:spPr bwMode="auto">
          <a:xfrm>
            <a:off x="5397500" y="1123950"/>
            <a:ext cx="59531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97" name="Line 85"/>
          <p:cNvSpPr>
            <a:spLocks noChangeShapeType="1"/>
          </p:cNvSpPr>
          <p:nvPr/>
        </p:nvSpPr>
        <p:spPr bwMode="auto">
          <a:xfrm flipH="1">
            <a:off x="6684963" y="5357813"/>
            <a:ext cx="96361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98" name="Line 86"/>
          <p:cNvSpPr>
            <a:spLocks noChangeShapeType="1"/>
          </p:cNvSpPr>
          <p:nvPr/>
        </p:nvSpPr>
        <p:spPr bwMode="auto">
          <a:xfrm flipH="1">
            <a:off x="4764088" y="5380038"/>
            <a:ext cx="12287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99" name="Line 87"/>
          <p:cNvSpPr>
            <a:spLocks noChangeShapeType="1"/>
          </p:cNvSpPr>
          <p:nvPr/>
        </p:nvSpPr>
        <p:spPr bwMode="auto">
          <a:xfrm flipH="1">
            <a:off x="3151188" y="5368925"/>
            <a:ext cx="9207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01" name="Line 89"/>
          <p:cNvSpPr>
            <a:spLocks noChangeShapeType="1"/>
          </p:cNvSpPr>
          <p:nvPr/>
        </p:nvSpPr>
        <p:spPr bwMode="auto">
          <a:xfrm flipH="1">
            <a:off x="1538288" y="5357813"/>
            <a:ext cx="9207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02" name="Line 90"/>
          <p:cNvSpPr>
            <a:spLocks noChangeShapeType="1"/>
          </p:cNvSpPr>
          <p:nvPr/>
        </p:nvSpPr>
        <p:spPr bwMode="auto">
          <a:xfrm flipH="1">
            <a:off x="6684963" y="5432425"/>
            <a:ext cx="96361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03" name="Line 91"/>
          <p:cNvSpPr>
            <a:spLocks noChangeShapeType="1"/>
          </p:cNvSpPr>
          <p:nvPr/>
        </p:nvSpPr>
        <p:spPr bwMode="auto">
          <a:xfrm flipH="1">
            <a:off x="4764088" y="5440363"/>
            <a:ext cx="12287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04" name="Line 92"/>
          <p:cNvSpPr>
            <a:spLocks noChangeShapeType="1"/>
          </p:cNvSpPr>
          <p:nvPr/>
        </p:nvSpPr>
        <p:spPr bwMode="auto">
          <a:xfrm flipH="1">
            <a:off x="3151188" y="5440363"/>
            <a:ext cx="9207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05" name="Line 93"/>
          <p:cNvSpPr>
            <a:spLocks noChangeShapeType="1"/>
          </p:cNvSpPr>
          <p:nvPr/>
        </p:nvSpPr>
        <p:spPr bwMode="auto">
          <a:xfrm flipH="1">
            <a:off x="1519238" y="5426075"/>
            <a:ext cx="9207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06" name="Line 94"/>
          <p:cNvSpPr>
            <a:spLocks noChangeShapeType="1"/>
          </p:cNvSpPr>
          <p:nvPr/>
        </p:nvSpPr>
        <p:spPr bwMode="auto">
          <a:xfrm flipH="1">
            <a:off x="4764088" y="4929188"/>
            <a:ext cx="12287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07" name="Line 95"/>
          <p:cNvSpPr>
            <a:spLocks noChangeShapeType="1"/>
          </p:cNvSpPr>
          <p:nvPr/>
        </p:nvSpPr>
        <p:spPr bwMode="auto">
          <a:xfrm flipH="1">
            <a:off x="4764088" y="5041900"/>
            <a:ext cx="12287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08" name="Line 96"/>
          <p:cNvSpPr>
            <a:spLocks noChangeShapeType="1"/>
          </p:cNvSpPr>
          <p:nvPr/>
        </p:nvSpPr>
        <p:spPr bwMode="auto">
          <a:xfrm flipH="1">
            <a:off x="3151188" y="4929188"/>
            <a:ext cx="9207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09" name="Line 97"/>
          <p:cNvSpPr>
            <a:spLocks noChangeShapeType="1"/>
          </p:cNvSpPr>
          <p:nvPr/>
        </p:nvSpPr>
        <p:spPr bwMode="auto">
          <a:xfrm flipH="1">
            <a:off x="3151188" y="5041900"/>
            <a:ext cx="9207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0" name="Line 98"/>
          <p:cNvSpPr>
            <a:spLocks noChangeShapeType="1"/>
          </p:cNvSpPr>
          <p:nvPr/>
        </p:nvSpPr>
        <p:spPr bwMode="auto">
          <a:xfrm flipH="1">
            <a:off x="3151188" y="4581525"/>
            <a:ext cx="9207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1" name="Line 99"/>
          <p:cNvSpPr>
            <a:spLocks noChangeShapeType="1"/>
          </p:cNvSpPr>
          <p:nvPr/>
        </p:nvSpPr>
        <p:spPr bwMode="auto">
          <a:xfrm flipH="1">
            <a:off x="3151188" y="4551363"/>
            <a:ext cx="9207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3" name="Line 101"/>
          <p:cNvSpPr>
            <a:spLocks noChangeShapeType="1"/>
          </p:cNvSpPr>
          <p:nvPr/>
        </p:nvSpPr>
        <p:spPr bwMode="auto">
          <a:xfrm flipH="1">
            <a:off x="1538288" y="4976813"/>
            <a:ext cx="9207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4" name="Line 102"/>
          <p:cNvSpPr>
            <a:spLocks noChangeShapeType="1"/>
          </p:cNvSpPr>
          <p:nvPr/>
        </p:nvSpPr>
        <p:spPr bwMode="auto">
          <a:xfrm flipH="1">
            <a:off x="1538288" y="5030788"/>
            <a:ext cx="9207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5" name="Line 103"/>
          <p:cNvSpPr>
            <a:spLocks noChangeShapeType="1"/>
          </p:cNvSpPr>
          <p:nvPr/>
        </p:nvSpPr>
        <p:spPr bwMode="auto">
          <a:xfrm flipH="1">
            <a:off x="1538288" y="4581525"/>
            <a:ext cx="9207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6" name="Line 104"/>
          <p:cNvSpPr>
            <a:spLocks noChangeShapeType="1"/>
          </p:cNvSpPr>
          <p:nvPr/>
        </p:nvSpPr>
        <p:spPr bwMode="auto">
          <a:xfrm flipH="1">
            <a:off x="1519238" y="4518025"/>
            <a:ext cx="9207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7" name="Line 105"/>
          <p:cNvSpPr>
            <a:spLocks noChangeShapeType="1"/>
          </p:cNvSpPr>
          <p:nvPr/>
        </p:nvSpPr>
        <p:spPr bwMode="auto">
          <a:xfrm>
            <a:off x="155575" y="3571875"/>
            <a:ext cx="6905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8" name="Line 106"/>
          <p:cNvSpPr>
            <a:spLocks noChangeShapeType="1"/>
          </p:cNvSpPr>
          <p:nvPr/>
        </p:nvSpPr>
        <p:spPr bwMode="auto">
          <a:xfrm>
            <a:off x="155575" y="3816350"/>
            <a:ext cx="6905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9" name="Line 107"/>
          <p:cNvSpPr>
            <a:spLocks noChangeShapeType="1"/>
          </p:cNvSpPr>
          <p:nvPr/>
        </p:nvSpPr>
        <p:spPr bwMode="auto">
          <a:xfrm>
            <a:off x="142875" y="4022725"/>
            <a:ext cx="6905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0" name="Line 108"/>
          <p:cNvSpPr>
            <a:spLocks noChangeShapeType="1"/>
          </p:cNvSpPr>
          <p:nvPr/>
        </p:nvSpPr>
        <p:spPr bwMode="auto">
          <a:xfrm>
            <a:off x="155575" y="4230688"/>
            <a:ext cx="6905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cxnSp>
        <p:nvCxnSpPr>
          <p:cNvPr id="3" name="Straight Connector 2"/>
          <p:cNvCxnSpPr>
            <a:cxnSpLocks/>
          </p:cNvCxnSpPr>
          <p:nvPr/>
        </p:nvCxnSpPr>
        <p:spPr>
          <a:xfrm flipV="1">
            <a:off x="1479550" y="2222500"/>
            <a:ext cx="0" cy="668338"/>
          </a:xfrm>
          <a:prstGeom prst="line">
            <a:avLst/>
          </a:prstGeom>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1519238" y="2222500"/>
            <a:ext cx="3244850" cy="0"/>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Arrow Connector 7"/>
          <p:cNvCxnSpPr/>
          <p:nvPr/>
        </p:nvCxnSpPr>
        <p:spPr>
          <a:xfrm flipV="1">
            <a:off x="4764088" y="1508125"/>
            <a:ext cx="0" cy="7143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4975225" y="1816100"/>
            <a:ext cx="1235075" cy="830997"/>
          </a:xfrm>
          <a:prstGeom prst="rect">
            <a:avLst/>
          </a:prstGeom>
          <a:noFill/>
        </p:spPr>
        <p:txBody>
          <a:bodyPr wrap="square" rtlCol="0">
            <a:spAutoFit/>
          </a:bodyPr>
          <a:lstStyle/>
          <a:p>
            <a:r>
              <a:rPr lang="en-US" dirty="0"/>
              <a:t>SSA Inhibit</a:t>
            </a:r>
          </a:p>
        </p:txBody>
      </p:sp>
      <p:sp>
        <p:nvSpPr>
          <p:cNvPr id="2" name="Date Placeholder 1"/>
          <p:cNvSpPr>
            <a:spLocks noGrp="1"/>
          </p:cNvSpPr>
          <p:nvPr>
            <p:ph type="dt" sz="half" idx="10"/>
          </p:nvPr>
        </p:nvSpPr>
        <p:spPr/>
        <p:txBody>
          <a:bodyPr/>
          <a:lstStyle/>
          <a:p>
            <a:fld id="{196EB52A-2C5F-204F-A837-45012354F0CD}" type="datetime1">
              <a:rPr lang="en-US" altLang="en-US" smtClean="0"/>
              <a:t>4/10/17</a:t>
            </a:fld>
            <a:endParaRPr lang="en-US" altLang="en-US" dirty="0"/>
          </a:p>
        </p:txBody>
      </p:sp>
      <p:sp>
        <p:nvSpPr>
          <p:cNvPr id="4" name="Footer Placeholder 3"/>
          <p:cNvSpPr>
            <a:spLocks noGrp="1"/>
          </p:cNvSpPr>
          <p:nvPr>
            <p:ph type="ftr" sz="quarter" idx="11"/>
          </p:nvPr>
        </p:nvSpPr>
        <p:spPr/>
        <p:txBody>
          <a:bodyPr/>
          <a:lstStyle/>
          <a:p>
            <a:pPr>
              <a:defRPr/>
            </a:pPr>
            <a:r>
              <a:rPr lang="en-US" smtClean="0"/>
              <a:t>PIP-II MAC</a:t>
            </a:r>
            <a:endParaRPr lang="en-US" b="1" dirty="0"/>
          </a:p>
        </p:txBody>
      </p:sp>
      <p:sp>
        <p:nvSpPr>
          <p:cNvPr id="5" name="Slide Number Placeholder 4"/>
          <p:cNvSpPr>
            <a:spLocks noGrp="1"/>
          </p:cNvSpPr>
          <p:nvPr>
            <p:ph type="sldNum" sz="quarter" idx="12"/>
          </p:nvPr>
        </p:nvSpPr>
        <p:spPr/>
        <p:txBody>
          <a:bodyPr/>
          <a:lstStyle/>
          <a:p>
            <a:fld id="{D4078CA2-75EA-4F42-B0AF-FB0975373545}" type="slidenum">
              <a:rPr lang="en-US" altLang="en-US" smtClean="0"/>
              <a:pPr/>
              <a:t>39</a:t>
            </a:fld>
            <a:endParaRPr lang="en-US" altLang="en-US"/>
          </a:p>
        </p:txBody>
      </p:sp>
    </p:spTree>
    <p:extLst>
      <p:ext uri="{BB962C8B-B14F-4D97-AF65-F5344CB8AC3E}">
        <p14:creationId xmlns:p14="http://schemas.microsoft.com/office/powerpoint/2010/main" val="5586534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LLRF Scope and requirements</a:t>
            </a:r>
            <a:endParaRPr lang="en-US" dirty="0"/>
          </a:p>
        </p:txBody>
      </p:sp>
      <p:sp>
        <p:nvSpPr>
          <p:cNvPr id="4" name="Date Placeholder 3"/>
          <p:cNvSpPr>
            <a:spLocks noGrp="1"/>
          </p:cNvSpPr>
          <p:nvPr>
            <p:ph type="dt" sz="half" idx="2"/>
          </p:nvPr>
        </p:nvSpPr>
        <p:spPr/>
        <p:txBody>
          <a:bodyPr/>
          <a:lstStyle/>
          <a:p>
            <a:pPr>
              <a:defRPr/>
            </a:pPr>
            <a:fld id="{3CE17BB4-71AB-DA40-B808-9F5B7EFE95F4}" type="datetime1">
              <a:rPr lang="en-US" smtClean="0"/>
              <a:t>4/10/17</a:t>
            </a:fld>
            <a:endParaRPr lang="en-US" dirty="0"/>
          </a:p>
        </p:txBody>
      </p:sp>
      <p:sp>
        <p:nvSpPr>
          <p:cNvPr id="5" name="Footer Placeholder 4"/>
          <p:cNvSpPr>
            <a:spLocks noGrp="1"/>
          </p:cNvSpPr>
          <p:nvPr>
            <p:ph type="ftr" sz="quarter" idx="3"/>
          </p:nvPr>
        </p:nvSpPr>
        <p:spPr/>
        <p:txBody>
          <a:bodyPr/>
          <a:lstStyle/>
          <a:p>
            <a:pPr>
              <a:defRPr/>
            </a:pPr>
            <a:r>
              <a:rPr lang="fi-FI" smtClean="0"/>
              <a:t>PIP-II MAC</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4</a:t>
            </a:fld>
            <a:endParaRPr lang="en-US" dirty="0"/>
          </a:p>
        </p:txBody>
      </p:sp>
      <p:sp>
        <p:nvSpPr>
          <p:cNvPr id="13" name="Content Placeholder 12"/>
          <p:cNvSpPr>
            <a:spLocks noGrp="1"/>
          </p:cNvSpPr>
          <p:nvPr>
            <p:ph idx="1"/>
          </p:nvPr>
        </p:nvSpPr>
        <p:spPr>
          <a:xfrm>
            <a:off x="242887" y="1061453"/>
            <a:ext cx="8672513" cy="5059363"/>
          </a:xfrm>
        </p:spPr>
        <p:txBody>
          <a:bodyPr/>
          <a:lstStyle/>
          <a:p>
            <a:r>
              <a:rPr lang="en-US" dirty="0"/>
              <a:t>RF field control </a:t>
            </a:r>
            <a:r>
              <a:rPr lang="en-US" dirty="0" smtClean="0"/>
              <a:t>of all </a:t>
            </a:r>
            <a:r>
              <a:rPr lang="en-US" dirty="0" err="1" smtClean="0"/>
              <a:t>Linac</a:t>
            </a:r>
            <a:r>
              <a:rPr lang="en-US" dirty="0" smtClean="0"/>
              <a:t> Cavities capable of pulsed </a:t>
            </a:r>
            <a:r>
              <a:rPr lang="en-US" dirty="0"/>
              <a:t>and CW </a:t>
            </a:r>
            <a:r>
              <a:rPr lang="en-US" dirty="0" smtClean="0"/>
              <a:t>operation</a:t>
            </a:r>
          </a:p>
          <a:p>
            <a:pPr lvl="1"/>
            <a:r>
              <a:rPr lang="en-US" dirty="0" smtClean="0"/>
              <a:t> Individual cavities regulated to </a:t>
            </a:r>
            <a:r>
              <a:rPr lang="en-US" dirty="0"/>
              <a:t>0.01%, 0.01 deg</a:t>
            </a:r>
            <a:r>
              <a:rPr lang="en-US" dirty="0" smtClean="0"/>
              <a:t>. </a:t>
            </a:r>
            <a:r>
              <a:rPr lang="en-US" dirty="0" err="1" smtClean="0"/>
              <a:t>rms</a:t>
            </a:r>
            <a:endParaRPr lang="en-US" dirty="0"/>
          </a:p>
          <a:p>
            <a:r>
              <a:rPr lang="en-US" dirty="0" smtClean="0"/>
              <a:t>multi-frequency Master Oscillator and Phase Reference lines</a:t>
            </a:r>
          </a:p>
          <a:p>
            <a:r>
              <a:rPr lang="en-US" dirty="0" smtClean="0"/>
              <a:t>Beam Chopper Waveform Generator</a:t>
            </a:r>
          </a:p>
          <a:p>
            <a:pPr lvl="1"/>
            <a:r>
              <a:rPr lang="en-US" dirty="0" smtClean="0"/>
              <a:t>RF locking source for Booster during beam fill</a:t>
            </a:r>
          </a:p>
          <a:p>
            <a:pPr lvl="1"/>
            <a:r>
              <a:rPr lang="en-US" dirty="0" smtClean="0"/>
              <a:t>Timing source </a:t>
            </a:r>
          </a:p>
          <a:p>
            <a:r>
              <a:rPr lang="en-US" dirty="0" smtClean="0"/>
              <a:t>Resonance </a:t>
            </a:r>
            <a:r>
              <a:rPr lang="en-US" dirty="0"/>
              <a:t>control </a:t>
            </a:r>
            <a:r>
              <a:rPr lang="en-US" dirty="0" smtClean="0"/>
              <a:t>hardware </a:t>
            </a:r>
          </a:p>
          <a:p>
            <a:endParaRPr lang="en-US" dirty="0"/>
          </a:p>
        </p:txBody>
      </p:sp>
    </p:spTree>
    <p:extLst>
      <p:ext uri="{BB962C8B-B14F-4D97-AF65-F5344CB8AC3E}">
        <p14:creationId xmlns:p14="http://schemas.microsoft.com/office/powerpoint/2010/main" val="7599353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The PIP-II LLRF design is an evolution of </a:t>
            </a:r>
            <a:r>
              <a:rPr lang="en-US" dirty="0" err="1" smtClean="0"/>
              <a:t>Fermilab</a:t>
            </a:r>
            <a:r>
              <a:rPr lang="en-US" dirty="0" smtClean="0"/>
              <a:t> designs and our collaboration efforts with LCLS-II </a:t>
            </a:r>
            <a:endParaRPr lang="en-US" dirty="0" smtClean="0"/>
          </a:p>
          <a:p>
            <a:r>
              <a:rPr lang="en-US" dirty="0" smtClean="0"/>
              <a:t>IIFC joint </a:t>
            </a:r>
            <a:r>
              <a:rPr lang="en-US" dirty="0" smtClean="0"/>
              <a:t>designs in LLRF and RFPI </a:t>
            </a:r>
            <a:r>
              <a:rPr lang="en-US" dirty="0" smtClean="0"/>
              <a:t>are are making good </a:t>
            </a:r>
            <a:r>
              <a:rPr lang="en-US" dirty="0" smtClean="0"/>
              <a:t>progress and we are counting on their hardware and software contributions</a:t>
            </a:r>
            <a:endParaRPr lang="en-US" dirty="0" smtClean="0"/>
          </a:p>
          <a:p>
            <a:r>
              <a:rPr lang="en-US" dirty="0" smtClean="0"/>
              <a:t>We will continue to gain operational experience at PIP2-IT and the various test stands with narrowband pulsed SRF cavities. </a:t>
            </a:r>
            <a:endParaRPr lang="en-US" dirty="0"/>
          </a:p>
        </p:txBody>
      </p:sp>
      <p:sp>
        <p:nvSpPr>
          <p:cNvPr id="2" name="Title 1"/>
          <p:cNvSpPr>
            <a:spLocks noGrp="1"/>
          </p:cNvSpPr>
          <p:nvPr>
            <p:ph type="title"/>
          </p:nvPr>
        </p:nvSpPr>
        <p:spPr/>
        <p:txBody>
          <a:bodyPr/>
          <a:lstStyle/>
          <a:p>
            <a:r>
              <a:rPr lang="en-US" dirty="0" smtClean="0"/>
              <a:t>Conclusions</a:t>
            </a:r>
            <a:endParaRPr lang="en-US" dirty="0"/>
          </a:p>
        </p:txBody>
      </p:sp>
      <p:sp>
        <p:nvSpPr>
          <p:cNvPr id="4" name="Date Placeholder 3"/>
          <p:cNvSpPr>
            <a:spLocks noGrp="1"/>
          </p:cNvSpPr>
          <p:nvPr>
            <p:ph type="dt" sz="half" idx="2"/>
          </p:nvPr>
        </p:nvSpPr>
        <p:spPr/>
        <p:txBody>
          <a:bodyPr/>
          <a:lstStyle/>
          <a:p>
            <a:fld id="{2D2F0A4D-8B74-7F42-962B-721457109D48}" type="datetime1">
              <a:rPr lang="en-US" smtClean="0"/>
              <a:t>4/10/17</a:t>
            </a:fld>
            <a:endParaRPr lang="en-US"/>
          </a:p>
        </p:txBody>
      </p:sp>
      <p:sp>
        <p:nvSpPr>
          <p:cNvPr id="5" name="Footer Placeholder 4"/>
          <p:cNvSpPr>
            <a:spLocks noGrp="1"/>
          </p:cNvSpPr>
          <p:nvPr>
            <p:ph type="ftr" sz="quarter" idx="3"/>
          </p:nvPr>
        </p:nvSpPr>
        <p:spPr/>
        <p:txBody>
          <a:bodyPr/>
          <a:lstStyle/>
          <a:p>
            <a:pPr>
              <a:defRPr/>
            </a:pPr>
            <a:r>
              <a:rPr lang="en-US" smtClean="0"/>
              <a:t>PIP-II MAC</a:t>
            </a:r>
            <a:endParaRPr lang="en-US" b="1" dirty="0"/>
          </a:p>
        </p:txBody>
      </p:sp>
      <p:sp>
        <p:nvSpPr>
          <p:cNvPr id="6" name="Slide Number Placeholder 5"/>
          <p:cNvSpPr>
            <a:spLocks noGrp="1"/>
          </p:cNvSpPr>
          <p:nvPr>
            <p:ph type="sldNum" sz="quarter" idx="4"/>
          </p:nvPr>
        </p:nvSpPr>
        <p:spPr/>
        <p:txBody>
          <a:bodyPr/>
          <a:lstStyle/>
          <a:p>
            <a:fld id="{A15A663A-9045-4F5C-A8DD-14283B87C592}" type="slidenum">
              <a:rPr lang="en-US" smtClean="0"/>
              <a:pPr/>
              <a:t>40</a:t>
            </a:fld>
            <a:endParaRPr lang="en-US"/>
          </a:p>
        </p:txBody>
      </p:sp>
    </p:spTree>
    <p:extLst>
      <p:ext uri="{BB962C8B-B14F-4D97-AF65-F5344CB8AC3E}">
        <p14:creationId xmlns:p14="http://schemas.microsoft.com/office/powerpoint/2010/main" val="107087368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450" y="1322864"/>
            <a:ext cx="8686800" cy="641739"/>
          </a:xfrm>
        </p:spPr>
        <p:txBody>
          <a:bodyPr/>
          <a:lstStyle/>
          <a:p>
            <a:r>
              <a:rPr lang="en-US" sz="3200" dirty="0" smtClean="0"/>
              <a:t>Thank you for your attention!</a:t>
            </a:r>
            <a:endParaRPr lang="en-US" sz="3200" dirty="0"/>
          </a:p>
        </p:txBody>
      </p:sp>
      <p:sp>
        <p:nvSpPr>
          <p:cNvPr id="4" name="Date Placeholder 3"/>
          <p:cNvSpPr>
            <a:spLocks noGrp="1"/>
          </p:cNvSpPr>
          <p:nvPr>
            <p:ph type="dt" sz="half" idx="10"/>
          </p:nvPr>
        </p:nvSpPr>
        <p:spPr/>
        <p:txBody>
          <a:bodyPr/>
          <a:lstStyle/>
          <a:p>
            <a:fld id="{F58CA791-CA7A-D241-A0A0-8220410413FD}" type="datetime1">
              <a:rPr lang="en-US" smtClean="0"/>
              <a:t>4/10/17</a:t>
            </a:fld>
            <a:endParaRPr lang="en-US"/>
          </a:p>
        </p:txBody>
      </p:sp>
      <p:sp>
        <p:nvSpPr>
          <p:cNvPr id="5" name="Footer Placeholder 4"/>
          <p:cNvSpPr>
            <a:spLocks noGrp="1"/>
          </p:cNvSpPr>
          <p:nvPr>
            <p:ph type="ftr" sz="quarter" idx="11"/>
          </p:nvPr>
        </p:nvSpPr>
        <p:spPr/>
        <p:txBody>
          <a:bodyPr/>
          <a:lstStyle/>
          <a:p>
            <a:pPr>
              <a:defRPr/>
            </a:pPr>
            <a:r>
              <a:rPr lang="en-US" smtClean="0"/>
              <a:t>PIP-II MAC</a:t>
            </a:r>
            <a:endParaRPr lang="en-US" b="1" dirty="0"/>
          </a:p>
        </p:txBody>
      </p:sp>
      <p:sp>
        <p:nvSpPr>
          <p:cNvPr id="6" name="Slide Number Placeholder 5"/>
          <p:cNvSpPr>
            <a:spLocks noGrp="1"/>
          </p:cNvSpPr>
          <p:nvPr>
            <p:ph type="sldNum" sz="quarter" idx="12"/>
          </p:nvPr>
        </p:nvSpPr>
        <p:spPr/>
        <p:txBody>
          <a:bodyPr/>
          <a:lstStyle/>
          <a:p>
            <a:fld id="{A15A663A-9045-4F5C-A8DD-14283B87C592}" type="slidenum">
              <a:rPr lang="en-US" smtClean="0"/>
              <a:pPr/>
              <a:t>41</a:t>
            </a:fld>
            <a:endParaRPr lang="en-US"/>
          </a:p>
        </p:txBody>
      </p:sp>
    </p:spTree>
    <p:extLst>
      <p:ext uri="{BB962C8B-B14F-4D97-AF65-F5344CB8AC3E}">
        <p14:creationId xmlns:p14="http://schemas.microsoft.com/office/powerpoint/2010/main" val="11351106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Backup slides</a:t>
            </a:r>
            <a:endParaRPr lang="en-US" dirty="0"/>
          </a:p>
        </p:txBody>
      </p:sp>
      <p:sp>
        <p:nvSpPr>
          <p:cNvPr id="4" name="Date Placeholder 3"/>
          <p:cNvSpPr>
            <a:spLocks noGrp="1"/>
          </p:cNvSpPr>
          <p:nvPr>
            <p:ph type="dt" sz="half" idx="2"/>
          </p:nvPr>
        </p:nvSpPr>
        <p:spPr/>
        <p:txBody>
          <a:bodyPr/>
          <a:lstStyle/>
          <a:p>
            <a:pPr>
              <a:defRPr/>
            </a:pPr>
            <a:fld id="{C6C50A90-27F8-4D4D-AC72-1928D712EAA8}" type="datetime1">
              <a:rPr lang="en-US" smtClean="0"/>
              <a:t>4/10/17</a:t>
            </a:fld>
            <a:endParaRPr lang="en-US" dirty="0"/>
          </a:p>
        </p:txBody>
      </p:sp>
      <p:sp>
        <p:nvSpPr>
          <p:cNvPr id="5" name="Footer Placeholder 4"/>
          <p:cNvSpPr>
            <a:spLocks noGrp="1"/>
          </p:cNvSpPr>
          <p:nvPr>
            <p:ph type="ftr" sz="quarter" idx="3"/>
          </p:nvPr>
        </p:nvSpPr>
        <p:spPr/>
        <p:txBody>
          <a:bodyPr/>
          <a:lstStyle/>
          <a:p>
            <a:pPr>
              <a:defRPr/>
            </a:pPr>
            <a:r>
              <a:rPr lang="fi-FI" smtClean="0"/>
              <a:t>PIP-II MAC</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42</a:t>
            </a:fld>
            <a:endParaRPr lang="en-US" dirty="0"/>
          </a:p>
        </p:txBody>
      </p:sp>
    </p:spTree>
    <p:extLst>
      <p:ext uri="{BB962C8B-B14F-4D97-AF65-F5344CB8AC3E}">
        <p14:creationId xmlns:p14="http://schemas.microsoft.com/office/powerpoint/2010/main" val="6853464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IIFC Deliverable Schedule</a:t>
            </a:r>
            <a:endParaRPr lang="en-US" dirty="0"/>
          </a:p>
        </p:txBody>
      </p:sp>
      <p:sp>
        <p:nvSpPr>
          <p:cNvPr id="4" name="Date Placeholder 3"/>
          <p:cNvSpPr>
            <a:spLocks noGrp="1"/>
          </p:cNvSpPr>
          <p:nvPr>
            <p:ph type="dt" sz="half" idx="2"/>
          </p:nvPr>
        </p:nvSpPr>
        <p:spPr/>
        <p:txBody>
          <a:bodyPr/>
          <a:lstStyle/>
          <a:p>
            <a:fld id="{CDEBF974-932B-D54F-BAE8-C8F49D1C7A1C}" type="datetime1">
              <a:rPr lang="en-US" smtClean="0"/>
              <a:t>4/10/17</a:t>
            </a:fld>
            <a:endParaRPr lang="en-US"/>
          </a:p>
        </p:txBody>
      </p:sp>
      <p:sp>
        <p:nvSpPr>
          <p:cNvPr id="5" name="Footer Placeholder 4"/>
          <p:cNvSpPr>
            <a:spLocks noGrp="1"/>
          </p:cNvSpPr>
          <p:nvPr>
            <p:ph type="ftr" sz="quarter" idx="3"/>
          </p:nvPr>
        </p:nvSpPr>
        <p:spPr/>
        <p:txBody>
          <a:bodyPr/>
          <a:lstStyle/>
          <a:p>
            <a:pPr>
              <a:defRPr/>
            </a:pPr>
            <a:r>
              <a:rPr lang="en-US" smtClean="0"/>
              <a:t>PIP-II MAC</a:t>
            </a:r>
            <a:endParaRPr lang="en-US" b="1" dirty="0"/>
          </a:p>
        </p:txBody>
      </p:sp>
      <p:sp>
        <p:nvSpPr>
          <p:cNvPr id="6" name="Slide Number Placeholder 5"/>
          <p:cNvSpPr>
            <a:spLocks noGrp="1"/>
          </p:cNvSpPr>
          <p:nvPr>
            <p:ph type="sldNum" sz="quarter" idx="4"/>
          </p:nvPr>
        </p:nvSpPr>
        <p:spPr/>
        <p:txBody>
          <a:bodyPr/>
          <a:lstStyle/>
          <a:p>
            <a:fld id="{A15A663A-9045-4F5C-A8DD-14283B87C592}" type="slidenum">
              <a:rPr lang="en-US" smtClean="0"/>
              <a:pPr/>
              <a:t>43</a:t>
            </a:fld>
            <a:endParaRPr lang="en-US"/>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291" y="881855"/>
            <a:ext cx="8968168" cy="2895817"/>
          </a:xfrm>
        </p:spPr>
      </p:pic>
      <p:sp>
        <p:nvSpPr>
          <p:cNvPr id="11" name="TextBox 10"/>
          <p:cNvSpPr txBox="1"/>
          <p:nvPr/>
        </p:nvSpPr>
        <p:spPr>
          <a:xfrm>
            <a:off x="228600" y="3979898"/>
            <a:ext cx="3971611" cy="1938992"/>
          </a:xfrm>
          <a:prstGeom prst="rect">
            <a:avLst/>
          </a:prstGeom>
          <a:noFill/>
        </p:spPr>
        <p:txBody>
          <a:bodyPr wrap="square" rtlCol="0">
            <a:spAutoFit/>
          </a:bodyPr>
          <a:lstStyle/>
          <a:p>
            <a:r>
              <a:rPr lang="en-US" sz="2000" dirty="0" smtClean="0"/>
              <a:t>A </a:t>
            </a:r>
            <a:r>
              <a:rPr lang="en-US" sz="2000" dirty="0"/>
              <a:t>prototype </a:t>
            </a:r>
            <a:r>
              <a:rPr lang="en-US" sz="2000" dirty="0" smtClean="0"/>
              <a:t>RF protection and interlock has been delivered and tested at </a:t>
            </a:r>
            <a:r>
              <a:rPr lang="en-US" sz="2000" dirty="0" err="1" smtClean="0"/>
              <a:t>Fermilab</a:t>
            </a:r>
            <a:endParaRPr lang="en-US" sz="2000" dirty="0" smtClean="0"/>
          </a:p>
          <a:p>
            <a:endParaRPr lang="en-US" sz="2000" dirty="0"/>
          </a:p>
          <a:p>
            <a:r>
              <a:rPr lang="en-US" sz="2000" dirty="0" smtClean="0"/>
              <a:t>LLRF is on a reasonable pace for 2018 delivery </a:t>
            </a:r>
            <a:endParaRPr lang="en-US" sz="2000" dirty="0"/>
          </a:p>
        </p:txBody>
      </p:sp>
      <p:pic>
        <p:nvPicPr>
          <p:cNvPr id="12" name="Content Placeholder 6"/>
          <p:cNvPicPr>
            <a:picLocks noChangeAspect="1" noChangeArrowheads="1"/>
          </p:cNvPicPr>
          <p:nvPr/>
        </p:nvPicPr>
        <p:blipFill>
          <a:blip r:embed="rId3" cstate="print"/>
          <a:srcRect/>
          <a:stretch>
            <a:fillRect/>
          </a:stretch>
        </p:blipFill>
        <p:spPr bwMode="auto">
          <a:xfrm>
            <a:off x="5902027" y="3979898"/>
            <a:ext cx="2836382" cy="2122328"/>
          </a:xfrm>
          <a:prstGeom prst="rect">
            <a:avLst/>
          </a:prstGeom>
          <a:noFill/>
          <a:ln w="9525" cap="flat">
            <a:noFill/>
            <a:round/>
            <a:headEnd/>
            <a:tailEnd/>
          </a:ln>
          <a:effectLst/>
        </p:spPr>
      </p:pic>
      <p:sp>
        <p:nvSpPr>
          <p:cNvPr id="13" name="TextBox 12"/>
          <p:cNvSpPr txBox="1"/>
          <p:nvPr/>
        </p:nvSpPr>
        <p:spPr>
          <a:xfrm>
            <a:off x="4572000" y="4940887"/>
            <a:ext cx="1412438" cy="400110"/>
          </a:xfrm>
          <a:prstGeom prst="rect">
            <a:avLst/>
          </a:prstGeom>
          <a:noFill/>
        </p:spPr>
        <p:txBody>
          <a:bodyPr wrap="none" rtlCol="0">
            <a:spAutoFit/>
          </a:bodyPr>
          <a:lstStyle/>
          <a:p>
            <a:r>
              <a:rPr lang="en-US" sz="2000" dirty="0" smtClean="0"/>
              <a:t>RFPI boards</a:t>
            </a:r>
            <a:endParaRPr lang="en-US" sz="2000" dirty="0"/>
          </a:p>
        </p:txBody>
      </p:sp>
    </p:spTree>
    <p:extLst>
      <p:ext uri="{BB962C8B-B14F-4D97-AF65-F5344CB8AC3E}">
        <p14:creationId xmlns:p14="http://schemas.microsoft.com/office/powerpoint/2010/main" val="32100752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000" dirty="0" smtClean="0"/>
              <a:t>SPM – Low Level RF and RF Integration</a:t>
            </a:r>
          </a:p>
          <a:p>
            <a:r>
              <a:rPr lang="en-US" sz="2000" dirty="0" smtClean="0"/>
              <a:t>Started at </a:t>
            </a:r>
            <a:r>
              <a:rPr lang="en-US" sz="2000" dirty="0" err="1" smtClean="0"/>
              <a:t>Fermilab</a:t>
            </a:r>
            <a:r>
              <a:rPr lang="en-US" sz="2000" dirty="0" smtClean="0"/>
              <a:t> in 1982 and have work experience in cryogenics, power supplies, D0 detector electronics and beam Instrumentation </a:t>
            </a:r>
          </a:p>
          <a:p>
            <a:r>
              <a:rPr lang="en-US" sz="2000" dirty="0" smtClean="0"/>
              <a:t>LLRF – </a:t>
            </a:r>
            <a:r>
              <a:rPr lang="en-US" sz="2000" dirty="0" err="1" smtClean="0"/>
              <a:t>Linac</a:t>
            </a:r>
            <a:r>
              <a:rPr lang="en-US" sz="2000" dirty="0" smtClean="0"/>
              <a:t>, Main Injector, </a:t>
            </a:r>
            <a:r>
              <a:rPr lang="en-US" sz="2000" dirty="0" err="1" smtClean="0"/>
              <a:t>Tevatron</a:t>
            </a:r>
            <a:r>
              <a:rPr lang="en-US" sz="2000" dirty="0" smtClean="0"/>
              <a:t>, Recycler Ring</a:t>
            </a:r>
          </a:p>
          <a:p>
            <a:r>
              <a:rPr lang="en-US" sz="2000" dirty="0" smtClean="0"/>
              <a:t>SRF LLRF – Proton Driver, ILC, ILCTA, DESY (9mA Tests)</a:t>
            </a:r>
          </a:p>
          <a:p>
            <a:r>
              <a:rPr lang="en-US" sz="2000" dirty="0" smtClean="0"/>
              <a:t>LCLS-II, CMTS, PIP-II</a:t>
            </a:r>
          </a:p>
          <a:p>
            <a:endParaRPr lang="en-US" sz="2000" dirty="0" smtClean="0">
              <a:solidFill>
                <a:schemeClr val="tx2">
                  <a:lumMod val="75000"/>
                </a:schemeClr>
              </a:solidFill>
            </a:endParaRPr>
          </a:p>
          <a:p>
            <a:endParaRPr lang="en-US" sz="2000" dirty="0">
              <a:solidFill>
                <a:schemeClr val="tx2">
                  <a:lumMod val="75000"/>
                </a:schemeClr>
              </a:solidFill>
            </a:endParaRPr>
          </a:p>
          <a:p>
            <a:r>
              <a:rPr lang="en-US" sz="2000" dirty="0" smtClean="0">
                <a:solidFill>
                  <a:schemeClr val="tx2">
                    <a:lumMod val="75000"/>
                  </a:schemeClr>
                </a:solidFill>
              </a:rPr>
              <a:t>LLRF Team</a:t>
            </a:r>
            <a:r>
              <a:rPr lang="en-US" sz="2000" dirty="0" smtClean="0"/>
              <a:t> </a:t>
            </a:r>
          </a:p>
          <a:p>
            <a:pPr lvl="1"/>
            <a:r>
              <a:rPr lang="en-US" sz="2000" dirty="0" smtClean="0">
                <a:solidFill>
                  <a:schemeClr val="tx2">
                    <a:lumMod val="75000"/>
                  </a:schemeClr>
                </a:solidFill>
              </a:rPr>
              <a:t>AD </a:t>
            </a:r>
            <a:r>
              <a:rPr lang="en-US" sz="2000" dirty="0">
                <a:solidFill>
                  <a:schemeClr val="tx2">
                    <a:lumMod val="75000"/>
                  </a:schemeClr>
                </a:solidFill>
              </a:rPr>
              <a:t>LLRF -  E. Cullerton, P. Varghese, </a:t>
            </a:r>
            <a:r>
              <a:rPr lang="en-US" sz="2000" dirty="0" smtClean="0">
                <a:solidFill>
                  <a:schemeClr val="tx2">
                    <a:lumMod val="75000"/>
                  </a:schemeClr>
                </a:solidFill>
              </a:rPr>
              <a:t>J</a:t>
            </a:r>
            <a:r>
              <a:rPr lang="en-US" sz="2000" dirty="0">
                <a:solidFill>
                  <a:schemeClr val="tx2">
                    <a:lumMod val="75000"/>
                  </a:schemeClr>
                </a:solidFill>
              </a:rPr>
              <a:t>. </a:t>
            </a:r>
            <a:r>
              <a:rPr lang="en-US" sz="2000" dirty="0" err="1">
                <a:solidFill>
                  <a:schemeClr val="tx2">
                    <a:lumMod val="75000"/>
                  </a:schemeClr>
                </a:solidFill>
              </a:rPr>
              <a:t>Edelen</a:t>
            </a:r>
            <a:r>
              <a:rPr lang="en-US" sz="2000" dirty="0">
                <a:solidFill>
                  <a:schemeClr val="tx2">
                    <a:lumMod val="75000"/>
                  </a:schemeClr>
                </a:solidFill>
              </a:rPr>
              <a:t>, J. Einstein-Curtis, D. </a:t>
            </a:r>
            <a:r>
              <a:rPr lang="en-US" sz="2000" dirty="0" err="1">
                <a:solidFill>
                  <a:schemeClr val="tx2">
                    <a:lumMod val="75000"/>
                  </a:schemeClr>
                </a:solidFill>
              </a:rPr>
              <a:t>Klepec</a:t>
            </a:r>
            <a:endParaRPr lang="en-US" sz="2000" dirty="0">
              <a:solidFill>
                <a:schemeClr val="tx2">
                  <a:lumMod val="75000"/>
                </a:schemeClr>
              </a:solidFill>
            </a:endParaRPr>
          </a:p>
          <a:p>
            <a:pPr lvl="1"/>
            <a:r>
              <a:rPr lang="en-US" sz="2000" dirty="0" smtClean="0">
                <a:solidFill>
                  <a:schemeClr val="tx2">
                    <a:lumMod val="75000"/>
                  </a:schemeClr>
                </a:solidFill>
              </a:rPr>
              <a:t>IIFC  </a:t>
            </a:r>
            <a:r>
              <a:rPr lang="en-US" sz="2000" dirty="0">
                <a:solidFill>
                  <a:schemeClr val="tx2">
                    <a:lumMod val="75000"/>
                  </a:schemeClr>
                </a:solidFill>
              </a:rPr>
              <a:t>-  G. Joshi,  S. </a:t>
            </a:r>
            <a:r>
              <a:rPr lang="en-US" sz="2000" dirty="0" err="1">
                <a:solidFill>
                  <a:schemeClr val="tx2">
                    <a:lumMod val="75000"/>
                  </a:schemeClr>
                </a:solidFill>
              </a:rPr>
              <a:t>Khole</a:t>
            </a:r>
            <a:r>
              <a:rPr lang="en-US" sz="2000" dirty="0">
                <a:solidFill>
                  <a:schemeClr val="tx2">
                    <a:lumMod val="75000"/>
                  </a:schemeClr>
                </a:solidFill>
              </a:rPr>
              <a:t>, D. Sharma, </a:t>
            </a:r>
            <a:r>
              <a:rPr lang="en-US" sz="2000" dirty="0" smtClean="0">
                <a:solidFill>
                  <a:schemeClr val="tx2">
                    <a:lumMod val="75000"/>
                  </a:schemeClr>
                </a:solidFill>
              </a:rPr>
              <a:t>&amp; </a:t>
            </a:r>
            <a:r>
              <a:rPr lang="en-US" sz="2000" dirty="0">
                <a:solidFill>
                  <a:schemeClr val="tx2">
                    <a:lumMod val="75000"/>
                  </a:schemeClr>
                </a:solidFill>
              </a:rPr>
              <a:t>many others</a:t>
            </a:r>
          </a:p>
          <a:p>
            <a:pPr lvl="1"/>
            <a:r>
              <a:rPr lang="en-US" sz="2000" dirty="0" smtClean="0">
                <a:solidFill>
                  <a:schemeClr val="tx2">
                    <a:lumMod val="75000"/>
                  </a:schemeClr>
                </a:solidFill>
              </a:rPr>
              <a:t>CSU </a:t>
            </a:r>
            <a:r>
              <a:rPr lang="en-US" sz="2000" dirty="0">
                <a:solidFill>
                  <a:schemeClr val="tx2">
                    <a:lumMod val="75000"/>
                  </a:schemeClr>
                </a:solidFill>
              </a:rPr>
              <a:t>– A. </a:t>
            </a:r>
            <a:r>
              <a:rPr lang="en-US" sz="2000" dirty="0" err="1">
                <a:solidFill>
                  <a:schemeClr val="tx2">
                    <a:lumMod val="75000"/>
                  </a:schemeClr>
                </a:solidFill>
              </a:rPr>
              <a:t>Edelen</a:t>
            </a:r>
            <a:endParaRPr lang="en-US" sz="2000" dirty="0">
              <a:solidFill>
                <a:schemeClr val="tx2">
                  <a:lumMod val="75000"/>
                </a:schemeClr>
              </a:solidFill>
            </a:endParaRPr>
          </a:p>
          <a:p>
            <a:endParaRPr lang="en-US" sz="2000" dirty="0" smtClean="0"/>
          </a:p>
        </p:txBody>
      </p:sp>
      <p:sp>
        <p:nvSpPr>
          <p:cNvPr id="3" name="Title 2"/>
          <p:cNvSpPr>
            <a:spLocks noGrp="1"/>
          </p:cNvSpPr>
          <p:nvPr>
            <p:ph type="title"/>
          </p:nvPr>
        </p:nvSpPr>
        <p:spPr/>
        <p:txBody>
          <a:bodyPr/>
          <a:lstStyle/>
          <a:p>
            <a:r>
              <a:rPr lang="en-US" dirty="0" smtClean="0"/>
              <a:t> Brian Chase - </a:t>
            </a:r>
            <a:r>
              <a:rPr lang="en-US" dirty="0" err="1" smtClean="0"/>
              <a:t>Fermilab</a:t>
            </a:r>
            <a:endParaRPr lang="en-US" dirty="0"/>
          </a:p>
        </p:txBody>
      </p:sp>
      <p:sp>
        <p:nvSpPr>
          <p:cNvPr id="4" name="Date Placeholder 3"/>
          <p:cNvSpPr>
            <a:spLocks noGrp="1"/>
          </p:cNvSpPr>
          <p:nvPr>
            <p:ph type="dt" sz="half" idx="2"/>
          </p:nvPr>
        </p:nvSpPr>
        <p:spPr/>
        <p:txBody>
          <a:bodyPr/>
          <a:lstStyle/>
          <a:p>
            <a:pPr>
              <a:defRPr/>
            </a:pPr>
            <a:fld id="{7178AA70-2461-C243-B0A9-F1395498218A}" type="datetime1">
              <a:rPr lang="en-US" smtClean="0"/>
              <a:t>4/10/17</a:t>
            </a:fld>
            <a:endParaRPr lang="en-US" dirty="0"/>
          </a:p>
        </p:txBody>
      </p:sp>
      <p:sp>
        <p:nvSpPr>
          <p:cNvPr id="5" name="Footer Placeholder 4"/>
          <p:cNvSpPr>
            <a:spLocks noGrp="1"/>
          </p:cNvSpPr>
          <p:nvPr>
            <p:ph type="ftr" sz="quarter" idx="3"/>
          </p:nvPr>
        </p:nvSpPr>
        <p:spPr/>
        <p:txBody>
          <a:bodyPr/>
          <a:lstStyle/>
          <a:p>
            <a:pPr>
              <a:defRPr/>
            </a:pPr>
            <a:r>
              <a:rPr lang="fi-FI" smtClean="0"/>
              <a:t>PIP-II MAC</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44</a:t>
            </a:fld>
            <a:endParaRPr lang="en-US" dirty="0"/>
          </a:p>
        </p:txBody>
      </p:sp>
      <p:sp>
        <p:nvSpPr>
          <p:cNvPr id="7" name="TextBox 6"/>
          <p:cNvSpPr txBox="1"/>
          <p:nvPr/>
        </p:nvSpPr>
        <p:spPr>
          <a:xfrm>
            <a:off x="7466105" y="686233"/>
            <a:ext cx="1435008" cy="461665"/>
          </a:xfrm>
          <a:prstGeom prst="rect">
            <a:avLst/>
          </a:prstGeom>
          <a:noFill/>
        </p:spPr>
        <p:txBody>
          <a:bodyPr wrap="none" rtlCol="0">
            <a:spAutoFit/>
          </a:bodyPr>
          <a:lstStyle/>
          <a:p>
            <a:r>
              <a:rPr lang="en-US" smtClean="0"/>
              <a:t>Charge #1</a:t>
            </a:r>
            <a:endParaRPr lang="en-US"/>
          </a:p>
        </p:txBody>
      </p:sp>
    </p:spTree>
    <p:extLst>
      <p:ext uri="{BB962C8B-B14F-4D97-AF65-F5344CB8AC3E}">
        <p14:creationId xmlns:p14="http://schemas.microsoft.com/office/powerpoint/2010/main" val="74393616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 on Module Multi-cavity Field Controller (SOM-MFC)</a:t>
            </a:r>
            <a:endParaRPr lang="en-US" dirty="0"/>
          </a:p>
        </p:txBody>
      </p:sp>
      <p:pic>
        <p:nvPicPr>
          <p:cNvPr id="4" name="Picture 3"/>
          <p:cNvPicPr/>
          <p:nvPr/>
        </p:nvPicPr>
        <p:blipFill>
          <a:blip r:embed="rId2">
            <a:extLst>
              <a:ext uri="{28A0092B-C50C-407E-A947-70E740481C1C}">
                <a14:useLocalDpi xmlns:a14="http://schemas.microsoft.com/office/drawing/2010/main"/>
              </a:ext>
            </a:extLst>
          </a:blip>
          <a:srcRect/>
          <a:stretch>
            <a:fillRect/>
          </a:stretch>
        </p:blipFill>
        <p:spPr bwMode="auto">
          <a:xfrm>
            <a:off x="228600" y="1150070"/>
            <a:ext cx="8507297" cy="5064496"/>
          </a:xfrm>
          <a:prstGeom prst="rect">
            <a:avLst/>
          </a:prstGeom>
          <a:noFill/>
          <a:ln>
            <a:noFill/>
          </a:ln>
        </p:spPr>
      </p:pic>
      <p:sp>
        <p:nvSpPr>
          <p:cNvPr id="5" name="TextBox 4"/>
          <p:cNvSpPr txBox="1"/>
          <p:nvPr/>
        </p:nvSpPr>
        <p:spPr>
          <a:xfrm>
            <a:off x="5339125" y="964159"/>
            <a:ext cx="2246979" cy="830997"/>
          </a:xfrm>
          <a:prstGeom prst="rect">
            <a:avLst/>
          </a:prstGeom>
          <a:noFill/>
        </p:spPr>
        <p:txBody>
          <a:bodyPr wrap="none" rtlCol="0">
            <a:spAutoFit/>
          </a:bodyPr>
          <a:lstStyle/>
          <a:p>
            <a:r>
              <a:rPr lang="en-US" dirty="0" smtClean="0"/>
              <a:t>SOM is socketed </a:t>
            </a:r>
          </a:p>
          <a:p>
            <a:r>
              <a:rPr lang="en-US" dirty="0" smtClean="0"/>
              <a:t>and upgradable</a:t>
            </a:r>
            <a:endParaRPr lang="en-US" dirty="0"/>
          </a:p>
        </p:txBody>
      </p:sp>
      <p:sp>
        <p:nvSpPr>
          <p:cNvPr id="6" name="Date Placeholder 5"/>
          <p:cNvSpPr>
            <a:spLocks noGrp="1"/>
          </p:cNvSpPr>
          <p:nvPr>
            <p:ph type="dt" sz="half" idx="10"/>
          </p:nvPr>
        </p:nvSpPr>
        <p:spPr/>
        <p:txBody>
          <a:bodyPr/>
          <a:lstStyle/>
          <a:p>
            <a:fld id="{F39F4C8B-5CC1-7842-96A5-62CA27E61734}" type="datetime1">
              <a:rPr lang="en-US" smtClean="0"/>
              <a:t>4/10/17</a:t>
            </a:fld>
            <a:endParaRPr lang="en-US"/>
          </a:p>
        </p:txBody>
      </p:sp>
      <p:sp>
        <p:nvSpPr>
          <p:cNvPr id="7" name="Footer Placeholder 6"/>
          <p:cNvSpPr>
            <a:spLocks noGrp="1"/>
          </p:cNvSpPr>
          <p:nvPr>
            <p:ph type="ftr" sz="quarter" idx="11"/>
          </p:nvPr>
        </p:nvSpPr>
        <p:spPr/>
        <p:txBody>
          <a:bodyPr/>
          <a:lstStyle/>
          <a:p>
            <a:pPr>
              <a:defRPr/>
            </a:pPr>
            <a:r>
              <a:rPr lang="en-US" smtClean="0"/>
              <a:t>PIP-II MAC</a:t>
            </a:r>
            <a:endParaRPr lang="en-US" b="1" dirty="0"/>
          </a:p>
        </p:txBody>
      </p:sp>
      <p:sp>
        <p:nvSpPr>
          <p:cNvPr id="8" name="Slide Number Placeholder 7"/>
          <p:cNvSpPr>
            <a:spLocks noGrp="1"/>
          </p:cNvSpPr>
          <p:nvPr>
            <p:ph type="sldNum" sz="quarter" idx="12"/>
          </p:nvPr>
        </p:nvSpPr>
        <p:spPr/>
        <p:txBody>
          <a:bodyPr/>
          <a:lstStyle/>
          <a:p>
            <a:fld id="{A15A663A-9045-4F5C-A8DD-14283B87C592}" type="slidenum">
              <a:rPr lang="en-US" smtClean="0"/>
              <a:pPr/>
              <a:t>45</a:t>
            </a:fld>
            <a:endParaRPr lang="en-US"/>
          </a:p>
        </p:txBody>
      </p:sp>
    </p:spTree>
    <p:extLst>
      <p:ext uri="{BB962C8B-B14F-4D97-AF65-F5344CB8AC3E}">
        <p14:creationId xmlns:p14="http://schemas.microsoft.com/office/powerpoint/2010/main" val="185378777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Content Placeholder 21"/>
          <p:cNvPicPr>
            <a:picLocks noGrp="1" noChangeAspect="1"/>
          </p:cNvPicPr>
          <p:nvPr>
            <p:ph idx="1"/>
          </p:nvPr>
        </p:nvPicPr>
        <p:blipFill rotWithShape="1">
          <a:blip r:embed="rId2" cstate="print">
            <a:extLst>
              <a:ext uri="{28A0092B-C50C-407E-A947-70E740481C1C}">
                <a14:useLocalDpi xmlns:a14="http://schemas.microsoft.com/office/drawing/2010/main"/>
              </a:ext>
            </a:extLst>
          </a:blip>
          <a:stretch/>
        </p:blipFill>
        <p:spPr>
          <a:xfrm>
            <a:off x="474585" y="1510720"/>
            <a:ext cx="6600917" cy="4520193"/>
          </a:xfrm>
        </p:spPr>
      </p:pic>
      <p:sp>
        <p:nvSpPr>
          <p:cNvPr id="2" name="Title 1"/>
          <p:cNvSpPr>
            <a:spLocks noGrp="1"/>
          </p:cNvSpPr>
          <p:nvPr>
            <p:ph type="title"/>
          </p:nvPr>
        </p:nvSpPr>
        <p:spPr/>
        <p:txBody>
          <a:bodyPr/>
          <a:lstStyle/>
          <a:p>
            <a:r>
              <a:rPr lang="en-US" dirty="0" smtClean="0"/>
              <a:t>System on Chip Multi-channel Field Controller</a:t>
            </a:r>
            <a:endParaRPr lang="en-US" dirty="0"/>
          </a:p>
        </p:txBody>
      </p:sp>
      <p:sp>
        <p:nvSpPr>
          <p:cNvPr id="4" name="Date Placeholder 3"/>
          <p:cNvSpPr>
            <a:spLocks noGrp="1"/>
          </p:cNvSpPr>
          <p:nvPr>
            <p:ph type="dt" sz="half" idx="2"/>
          </p:nvPr>
        </p:nvSpPr>
        <p:spPr/>
        <p:txBody>
          <a:bodyPr/>
          <a:lstStyle/>
          <a:p>
            <a:fld id="{D91E4C4A-9796-C84A-9F59-0567F3A9D603}" type="datetime1">
              <a:rPr lang="en-US" smtClean="0"/>
              <a:t>4/10/17</a:t>
            </a:fld>
            <a:endParaRPr lang="en-US"/>
          </a:p>
        </p:txBody>
      </p:sp>
      <p:sp>
        <p:nvSpPr>
          <p:cNvPr id="5" name="Footer Placeholder 4"/>
          <p:cNvSpPr>
            <a:spLocks noGrp="1"/>
          </p:cNvSpPr>
          <p:nvPr>
            <p:ph type="ftr" sz="quarter" idx="3"/>
          </p:nvPr>
        </p:nvSpPr>
        <p:spPr/>
        <p:txBody>
          <a:bodyPr/>
          <a:lstStyle/>
          <a:p>
            <a:pPr>
              <a:defRPr/>
            </a:pPr>
            <a:r>
              <a:rPr lang="en-US" smtClean="0"/>
              <a:t>PIP-II MAC</a:t>
            </a:r>
            <a:endParaRPr lang="en-US" b="1" dirty="0"/>
          </a:p>
        </p:txBody>
      </p:sp>
      <p:sp>
        <p:nvSpPr>
          <p:cNvPr id="6" name="Slide Number Placeholder 5"/>
          <p:cNvSpPr>
            <a:spLocks noGrp="1"/>
          </p:cNvSpPr>
          <p:nvPr>
            <p:ph type="sldNum" sz="quarter" idx="4"/>
          </p:nvPr>
        </p:nvSpPr>
        <p:spPr/>
        <p:txBody>
          <a:bodyPr/>
          <a:lstStyle/>
          <a:p>
            <a:fld id="{A15A663A-9045-4F5C-A8DD-14283B87C592}" type="slidenum">
              <a:rPr lang="en-US" smtClean="0"/>
              <a:pPr/>
              <a:t>46</a:t>
            </a:fld>
            <a:endParaRPr lang="en-US"/>
          </a:p>
        </p:txBody>
      </p:sp>
      <p:sp>
        <p:nvSpPr>
          <p:cNvPr id="8" name="TextBox 7"/>
          <p:cNvSpPr txBox="1"/>
          <p:nvPr/>
        </p:nvSpPr>
        <p:spPr>
          <a:xfrm>
            <a:off x="298524" y="1006062"/>
            <a:ext cx="2191375" cy="461665"/>
          </a:xfrm>
          <a:prstGeom prst="rect">
            <a:avLst/>
          </a:prstGeom>
          <a:noFill/>
        </p:spPr>
        <p:txBody>
          <a:bodyPr wrap="none" rtlCol="0">
            <a:spAutoFit/>
          </a:bodyPr>
          <a:lstStyle/>
          <a:p>
            <a:r>
              <a:rPr lang="en-US" dirty="0" smtClean="0"/>
              <a:t>(16) 14 bit ADCs</a:t>
            </a:r>
            <a:endParaRPr lang="en-US" dirty="0"/>
          </a:p>
        </p:txBody>
      </p:sp>
      <p:sp>
        <p:nvSpPr>
          <p:cNvPr id="9" name="TextBox 8"/>
          <p:cNvSpPr txBox="1"/>
          <p:nvPr/>
        </p:nvSpPr>
        <p:spPr>
          <a:xfrm>
            <a:off x="2899200" y="1006062"/>
            <a:ext cx="1965803" cy="461665"/>
          </a:xfrm>
          <a:prstGeom prst="rect">
            <a:avLst/>
          </a:prstGeom>
          <a:noFill/>
        </p:spPr>
        <p:txBody>
          <a:bodyPr wrap="none" rtlCol="0">
            <a:spAutoFit/>
          </a:bodyPr>
          <a:lstStyle/>
          <a:p>
            <a:r>
              <a:rPr lang="en-US" dirty="0" smtClean="0"/>
              <a:t>(8)14 bit DACs</a:t>
            </a:r>
            <a:endParaRPr lang="en-US" dirty="0"/>
          </a:p>
        </p:txBody>
      </p:sp>
      <p:sp>
        <p:nvSpPr>
          <p:cNvPr id="10" name="TextBox 9"/>
          <p:cNvSpPr txBox="1"/>
          <p:nvPr/>
        </p:nvSpPr>
        <p:spPr>
          <a:xfrm>
            <a:off x="5188189" y="1006062"/>
            <a:ext cx="2523648" cy="461665"/>
          </a:xfrm>
          <a:prstGeom prst="rect">
            <a:avLst/>
          </a:prstGeom>
          <a:noFill/>
        </p:spPr>
        <p:txBody>
          <a:bodyPr wrap="none" rtlCol="0">
            <a:spAutoFit/>
          </a:bodyPr>
          <a:lstStyle/>
          <a:p>
            <a:r>
              <a:rPr lang="en-US" dirty="0" smtClean="0"/>
              <a:t>System on Module</a:t>
            </a:r>
            <a:endParaRPr lang="en-US" dirty="0"/>
          </a:p>
        </p:txBody>
      </p:sp>
      <p:cxnSp>
        <p:nvCxnSpPr>
          <p:cNvPr id="12" name="Straight Arrow Connector 11"/>
          <p:cNvCxnSpPr/>
          <p:nvPr/>
        </p:nvCxnSpPr>
        <p:spPr>
          <a:xfrm>
            <a:off x="1641607" y="1712403"/>
            <a:ext cx="743498" cy="27300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2832717" y="1487676"/>
            <a:ext cx="911988" cy="17145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4027232" y="1510720"/>
            <a:ext cx="1675542" cy="19653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7075502" y="1644851"/>
            <a:ext cx="2024517" cy="1384995"/>
          </a:xfrm>
          <a:prstGeom prst="rect">
            <a:avLst/>
          </a:prstGeom>
          <a:noFill/>
        </p:spPr>
        <p:txBody>
          <a:bodyPr wrap="square" rtlCol="0">
            <a:spAutoFit/>
          </a:bodyPr>
          <a:lstStyle/>
          <a:p>
            <a:r>
              <a:rPr lang="en-US" sz="1400" dirty="0" smtClean="0"/>
              <a:t>Dual core Arm processor</a:t>
            </a:r>
          </a:p>
          <a:p>
            <a:r>
              <a:rPr lang="en-US" sz="1400" dirty="0" smtClean="0"/>
              <a:t>with FPGA eliminates</a:t>
            </a:r>
          </a:p>
          <a:p>
            <a:r>
              <a:rPr lang="en-US" sz="1400" dirty="0" smtClean="0"/>
              <a:t>the need for a backplane and CPU card</a:t>
            </a:r>
            <a:endParaRPr lang="en-US" sz="1400" dirty="0"/>
          </a:p>
        </p:txBody>
      </p:sp>
    </p:spTree>
    <p:extLst>
      <p:ext uri="{BB962C8B-B14F-4D97-AF65-F5344CB8AC3E}">
        <p14:creationId xmlns:p14="http://schemas.microsoft.com/office/powerpoint/2010/main" val="56132282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PIP2-IT  Low Level RF</a:t>
            </a:r>
            <a:endParaRPr lang="en-US" dirty="0"/>
          </a:p>
        </p:txBody>
      </p:sp>
      <p:sp>
        <p:nvSpPr>
          <p:cNvPr id="4" name="Date Placeholder 3"/>
          <p:cNvSpPr>
            <a:spLocks noGrp="1"/>
          </p:cNvSpPr>
          <p:nvPr>
            <p:ph type="dt" sz="half" idx="2"/>
          </p:nvPr>
        </p:nvSpPr>
        <p:spPr/>
        <p:txBody>
          <a:bodyPr/>
          <a:lstStyle/>
          <a:p>
            <a:fld id="{FC5086B4-5789-B14F-BE5F-FC347DA4F5CC}" type="datetime1">
              <a:rPr lang="en-US" smtClean="0"/>
              <a:t>4/10/17</a:t>
            </a:fld>
            <a:endParaRPr lang="en-US"/>
          </a:p>
        </p:txBody>
      </p:sp>
      <p:sp>
        <p:nvSpPr>
          <p:cNvPr id="5" name="Footer Placeholder 4"/>
          <p:cNvSpPr>
            <a:spLocks noGrp="1"/>
          </p:cNvSpPr>
          <p:nvPr>
            <p:ph type="ftr" sz="quarter" idx="3"/>
          </p:nvPr>
        </p:nvSpPr>
        <p:spPr/>
        <p:txBody>
          <a:bodyPr/>
          <a:lstStyle/>
          <a:p>
            <a:pPr>
              <a:defRPr/>
            </a:pPr>
            <a:r>
              <a:rPr lang="en-US" smtClean="0"/>
              <a:t>PIP-II MAC</a:t>
            </a:r>
            <a:endParaRPr lang="en-US" b="1"/>
          </a:p>
        </p:txBody>
      </p:sp>
      <p:sp>
        <p:nvSpPr>
          <p:cNvPr id="6" name="Slide Number Placeholder 5"/>
          <p:cNvSpPr>
            <a:spLocks noGrp="1"/>
          </p:cNvSpPr>
          <p:nvPr>
            <p:ph type="sldNum" sz="quarter" idx="4"/>
          </p:nvPr>
        </p:nvSpPr>
        <p:spPr/>
        <p:txBody>
          <a:bodyPr/>
          <a:lstStyle/>
          <a:p>
            <a:fld id="{E33319FF-06B4-4914-855C-57D35A0F66DB}" type="slidenum">
              <a:rPr lang="en-US" smtClean="0"/>
              <a:pPr/>
              <a:t>47</a:t>
            </a:fld>
            <a:endParaRPr lang="en-US"/>
          </a:p>
        </p:txBody>
      </p:sp>
      <p:grpSp>
        <p:nvGrpSpPr>
          <p:cNvPr id="28" name="Group 27"/>
          <p:cNvGrpSpPr/>
          <p:nvPr/>
        </p:nvGrpSpPr>
        <p:grpSpPr>
          <a:xfrm>
            <a:off x="304800" y="2413149"/>
            <a:ext cx="8534400" cy="400110"/>
            <a:chOff x="304800" y="2495550"/>
            <a:chExt cx="8534400" cy="400110"/>
          </a:xfrm>
        </p:grpSpPr>
        <p:sp>
          <p:nvSpPr>
            <p:cNvPr id="29" name="TextBox 13"/>
            <p:cNvSpPr txBox="1">
              <a:spLocks noChangeArrowheads="1"/>
            </p:cNvSpPr>
            <p:nvPr/>
          </p:nvSpPr>
          <p:spPr bwMode="auto">
            <a:xfrm>
              <a:off x="3352800" y="2495550"/>
              <a:ext cx="21336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algn="ctr" eaLnBrk="1" hangingPunct="1"/>
              <a:r>
                <a:rPr lang="en-US" sz="2000" dirty="0" smtClean="0"/>
                <a:t>40 </a:t>
              </a:r>
              <a:r>
                <a:rPr lang="en-US" sz="2000" dirty="0"/>
                <a:t>m, </a:t>
              </a:r>
              <a:r>
                <a:rPr lang="en-US" sz="2000" dirty="0" smtClean="0"/>
                <a:t>~25 </a:t>
              </a:r>
              <a:r>
                <a:rPr lang="en-US" sz="2000" dirty="0"/>
                <a:t>MeV</a:t>
              </a:r>
            </a:p>
          </p:txBody>
        </p:sp>
        <p:cxnSp>
          <p:nvCxnSpPr>
            <p:cNvPr id="30" name="Straight Arrow Connector 29"/>
            <p:cNvCxnSpPr/>
            <p:nvPr/>
          </p:nvCxnSpPr>
          <p:spPr>
            <a:xfrm flipV="1">
              <a:off x="5486400" y="2686050"/>
              <a:ext cx="3352800" cy="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flipV="1">
              <a:off x="304800" y="2684463"/>
              <a:ext cx="3048000" cy="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93663" y="946858"/>
            <a:ext cx="8737498" cy="1396104"/>
            <a:chOff x="93663" y="1120555"/>
            <a:chExt cx="8897940" cy="1397890"/>
          </a:xfrm>
        </p:grpSpPr>
        <p:sp>
          <p:nvSpPr>
            <p:cNvPr id="34" name="TextBox 33"/>
            <p:cNvSpPr txBox="1"/>
            <p:nvPr/>
          </p:nvSpPr>
          <p:spPr>
            <a:xfrm>
              <a:off x="344708" y="1139252"/>
              <a:ext cx="1185894" cy="400110"/>
            </a:xfrm>
            <a:prstGeom prst="rect">
              <a:avLst/>
            </a:prstGeom>
            <a:noFill/>
          </p:spPr>
          <p:txBody>
            <a:bodyPr wrap="square" rtlCol="0">
              <a:spAutoFit/>
            </a:bodyPr>
            <a:lstStyle/>
            <a:p>
              <a:r>
                <a:rPr lang="en-US" sz="2000" b="1" dirty="0" smtClean="0">
                  <a:solidFill>
                    <a:schemeClr val="tx2"/>
                  </a:solidFill>
                </a:rPr>
                <a:t>30 </a:t>
              </a:r>
              <a:r>
                <a:rPr lang="en-US" sz="2000" b="1" dirty="0" err="1" smtClean="0">
                  <a:solidFill>
                    <a:schemeClr val="tx2"/>
                  </a:solidFill>
                </a:rPr>
                <a:t>keV</a:t>
              </a:r>
              <a:endParaRPr lang="en-US" sz="2000" b="1" dirty="0">
                <a:solidFill>
                  <a:schemeClr val="tx2"/>
                </a:solidFill>
              </a:endParaRPr>
            </a:p>
          </p:txBody>
        </p:sp>
        <p:grpSp>
          <p:nvGrpSpPr>
            <p:cNvPr id="35" name="Group 34"/>
            <p:cNvGrpSpPr/>
            <p:nvPr/>
          </p:nvGrpSpPr>
          <p:grpSpPr>
            <a:xfrm>
              <a:off x="93663" y="1120555"/>
              <a:ext cx="8897940" cy="1397890"/>
              <a:chOff x="93663" y="1120555"/>
              <a:chExt cx="8897940" cy="1397890"/>
            </a:xfrm>
          </p:grpSpPr>
          <p:grpSp>
            <p:nvGrpSpPr>
              <p:cNvPr id="42" name="Group 4"/>
              <p:cNvGrpSpPr>
                <a:grpSpLocks/>
              </p:cNvGrpSpPr>
              <p:nvPr/>
            </p:nvGrpSpPr>
            <p:grpSpPr bwMode="auto">
              <a:xfrm>
                <a:off x="93663" y="1493027"/>
                <a:ext cx="8897940" cy="1025418"/>
                <a:chOff x="85409" y="1749187"/>
                <a:chExt cx="9058591" cy="1025628"/>
              </a:xfrm>
            </p:grpSpPr>
            <p:pic>
              <p:nvPicPr>
                <p:cNvPr id="50"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45473" y="1846744"/>
                  <a:ext cx="8998527" cy="9280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1" name="TextBox 6"/>
                <p:cNvSpPr txBox="1">
                  <a:spLocks noChangeArrowheads="1"/>
                </p:cNvSpPr>
                <p:nvPr/>
              </p:nvSpPr>
              <p:spPr bwMode="auto">
                <a:xfrm>
                  <a:off x="1174350" y="1760561"/>
                  <a:ext cx="811403" cy="400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eaLnBrk="1" hangingPunct="1"/>
                  <a:r>
                    <a:rPr lang="en-US" sz="2000" dirty="0" smtClean="0">
                      <a:solidFill>
                        <a:srgbClr val="C00000"/>
                      </a:solidFill>
                    </a:rPr>
                    <a:t>RFQ </a:t>
                  </a:r>
                  <a:endParaRPr lang="en-US" sz="2000" dirty="0">
                    <a:solidFill>
                      <a:srgbClr val="C00000"/>
                    </a:solidFill>
                  </a:endParaRPr>
                </a:p>
              </p:txBody>
            </p:sp>
            <p:sp>
              <p:nvSpPr>
                <p:cNvPr id="52" name="TextBox 7"/>
                <p:cNvSpPr txBox="1">
                  <a:spLocks noChangeArrowheads="1"/>
                </p:cNvSpPr>
                <p:nvPr/>
              </p:nvSpPr>
              <p:spPr bwMode="auto">
                <a:xfrm>
                  <a:off x="2902811" y="1749187"/>
                  <a:ext cx="981321" cy="400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eaLnBrk="1" hangingPunct="1"/>
                  <a:r>
                    <a:rPr lang="en-US" sz="2000" dirty="0" smtClean="0">
                      <a:solidFill>
                        <a:srgbClr val="C00000"/>
                      </a:solidFill>
                    </a:rPr>
                    <a:t>MEBT </a:t>
                  </a:r>
                  <a:endParaRPr lang="en-US" sz="2000" dirty="0">
                    <a:solidFill>
                      <a:srgbClr val="C00000"/>
                    </a:solidFill>
                  </a:endParaRPr>
                </a:p>
              </p:txBody>
            </p:sp>
            <p:sp>
              <p:nvSpPr>
                <p:cNvPr id="53" name="TextBox 8"/>
                <p:cNvSpPr txBox="1">
                  <a:spLocks noChangeArrowheads="1"/>
                </p:cNvSpPr>
                <p:nvPr/>
              </p:nvSpPr>
              <p:spPr bwMode="auto">
                <a:xfrm>
                  <a:off x="5056919" y="1757151"/>
                  <a:ext cx="813036" cy="400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eaLnBrk="1" hangingPunct="1"/>
                  <a:r>
                    <a:rPr lang="en-US" sz="2000" dirty="0" smtClean="0">
                      <a:solidFill>
                        <a:srgbClr val="C00000"/>
                      </a:solidFill>
                    </a:rPr>
                    <a:t>HWR</a:t>
                  </a:r>
                  <a:endParaRPr lang="en-US" sz="2000" dirty="0">
                    <a:solidFill>
                      <a:srgbClr val="C00000"/>
                    </a:solidFill>
                  </a:endParaRPr>
                </a:p>
              </p:txBody>
            </p:sp>
            <p:sp>
              <p:nvSpPr>
                <p:cNvPr id="54" name="TextBox 9"/>
                <p:cNvSpPr txBox="1">
                  <a:spLocks noChangeArrowheads="1"/>
                </p:cNvSpPr>
                <p:nvPr/>
              </p:nvSpPr>
              <p:spPr bwMode="auto">
                <a:xfrm>
                  <a:off x="6714496" y="1757150"/>
                  <a:ext cx="871760" cy="4001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eaLnBrk="1" hangingPunct="1"/>
                  <a:r>
                    <a:rPr lang="en-US" sz="2000">
                      <a:solidFill>
                        <a:srgbClr val="C00000"/>
                      </a:solidFill>
                    </a:rPr>
                    <a:t>SSR1</a:t>
                  </a:r>
                </a:p>
              </p:txBody>
            </p:sp>
            <p:sp>
              <p:nvSpPr>
                <p:cNvPr id="55" name="TextBox 10"/>
                <p:cNvSpPr txBox="1">
                  <a:spLocks noChangeArrowheads="1"/>
                </p:cNvSpPr>
                <p:nvPr/>
              </p:nvSpPr>
              <p:spPr bwMode="auto">
                <a:xfrm>
                  <a:off x="7920832" y="1757353"/>
                  <a:ext cx="1164985" cy="400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eaLnBrk="1" hangingPunct="1"/>
                  <a:r>
                    <a:rPr lang="en-US" sz="2000" dirty="0" smtClean="0">
                      <a:solidFill>
                        <a:srgbClr val="C00000"/>
                      </a:solidFill>
                    </a:rPr>
                    <a:t>HEBT</a:t>
                  </a:r>
                  <a:endParaRPr lang="en-US" sz="2000" dirty="0">
                    <a:solidFill>
                      <a:srgbClr val="C00000"/>
                    </a:solidFill>
                  </a:endParaRPr>
                </a:p>
              </p:txBody>
            </p:sp>
            <p:sp>
              <p:nvSpPr>
                <p:cNvPr id="56" name="TextBox 11"/>
                <p:cNvSpPr txBox="1">
                  <a:spLocks noChangeArrowheads="1"/>
                </p:cNvSpPr>
                <p:nvPr/>
              </p:nvSpPr>
              <p:spPr bwMode="auto">
                <a:xfrm>
                  <a:off x="85409" y="1906935"/>
                  <a:ext cx="842411" cy="400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eaLnBrk="1" hangingPunct="1"/>
                  <a:r>
                    <a:rPr lang="en-US" sz="2000" dirty="0" smtClean="0">
                      <a:solidFill>
                        <a:srgbClr val="C00000"/>
                      </a:solidFill>
                    </a:rPr>
                    <a:t>LEBT</a:t>
                  </a:r>
                  <a:endParaRPr lang="en-US" sz="2000" dirty="0">
                    <a:solidFill>
                      <a:srgbClr val="C00000"/>
                    </a:solidFill>
                  </a:endParaRPr>
                </a:p>
              </p:txBody>
            </p:sp>
          </p:grpSp>
          <p:sp>
            <p:nvSpPr>
              <p:cNvPr id="43" name="TextBox 42"/>
              <p:cNvSpPr txBox="1"/>
              <p:nvPr/>
            </p:nvSpPr>
            <p:spPr>
              <a:xfrm>
                <a:off x="1748392" y="1144347"/>
                <a:ext cx="1506229" cy="400110"/>
              </a:xfrm>
              <a:prstGeom prst="rect">
                <a:avLst/>
              </a:prstGeom>
              <a:noFill/>
            </p:spPr>
            <p:txBody>
              <a:bodyPr wrap="square" rtlCol="0">
                <a:spAutoFit/>
              </a:bodyPr>
              <a:lstStyle/>
              <a:p>
                <a:pPr algn="ctr"/>
                <a:r>
                  <a:rPr lang="en-US" sz="2000" b="1" dirty="0" smtClean="0">
                    <a:solidFill>
                      <a:schemeClr val="tx2"/>
                    </a:solidFill>
                  </a:rPr>
                  <a:t>2.1 MeV</a:t>
                </a:r>
                <a:endParaRPr lang="en-US" sz="2000" b="1" dirty="0">
                  <a:solidFill>
                    <a:schemeClr val="tx2"/>
                  </a:solidFill>
                </a:endParaRPr>
              </a:p>
            </p:txBody>
          </p:sp>
          <p:sp>
            <p:nvSpPr>
              <p:cNvPr id="44" name="TextBox 43"/>
              <p:cNvSpPr txBox="1"/>
              <p:nvPr/>
            </p:nvSpPr>
            <p:spPr>
              <a:xfrm>
                <a:off x="5659021" y="1120555"/>
                <a:ext cx="1079446" cy="400110"/>
              </a:xfrm>
              <a:prstGeom prst="rect">
                <a:avLst/>
              </a:prstGeom>
              <a:noFill/>
            </p:spPr>
            <p:txBody>
              <a:bodyPr wrap="square" rtlCol="0">
                <a:spAutoFit/>
              </a:bodyPr>
              <a:lstStyle/>
              <a:p>
                <a:pPr algn="ctr"/>
                <a:r>
                  <a:rPr lang="en-US" sz="2000" b="1" dirty="0">
                    <a:solidFill>
                      <a:schemeClr val="tx2"/>
                    </a:solidFill>
                  </a:rPr>
                  <a:t>1</a:t>
                </a:r>
                <a:r>
                  <a:rPr lang="en-US" sz="2000" b="1" dirty="0" smtClean="0">
                    <a:solidFill>
                      <a:schemeClr val="tx2"/>
                    </a:solidFill>
                  </a:rPr>
                  <a:t>0 </a:t>
                </a:r>
                <a:r>
                  <a:rPr lang="en-US" sz="2000" b="1" dirty="0">
                    <a:solidFill>
                      <a:schemeClr val="tx2"/>
                    </a:solidFill>
                  </a:rPr>
                  <a:t>M</a:t>
                </a:r>
                <a:r>
                  <a:rPr lang="en-US" sz="2000" b="1" dirty="0" smtClean="0">
                    <a:solidFill>
                      <a:schemeClr val="tx2"/>
                    </a:solidFill>
                  </a:rPr>
                  <a:t>eV</a:t>
                </a:r>
                <a:endParaRPr lang="en-US" sz="2000" b="1" dirty="0">
                  <a:solidFill>
                    <a:schemeClr val="tx2"/>
                  </a:solidFill>
                </a:endParaRPr>
              </a:p>
            </p:txBody>
          </p:sp>
          <p:sp>
            <p:nvSpPr>
              <p:cNvPr id="45" name="TextBox 44"/>
              <p:cNvSpPr txBox="1"/>
              <p:nvPr/>
            </p:nvSpPr>
            <p:spPr>
              <a:xfrm>
                <a:off x="7083802" y="1139252"/>
                <a:ext cx="1171612" cy="400110"/>
              </a:xfrm>
              <a:prstGeom prst="rect">
                <a:avLst/>
              </a:prstGeom>
              <a:noFill/>
            </p:spPr>
            <p:txBody>
              <a:bodyPr wrap="square" rtlCol="0">
                <a:spAutoFit/>
              </a:bodyPr>
              <a:lstStyle/>
              <a:p>
                <a:r>
                  <a:rPr lang="en-US" sz="2000" b="1" dirty="0" smtClean="0">
                    <a:solidFill>
                      <a:schemeClr val="tx2"/>
                    </a:solidFill>
                  </a:rPr>
                  <a:t>25 MeV</a:t>
                </a:r>
                <a:endParaRPr lang="en-US" sz="2000" b="1" dirty="0">
                  <a:solidFill>
                    <a:schemeClr val="tx2"/>
                  </a:solidFill>
                </a:endParaRPr>
              </a:p>
            </p:txBody>
          </p:sp>
          <p:cxnSp>
            <p:nvCxnSpPr>
              <p:cNvPr id="46" name="Straight Arrow Connector 45"/>
              <p:cNvCxnSpPr/>
              <p:nvPr/>
            </p:nvCxnSpPr>
            <p:spPr>
              <a:xfrm>
                <a:off x="806450" y="1540604"/>
                <a:ext cx="0" cy="221705"/>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2234198" y="1532540"/>
                <a:ext cx="0" cy="221705"/>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a:off x="6200525" y="1535109"/>
                <a:ext cx="0" cy="221705"/>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7668460" y="1548424"/>
                <a:ext cx="0" cy="221705"/>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grpSp>
      </p:grpSp>
      <p:graphicFrame>
        <p:nvGraphicFramePr>
          <p:cNvPr id="57" name="Object 2"/>
          <p:cNvGraphicFramePr>
            <a:graphicFrameLocks noChangeAspect="1"/>
          </p:cNvGraphicFramePr>
          <p:nvPr>
            <p:extLst/>
          </p:nvPr>
        </p:nvGraphicFramePr>
        <p:xfrm>
          <a:off x="5734995" y="2836803"/>
          <a:ext cx="2694034" cy="3365717"/>
        </p:xfrm>
        <a:graphic>
          <a:graphicData uri="http://schemas.openxmlformats.org/presentationml/2006/ole">
            <mc:AlternateContent xmlns:mc="http://schemas.openxmlformats.org/markup-compatibility/2006">
              <mc:Choice xmlns:v="urn:schemas-microsoft-com:vml" Requires="v">
                <p:oleObj spid="_x0000_s1061" name="Worksheet" r:id="rId4" imgW="3514864" imgH="4391177" progId="Excel.Sheet.12">
                  <p:embed/>
                </p:oleObj>
              </mc:Choice>
              <mc:Fallback>
                <p:oleObj name="Worksheet" r:id="rId4" imgW="3514864" imgH="4391177" progId="Excel.Shee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4995" y="2836803"/>
                        <a:ext cx="2694034" cy="3365717"/>
                      </a:xfrm>
                      <a:prstGeom prst="rect">
                        <a:avLst/>
                      </a:prstGeom>
                      <a:noFill/>
                      <a:ln>
                        <a:noFill/>
                      </a:ln>
                      <a:effectLst/>
                      <a:extLst/>
                    </p:spPr>
                  </p:pic>
                </p:oleObj>
              </mc:Fallback>
            </mc:AlternateContent>
          </a:graphicData>
        </a:graphic>
      </p:graphicFrame>
      <p:sp>
        <p:nvSpPr>
          <p:cNvPr id="7" name="TextBox 6"/>
          <p:cNvSpPr txBox="1"/>
          <p:nvPr/>
        </p:nvSpPr>
        <p:spPr>
          <a:xfrm>
            <a:off x="316795" y="3168492"/>
            <a:ext cx="5241875" cy="2462213"/>
          </a:xfrm>
          <a:prstGeom prst="rect">
            <a:avLst/>
          </a:prstGeom>
          <a:noFill/>
        </p:spPr>
        <p:txBody>
          <a:bodyPr wrap="square" rtlCol="0">
            <a:spAutoFit/>
          </a:bodyPr>
          <a:lstStyle/>
          <a:p>
            <a:r>
              <a:rPr lang="en-US" sz="2200" dirty="0" smtClean="0"/>
              <a:t>-   Drive 20 accelerating structures</a:t>
            </a:r>
          </a:p>
          <a:p>
            <a:pPr marL="342900" indent="-342900">
              <a:buFontTx/>
              <a:buChar char="-"/>
            </a:pPr>
            <a:r>
              <a:rPr lang="en-US" sz="2200" dirty="0" smtClean="0"/>
              <a:t>3 RF frequencies</a:t>
            </a:r>
          </a:p>
          <a:p>
            <a:pPr marL="342900" indent="-342900">
              <a:buFontTx/>
              <a:buChar char="-"/>
            </a:pPr>
            <a:r>
              <a:rPr lang="en-US" sz="2200" dirty="0" smtClean="0"/>
              <a:t>Master Oscillator and phase reference lines</a:t>
            </a:r>
          </a:p>
          <a:p>
            <a:pPr marL="342900" indent="-342900">
              <a:buFontTx/>
              <a:buChar char="-"/>
            </a:pPr>
            <a:r>
              <a:rPr lang="en-US" sz="2200" dirty="0" smtClean="0"/>
              <a:t>0.01% amplitude and 0.01 deg. Phase regulation goal</a:t>
            </a:r>
          </a:p>
          <a:p>
            <a:endParaRPr lang="en-US" sz="2200" dirty="0"/>
          </a:p>
        </p:txBody>
      </p:sp>
      <p:sp>
        <p:nvSpPr>
          <p:cNvPr id="3" name="TextBox 2"/>
          <p:cNvSpPr txBox="1"/>
          <p:nvPr/>
        </p:nvSpPr>
        <p:spPr>
          <a:xfrm>
            <a:off x="3602183" y="5462718"/>
            <a:ext cx="2320370" cy="707886"/>
          </a:xfrm>
          <a:prstGeom prst="rect">
            <a:avLst/>
          </a:prstGeom>
          <a:noFill/>
        </p:spPr>
        <p:txBody>
          <a:bodyPr wrap="square" rtlCol="0">
            <a:spAutoFit/>
          </a:bodyPr>
          <a:lstStyle/>
          <a:p>
            <a:r>
              <a:rPr lang="en-US" sz="2000" dirty="0" smtClean="0">
                <a:solidFill>
                  <a:srgbClr val="000000"/>
                </a:solidFill>
              </a:rPr>
              <a:t>Cavity RF operating parameters</a:t>
            </a:r>
            <a:endParaRPr lang="en-US" sz="2000" dirty="0">
              <a:solidFill>
                <a:srgbClr val="000000"/>
              </a:solidFill>
            </a:endParaRPr>
          </a:p>
        </p:txBody>
      </p:sp>
    </p:spTree>
    <p:extLst>
      <p:ext uri="{BB962C8B-B14F-4D97-AF65-F5344CB8AC3E}">
        <p14:creationId xmlns:p14="http://schemas.microsoft.com/office/powerpoint/2010/main" val="80976555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34789"/>
            <a:ext cx="8686800" cy="427877"/>
          </a:xfrm>
        </p:spPr>
        <p:txBody>
          <a:bodyPr/>
          <a:lstStyle/>
          <a:p>
            <a:r>
              <a:rPr lang="en-US" dirty="0" smtClean="0"/>
              <a:t>Example of Microphonic Detuning at CMTS-1</a:t>
            </a:r>
            <a:endParaRPr lang="en-US" dirty="0"/>
          </a:p>
        </p:txBody>
      </p:sp>
      <p:sp>
        <p:nvSpPr>
          <p:cNvPr id="4" name="Date Placeholder 3"/>
          <p:cNvSpPr>
            <a:spLocks noGrp="1"/>
          </p:cNvSpPr>
          <p:nvPr>
            <p:ph type="dt" sz="half" idx="2"/>
          </p:nvPr>
        </p:nvSpPr>
        <p:spPr/>
        <p:txBody>
          <a:bodyPr/>
          <a:lstStyle/>
          <a:p>
            <a:fld id="{29190D39-BA29-ED41-BF9E-3ED271417ADD}" type="datetime1">
              <a:rPr lang="en-US" smtClean="0"/>
              <a:t>4/10/17</a:t>
            </a:fld>
            <a:endParaRPr lang="en-US"/>
          </a:p>
        </p:txBody>
      </p:sp>
      <p:sp>
        <p:nvSpPr>
          <p:cNvPr id="5" name="Footer Placeholder 4"/>
          <p:cNvSpPr>
            <a:spLocks noGrp="1"/>
          </p:cNvSpPr>
          <p:nvPr>
            <p:ph type="ftr" sz="quarter" idx="3"/>
          </p:nvPr>
        </p:nvSpPr>
        <p:spPr/>
        <p:txBody>
          <a:bodyPr/>
          <a:lstStyle/>
          <a:p>
            <a:pPr>
              <a:defRPr/>
            </a:pPr>
            <a:r>
              <a:rPr lang="en-US" smtClean="0"/>
              <a:t>PIP-II MAC</a:t>
            </a:r>
            <a:endParaRPr lang="en-US" b="1" dirty="0"/>
          </a:p>
        </p:txBody>
      </p:sp>
      <p:sp>
        <p:nvSpPr>
          <p:cNvPr id="6" name="Slide Number Placeholder 5"/>
          <p:cNvSpPr>
            <a:spLocks noGrp="1"/>
          </p:cNvSpPr>
          <p:nvPr>
            <p:ph type="sldNum" sz="quarter" idx="4"/>
          </p:nvPr>
        </p:nvSpPr>
        <p:spPr/>
        <p:txBody>
          <a:bodyPr/>
          <a:lstStyle/>
          <a:p>
            <a:fld id="{A15A663A-9045-4F5C-A8DD-14283B87C592}" type="slidenum">
              <a:rPr lang="en-US" smtClean="0"/>
              <a:pPr/>
              <a:t>48</a:t>
            </a:fld>
            <a:endParaRPr lang="en-US"/>
          </a:p>
        </p:txBody>
      </p:sp>
      <p:sp>
        <p:nvSpPr>
          <p:cNvPr id="8" name="TextBox 7"/>
          <p:cNvSpPr txBox="1"/>
          <p:nvPr/>
        </p:nvSpPr>
        <p:spPr>
          <a:xfrm>
            <a:off x="228600" y="5174170"/>
            <a:ext cx="8177471" cy="1200329"/>
          </a:xfrm>
          <a:prstGeom prst="rect">
            <a:avLst/>
          </a:prstGeom>
          <a:noFill/>
        </p:spPr>
        <p:txBody>
          <a:bodyPr wrap="square" rtlCol="0">
            <a:spAutoFit/>
          </a:bodyPr>
          <a:lstStyle/>
          <a:p>
            <a:r>
              <a:rPr lang="en-US" dirty="0" smtClean="0"/>
              <a:t>Main source is believed to be pressure fluctuation from a check valve in the helium return line and will be fixed in current shutdown.  </a:t>
            </a:r>
            <a:r>
              <a:rPr lang="en-US" dirty="0" smtClean="0">
                <a:solidFill>
                  <a:srgbClr val="C00000"/>
                </a:solidFill>
              </a:rPr>
              <a:t>Resonance control is every system’s responsibility.</a:t>
            </a:r>
            <a:endParaRPr lang="en-US" dirty="0">
              <a:solidFill>
                <a:srgbClr val="C00000"/>
              </a:solidFill>
            </a:endParaRPr>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6112" y="562666"/>
            <a:ext cx="4011223" cy="4737392"/>
          </a:xfr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9" y="662053"/>
            <a:ext cx="3911583" cy="4625229"/>
          </a:xfrm>
          <a:prstGeom prst="rect">
            <a:avLst/>
          </a:prstGeom>
        </p:spPr>
      </p:pic>
    </p:spTree>
    <p:extLst>
      <p:ext uri="{BB962C8B-B14F-4D97-AF65-F5344CB8AC3E}">
        <p14:creationId xmlns:p14="http://schemas.microsoft.com/office/powerpoint/2010/main" val="76242297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rotWithShape="1">
          <a:blip r:embed="rId2" cstate="print">
            <a:extLst>
              <a:ext uri="{28A0092B-C50C-407E-A947-70E740481C1C}">
                <a14:useLocalDpi xmlns:a14="http://schemas.microsoft.com/office/drawing/2010/main"/>
              </a:ext>
            </a:extLst>
          </a:blip>
          <a:stretch/>
        </p:blipFill>
        <p:spPr>
          <a:xfrm>
            <a:off x="251785" y="781544"/>
            <a:ext cx="5626517" cy="2266456"/>
          </a:xfrm>
        </p:spPr>
      </p:pic>
      <p:sp>
        <p:nvSpPr>
          <p:cNvPr id="2" name="Title 1"/>
          <p:cNvSpPr>
            <a:spLocks noGrp="1"/>
          </p:cNvSpPr>
          <p:nvPr>
            <p:ph type="title"/>
          </p:nvPr>
        </p:nvSpPr>
        <p:spPr/>
        <p:txBody>
          <a:bodyPr/>
          <a:lstStyle/>
          <a:p>
            <a:r>
              <a:rPr lang="en-US" dirty="0" smtClean="0"/>
              <a:t>RF Power budget and </a:t>
            </a:r>
            <a:r>
              <a:rPr lang="en-US" dirty="0" err="1" smtClean="0"/>
              <a:t>Ql</a:t>
            </a:r>
            <a:endParaRPr lang="en-US" dirty="0"/>
          </a:p>
        </p:txBody>
      </p:sp>
      <p:sp>
        <p:nvSpPr>
          <p:cNvPr id="4" name="Date Placeholder 3"/>
          <p:cNvSpPr>
            <a:spLocks noGrp="1"/>
          </p:cNvSpPr>
          <p:nvPr>
            <p:ph type="dt" sz="half" idx="2"/>
          </p:nvPr>
        </p:nvSpPr>
        <p:spPr/>
        <p:txBody>
          <a:bodyPr/>
          <a:lstStyle/>
          <a:p>
            <a:fld id="{939B4F5F-65A2-8942-8A9D-4685BD8E2B05}" type="datetime1">
              <a:rPr lang="en-US" smtClean="0"/>
              <a:t>4/10/17</a:t>
            </a:fld>
            <a:endParaRPr lang="en-US"/>
          </a:p>
        </p:txBody>
      </p:sp>
      <p:sp>
        <p:nvSpPr>
          <p:cNvPr id="5" name="Footer Placeholder 4"/>
          <p:cNvSpPr>
            <a:spLocks noGrp="1"/>
          </p:cNvSpPr>
          <p:nvPr>
            <p:ph type="ftr" sz="quarter" idx="3"/>
          </p:nvPr>
        </p:nvSpPr>
        <p:spPr/>
        <p:txBody>
          <a:bodyPr/>
          <a:lstStyle/>
          <a:p>
            <a:pPr>
              <a:defRPr/>
            </a:pPr>
            <a:r>
              <a:rPr lang="en-US" smtClean="0"/>
              <a:t>PIP-II MAC</a:t>
            </a:r>
            <a:endParaRPr lang="en-US" b="1" dirty="0"/>
          </a:p>
        </p:txBody>
      </p:sp>
      <p:sp>
        <p:nvSpPr>
          <p:cNvPr id="6" name="Slide Number Placeholder 5"/>
          <p:cNvSpPr>
            <a:spLocks noGrp="1"/>
          </p:cNvSpPr>
          <p:nvPr>
            <p:ph type="sldNum" sz="quarter" idx="4"/>
          </p:nvPr>
        </p:nvSpPr>
        <p:spPr/>
        <p:txBody>
          <a:bodyPr/>
          <a:lstStyle/>
          <a:p>
            <a:fld id="{A15A663A-9045-4F5C-A8DD-14283B87C592}" type="slidenum">
              <a:rPr lang="en-US" smtClean="0"/>
              <a:pPr/>
              <a:t>49</a:t>
            </a:fld>
            <a:endParaRPr lang="en-US"/>
          </a:p>
        </p:txBody>
      </p:sp>
      <p:sp>
        <p:nvSpPr>
          <p:cNvPr id="8" name="Donut 7"/>
          <p:cNvSpPr/>
          <p:nvPr/>
        </p:nvSpPr>
        <p:spPr>
          <a:xfrm>
            <a:off x="1712685" y="791824"/>
            <a:ext cx="946565" cy="2358092"/>
          </a:xfrm>
          <a:prstGeom prst="donut">
            <a:avLst>
              <a:gd name="adj" fmla="val 3791"/>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TextBox 8"/>
          <p:cNvSpPr txBox="1"/>
          <p:nvPr/>
        </p:nvSpPr>
        <p:spPr>
          <a:xfrm>
            <a:off x="6071843" y="1097488"/>
            <a:ext cx="2830234" cy="646331"/>
          </a:xfrm>
          <a:prstGeom prst="rect">
            <a:avLst/>
          </a:prstGeom>
          <a:noFill/>
        </p:spPr>
        <p:txBody>
          <a:bodyPr wrap="square" rtlCol="0">
            <a:spAutoFit/>
          </a:bodyPr>
          <a:lstStyle/>
          <a:p>
            <a:r>
              <a:rPr lang="en-US" sz="1800" dirty="0" smtClean="0">
                <a:solidFill>
                  <a:srgbClr val="FF0000"/>
                </a:solidFill>
              </a:rPr>
              <a:t>Total cavity detuning budget including LFD</a:t>
            </a:r>
            <a:endParaRPr lang="en-US" sz="1800" dirty="0">
              <a:solidFill>
                <a:srgbClr val="FF0000"/>
              </a:solidFill>
            </a:endParaRPr>
          </a:p>
        </p:txBody>
      </p:sp>
      <p:pic>
        <p:nvPicPr>
          <p:cNvPr id="10" name="Content Placeholder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51785" y="3260899"/>
            <a:ext cx="6008731" cy="2078417"/>
          </a:xfrm>
          <a:prstGeom prst="rect">
            <a:avLst/>
          </a:prstGeom>
        </p:spPr>
      </p:pic>
      <p:sp>
        <p:nvSpPr>
          <p:cNvPr id="11" name="Donut 10"/>
          <p:cNvSpPr/>
          <p:nvPr/>
        </p:nvSpPr>
        <p:spPr>
          <a:xfrm>
            <a:off x="3575180" y="4774605"/>
            <a:ext cx="2611356" cy="409599"/>
          </a:xfrm>
          <a:prstGeom prst="donut">
            <a:avLst>
              <a:gd name="adj" fmla="val 3791"/>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 name="TextBox 11"/>
          <p:cNvSpPr txBox="1"/>
          <p:nvPr/>
        </p:nvSpPr>
        <p:spPr>
          <a:xfrm>
            <a:off x="6081498" y="1939422"/>
            <a:ext cx="2584850" cy="923330"/>
          </a:xfrm>
          <a:prstGeom prst="rect">
            <a:avLst/>
          </a:prstGeom>
          <a:noFill/>
        </p:spPr>
        <p:txBody>
          <a:bodyPr wrap="none" rtlCol="0">
            <a:spAutoFit/>
          </a:bodyPr>
          <a:lstStyle/>
          <a:p>
            <a:r>
              <a:rPr lang="en-US" sz="1800" dirty="0" smtClean="0">
                <a:solidFill>
                  <a:srgbClr val="FF0000"/>
                </a:solidFill>
              </a:rPr>
              <a:t>Measured LFD is 22 times</a:t>
            </a:r>
          </a:p>
          <a:p>
            <a:r>
              <a:rPr lang="en-US" sz="1800" dirty="0" smtClean="0">
                <a:solidFill>
                  <a:srgbClr val="FF0000"/>
                </a:solidFill>
              </a:rPr>
              <a:t> larger than the entire </a:t>
            </a:r>
          </a:p>
          <a:p>
            <a:r>
              <a:rPr lang="en-US" sz="1800" dirty="0" smtClean="0">
                <a:solidFill>
                  <a:srgbClr val="FF0000"/>
                </a:solidFill>
              </a:rPr>
              <a:t>resonance error budget</a:t>
            </a:r>
            <a:endParaRPr lang="en-US" sz="1800" dirty="0">
              <a:solidFill>
                <a:srgbClr val="FF0000"/>
              </a:solidFill>
            </a:endParaRPr>
          </a:p>
        </p:txBody>
      </p:sp>
      <p:sp>
        <p:nvSpPr>
          <p:cNvPr id="14" name="TextBox 13"/>
          <p:cNvSpPr txBox="1"/>
          <p:nvPr/>
        </p:nvSpPr>
        <p:spPr>
          <a:xfrm>
            <a:off x="6081498" y="4593905"/>
            <a:ext cx="2904498" cy="646331"/>
          </a:xfrm>
          <a:prstGeom prst="rect">
            <a:avLst/>
          </a:prstGeom>
          <a:noFill/>
        </p:spPr>
        <p:txBody>
          <a:bodyPr wrap="none" rtlCol="0">
            <a:spAutoFit/>
          </a:bodyPr>
          <a:lstStyle/>
          <a:p>
            <a:r>
              <a:rPr lang="en-US" sz="1800" dirty="0" smtClean="0"/>
              <a:t>Ongoing cavity design efforts</a:t>
            </a:r>
          </a:p>
          <a:p>
            <a:r>
              <a:rPr lang="en-US" sz="1800" dirty="0" smtClean="0"/>
              <a:t> to lower these numbers</a:t>
            </a:r>
            <a:endParaRPr lang="en-US" sz="1800" dirty="0"/>
          </a:p>
        </p:txBody>
      </p:sp>
      <p:sp>
        <p:nvSpPr>
          <p:cNvPr id="16" name="TextBox 15"/>
          <p:cNvSpPr txBox="1"/>
          <p:nvPr/>
        </p:nvSpPr>
        <p:spPr>
          <a:xfrm>
            <a:off x="6186537" y="3571139"/>
            <a:ext cx="2287894" cy="646331"/>
          </a:xfrm>
          <a:prstGeom prst="rect">
            <a:avLst/>
          </a:prstGeom>
          <a:noFill/>
        </p:spPr>
        <p:txBody>
          <a:bodyPr wrap="square" rtlCol="0">
            <a:spAutoFit/>
          </a:bodyPr>
          <a:lstStyle/>
          <a:p>
            <a:r>
              <a:rPr lang="en-US" sz="1800" dirty="0" smtClean="0"/>
              <a:t>May need real-time feedback during pulse</a:t>
            </a:r>
            <a:endParaRPr lang="en-US" sz="1800" dirty="0"/>
          </a:p>
        </p:txBody>
      </p:sp>
    </p:spTree>
    <p:extLst>
      <p:ext uri="{BB962C8B-B14F-4D97-AF65-F5344CB8AC3E}">
        <p14:creationId xmlns:p14="http://schemas.microsoft.com/office/powerpoint/2010/main" val="8887077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dirty="0" smtClean="0"/>
              <a:t>325 MHz Horizontal test stand </a:t>
            </a:r>
          </a:p>
          <a:p>
            <a:pPr lvl="1"/>
            <a:r>
              <a:rPr lang="en-US" dirty="0" smtClean="0"/>
              <a:t>Support for CW and pulsed mode (</a:t>
            </a:r>
            <a:r>
              <a:rPr lang="en-US" dirty="0" smtClean="0">
                <a:solidFill>
                  <a:srgbClr val="0000FF"/>
                </a:solidFill>
              </a:rPr>
              <a:t>Operational) </a:t>
            </a:r>
          </a:p>
          <a:p>
            <a:r>
              <a:rPr lang="en-US" dirty="0" smtClean="0"/>
              <a:t>650 MHz Horizontal test stands </a:t>
            </a:r>
          </a:p>
          <a:p>
            <a:pPr lvl="1"/>
            <a:r>
              <a:rPr lang="en-US" sz="2000" dirty="0" smtClean="0"/>
              <a:t>Support </a:t>
            </a:r>
            <a:r>
              <a:rPr lang="en-US" sz="2000" dirty="0"/>
              <a:t>for CW and pulsed mode </a:t>
            </a:r>
            <a:r>
              <a:rPr lang="en-US" sz="2000" dirty="0" smtClean="0"/>
              <a:t>operation(</a:t>
            </a:r>
            <a:r>
              <a:rPr lang="en-US" sz="2000" dirty="0" smtClean="0">
                <a:solidFill>
                  <a:schemeClr val="accent6"/>
                </a:solidFill>
              </a:rPr>
              <a:t>To be supplied by India) </a:t>
            </a:r>
          </a:p>
          <a:p>
            <a:r>
              <a:rPr lang="en-US" dirty="0" smtClean="0"/>
              <a:t>PIP2-IT   </a:t>
            </a:r>
          </a:p>
          <a:p>
            <a:pPr lvl="1"/>
            <a:r>
              <a:rPr lang="en-US" dirty="0" smtClean="0"/>
              <a:t>Master Oscillator and Phase Reference distribution line</a:t>
            </a:r>
          </a:p>
          <a:p>
            <a:pPr lvl="2"/>
            <a:r>
              <a:rPr lang="en-US" dirty="0" smtClean="0"/>
              <a:t>162.5 MHz &amp; 325 MHz </a:t>
            </a:r>
            <a:r>
              <a:rPr lang="en-US" dirty="0" smtClean="0">
                <a:solidFill>
                  <a:srgbClr val="0000FF"/>
                </a:solidFill>
              </a:rPr>
              <a:t>(Operational)</a:t>
            </a:r>
          </a:p>
          <a:p>
            <a:pPr lvl="1"/>
            <a:r>
              <a:rPr lang="en-US" dirty="0" smtClean="0"/>
              <a:t>RFQ – 162.5 MHz </a:t>
            </a:r>
            <a:r>
              <a:rPr lang="en-US" sz="1600" dirty="0" smtClean="0"/>
              <a:t>(Q4FY15)</a:t>
            </a:r>
          </a:p>
          <a:p>
            <a:pPr lvl="2"/>
            <a:r>
              <a:rPr lang="en-US" dirty="0" smtClean="0"/>
              <a:t>2 RF amplifier system (</a:t>
            </a:r>
            <a:r>
              <a:rPr lang="en-US" dirty="0" smtClean="0">
                <a:solidFill>
                  <a:srgbClr val="0000FF"/>
                </a:solidFill>
              </a:rPr>
              <a:t>Operational in pulsed and CW modes)</a:t>
            </a:r>
          </a:p>
          <a:p>
            <a:pPr lvl="1"/>
            <a:r>
              <a:rPr lang="en-US" dirty="0" err="1" smtClean="0"/>
              <a:t>Buncher</a:t>
            </a:r>
            <a:r>
              <a:rPr lang="en-US" dirty="0" smtClean="0"/>
              <a:t> - 3 cavities - 162.5 MHz </a:t>
            </a:r>
            <a:r>
              <a:rPr lang="en-US" sz="1600" dirty="0" smtClean="0"/>
              <a:t> </a:t>
            </a:r>
            <a:r>
              <a:rPr lang="en-US" sz="1600" dirty="0" smtClean="0">
                <a:solidFill>
                  <a:srgbClr val="0000FF"/>
                </a:solidFill>
              </a:rPr>
              <a:t>(</a:t>
            </a:r>
            <a:r>
              <a:rPr lang="en-US" sz="2000" dirty="0" smtClean="0">
                <a:solidFill>
                  <a:srgbClr val="0000FF"/>
                </a:solidFill>
              </a:rPr>
              <a:t>1</a:t>
            </a:r>
            <a:r>
              <a:rPr lang="en-US" sz="2000" baseline="30000" dirty="0" smtClean="0">
                <a:solidFill>
                  <a:srgbClr val="0000FF"/>
                </a:solidFill>
              </a:rPr>
              <a:t>st</a:t>
            </a:r>
            <a:r>
              <a:rPr lang="en-US" sz="2000" dirty="0" smtClean="0">
                <a:solidFill>
                  <a:srgbClr val="0000FF"/>
                </a:solidFill>
              </a:rPr>
              <a:t> </a:t>
            </a:r>
            <a:r>
              <a:rPr lang="en-US" sz="2000" dirty="0" err="1" smtClean="0">
                <a:solidFill>
                  <a:srgbClr val="0000FF"/>
                </a:solidFill>
              </a:rPr>
              <a:t>buncher</a:t>
            </a:r>
            <a:r>
              <a:rPr lang="en-US" sz="2000" dirty="0" smtClean="0">
                <a:solidFill>
                  <a:srgbClr val="0000FF"/>
                </a:solidFill>
              </a:rPr>
              <a:t> operational</a:t>
            </a:r>
            <a:r>
              <a:rPr lang="en-US" sz="1600" dirty="0" smtClean="0">
                <a:solidFill>
                  <a:srgbClr val="0000FF"/>
                </a:solidFill>
              </a:rPr>
              <a:t>)</a:t>
            </a:r>
            <a:endParaRPr lang="en-US" sz="1600" dirty="0" smtClean="0"/>
          </a:p>
          <a:p>
            <a:pPr lvl="1"/>
            <a:r>
              <a:rPr lang="en-US" dirty="0" smtClean="0"/>
              <a:t>Half Wave Resonators - 8 cavities @162.5 MHz  </a:t>
            </a:r>
          </a:p>
          <a:p>
            <a:pPr lvl="1"/>
            <a:r>
              <a:rPr lang="en-US" dirty="0" smtClean="0"/>
              <a:t>SSR1 - 8 cavities @ 325 MHz   </a:t>
            </a:r>
          </a:p>
          <a:p>
            <a:pPr lvl="1"/>
            <a:r>
              <a:rPr lang="en-US" dirty="0" smtClean="0"/>
              <a:t>Kicker waveform generator </a:t>
            </a:r>
          </a:p>
          <a:p>
            <a:pPr lvl="1"/>
            <a:endParaRPr lang="en-US" dirty="0" smtClean="0"/>
          </a:p>
          <a:p>
            <a:pPr lvl="1"/>
            <a:endParaRPr lang="en-US" dirty="0" smtClean="0"/>
          </a:p>
          <a:p>
            <a:pPr lvl="1"/>
            <a:endParaRPr lang="en-US" dirty="0"/>
          </a:p>
        </p:txBody>
      </p:sp>
      <p:sp>
        <p:nvSpPr>
          <p:cNvPr id="2" name="Title 1"/>
          <p:cNvSpPr>
            <a:spLocks noGrp="1"/>
          </p:cNvSpPr>
          <p:nvPr>
            <p:ph type="title"/>
          </p:nvPr>
        </p:nvSpPr>
        <p:spPr/>
        <p:txBody>
          <a:bodyPr/>
          <a:lstStyle/>
          <a:p>
            <a:r>
              <a:rPr lang="en-US" dirty="0" smtClean="0"/>
              <a:t>LLRF Systems needed to meet R&amp;D Goals</a:t>
            </a:r>
            <a:endParaRPr lang="en-US" dirty="0"/>
          </a:p>
        </p:txBody>
      </p:sp>
      <p:sp>
        <p:nvSpPr>
          <p:cNvPr id="4" name="Date Placeholder 3"/>
          <p:cNvSpPr>
            <a:spLocks noGrp="1"/>
          </p:cNvSpPr>
          <p:nvPr>
            <p:ph type="dt" sz="half" idx="2"/>
          </p:nvPr>
        </p:nvSpPr>
        <p:spPr/>
        <p:txBody>
          <a:bodyPr/>
          <a:lstStyle/>
          <a:p>
            <a:fld id="{495E36AA-7E9B-D04F-BCD0-F749ABA94DA2}" type="datetime1">
              <a:rPr lang="en-US" smtClean="0"/>
              <a:t>4/10/17</a:t>
            </a:fld>
            <a:endParaRPr lang="en-US"/>
          </a:p>
        </p:txBody>
      </p:sp>
      <p:sp>
        <p:nvSpPr>
          <p:cNvPr id="5" name="Footer Placeholder 4"/>
          <p:cNvSpPr>
            <a:spLocks noGrp="1"/>
          </p:cNvSpPr>
          <p:nvPr>
            <p:ph type="ftr" sz="quarter" idx="3"/>
          </p:nvPr>
        </p:nvSpPr>
        <p:spPr/>
        <p:txBody>
          <a:bodyPr/>
          <a:lstStyle/>
          <a:p>
            <a:pPr>
              <a:defRPr/>
            </a:pPr>
            <a:r>
              <a:rPr lang="en-US" smtClean="0"/>
              <a:t>PIP-II MAC</a:t>
            </a:r>
            <a:endParaRPr lang="en-US" b="1" dirty="0"/>
          </a:p>
        </p:txBody>
      </p:sp>
      <p:sp>
        <p:nvSpPr>
          <p:cNvPr id="6" name="Slide Number Placeholder 5"/>
          <p:cNvSpPr>
            <a:spLocks noGrp="1"/>
          </p:cNvSpPr>
          <p:nvPr>
            <p:ph type="sldNum" sz="quarter" idx="4"/>
          </p:nvPr>
        </p:nvSpPr>
        <p:spPr/>
        <p:txBody>
          <a:bodyPr/>
          <a:lstStyle/>
          <a:p>
            <a:fld id="{A15A663A-9045-4F5C-A8DD-14283B87C592}" type="slidenum">
              <a:rPr lang="en-US" smtClean="0"/>
              <a:pPr/>
              <a:t>5</a:t>
            </a:fld>
            <a:endParaRPr lang="en-US"/>
          </a:p>
        </p:txBody>
      </p:sp>
    </p:spTree>
    <p:extLst>
      <p:ext uri="{BB962C8B-B14F-4D97-AF65-F5344CB8AC3E}">
        <p14:creationId xmlns:p14="http://schemas.microsoft.com/office/powerpoint/2010/main" val="163471781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1" y="971551"/>
            <a:ext cx="4638804" cy="3997614"/>
          </a:xfrm>
        </p:spPr>
        <p:txBody>
          <a:bodyPr/>
          <a:lstStyle/>
          <a:p>
            <a:r>
              <a:rPr lang="en-US" sz="1600" dirty="0" smtClean="0"/>
              <a:t>Currently meeting specification</a:t>
            </a:r>
          </a:p>
          <a:p>
            <a:pPr lvl="1"/>
            <a:r>
              <a:rPr lang="en-US" sz="1600" dirty="0" smtClean="0"/>
              <a:t>Specification was to recover the RFQ in less than 10 times the RF recovery time </a:t>
            </a:r>
          </a:p>
          <a:p>
            <a:pPr lvl="1"/>
            <a:r>
              <a:rPr lang="en-US" sz="1600" dirty="0" smtClean="0"/>
              <a:t>Goal of less than twice the RF recovery time</a:t>
            </a:r>
          </a:p>
          <a:p>
            <a:pPr lvl="1"/>
            <a:r>
              <a:rPr lang="en-US" sz="1600" dirty="0" smtClean="0"/>
              <a:t>We anticipate meeting our goal requirement after the next round of improvements</a:t>
            </a:r>
          </a:p>
          <a:p>
            <a:r>
              <a:rPr lang="en-US" sz="1600" dirty="0" smtClean="0"/>
              <a:t>The controller interfaces with the water instrumentation, ACNET, and LLRF</a:t>
            </a:r>
          </a:p>
          <a:p>
            <a:r>
              <a:rPr lang="en-US" sz="1600" dirty="0" smtClean="0"/>
              <a:t>The controller framework is modular and can easily be improved or adapted to new systems</a:t>
            </a:r>
          </a:p>
          <a:p>
            <a:r>
              <a:rPr lang="en-US" sz="1600" dirty="0" smtClean="0"/>
              <a:t>Plans to improve performance will decrease the initial start time and decrease the trip recovery time</a:t>
            </a:r>
          </a:p>
          <a:p>
            <a:endParaRPr lang="en-US" sz="1600" dirty="0" smtClean="0"/>
          </a:p>
          <a:p>
            <a:endParaRPr lang="en-US" sz="1400" dirty="0" smtClean="0"/>
          </a:p>
          <a:p>
            <a:pPr lvl="1"/>
            <a:endParaRPr lang="en-US" sz="1600" dirty="0"/>
          </a:p>
        </p:txBody>
      </p:sp>
      <p:sp>
        <p:nvSpPr>
          <p:cNvPr id="2" name="Title 1"/>
          <p:cNvSpPr>
            <a:spLocks noGrp="1"/>
          </p:cNvSpPr>
          <p:nvPr>
            <p:ph type="title"/>
          </p:nvPr>
        </p:nvSpPr>
        <p:spPr/>
        <p:txBody>
          <a:bodyPr/>
          <a:lstStyle/>
          <a:p>
            <a:r>
              <a:rPr lang="en-US" dirty="0" smtClean="0"/>
              <a:t>RFQ Resonance control status</a:t>
            </a:r>
            <a:endParaRPr lang="en-US" dirty="0"/>
          </a:p>
        </p:txBody>
      </p:sp>
      <p:sp>
        <p:nvSpPr>
          <p:cNvPr id="4" name="Date Placeholder 3"/>
          <p:cNvSpPr>
            <a:spLocks noGrp="1"/>
          </p:cNvSpPr>
          <p:nvPr>
            <p:ph type="dt" sz="half" idx="2"/>
          </p:nvPr>
        </p:nvSpPr>
        <p:spPr/>
        <p:txBody>
          <a:bodyPr/>
          <a:lstStyle/>
          <a:p>
            <a:pPr>
              <a:defRPr/>
            </a:pPr>
            <a:fld id="{057DBEF9-958B-A14A-A3C1-7906BE616D83}" type="datetime1">
              <a:rPr lang="en-US" smtClean="0"/>
              <a:t>4/10/17</a:t>
            </a:fld>
            <a:endParaRPr lang="en-US"/>
          </a:p>
        </p:txBody>
      </p:sp>
      <p:sp>
        <p:nvSpPr>
          <p:cNvPr id="5" name="Footer Placeholder 4"/>
          <p:cNvSpPr>
            <a:spLocks noGrp="1"/>
          </p:cNvSpPr>
          <p:nvPr>
            <p:ph type="ftr" sz="quarter" idx="3"/>
          </p:nvPr>
        </p:nvSpPr>
        <p:spPr/>
        <p:txBody>
          <a:bodyPr/>
          <a:lstStyle/>
          <a:p>
            <a:pPr>
              <a:defRPr/>
            </a:pPr>
            <a:r>
              <a:rPr lang="en-US" smtClean="0"/>
              <a:t>PIP-II MAC</a:t>
            </a:r>
            <a:endParaRPr lang="en-US" b="1" dirty="0"/>
          </a:p>
        </p:txBody>
      </p:sp>
      <p:sp>
        <p:nvSpPr>
          <p:cNvPr id="6" name="Slide Number Placeholder 5"/>
          <p:cNvSpPr>
            <a:spLocks noGrp="1"/>
          </p:cNvSpPr>
          <p:nvPr>
            <p:ph type="sldNum" sz="quarter" idx="4"/>
          </p:nvPr>
        </p:nvSpPr>
        <p:spPr/>
        <p:txBody>
          <a:bodyPr/>
          <a:lstStyle/>
          <a:p>
            <a:pPr>
              <a:defRPr/>
            </a:pPr>
            <a:fld id="{7907D7AA-E91D-1A43-9FD1-B4D37D8BF9BE}" type="slidenum">
              <a:rPr lang="en-US" smtClean="0"/>
              <a:pPr>
                <a:defRPr/>
              </a:pPr>
              <a:t>50</a:t>
            </a:fld>
            <a:endParaRPr lang="en-US" dirty="0"/>
          </a:p>
        </p:txBody>
      </p:sp>
      <p:pic>
        <p:nvPicPr>
          <p:cNvPr id="10" name="Picture 9" descr="ResonanceContro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6935" y="864739"/>
            <a:ext cx="3398464" cy="2548848"/>
          </a:xfrm>
          <a:prstGeom prst="rect">
            <a:avLst/>
          </a:prstGeom>
        </p:spPr>
      </p:pic>
      <p:grpSp>
        <p:nvGrpSpPr>
          <p:cNvPr id="16" name="Group 15"/>
          <p:cNvGrpSpPr/>
          <p:nvPr/>
        </p:nvGrpSpPr>
        <p:grpSpPr>
          <a:xfrm>
            <a:off x="5624945" y="3486185"/>
            <a:ext cx="3519055" cy="2749929"/>
            <a:chOff x="4878442" y="2793945"/>
            <a:chExt cx="4514514" cy="3438565"/>
          </a:xfrm>
        </p:grpSpPr>
        <p:pic>
          <p:nvPicPr>
            <p:cNvPr id="12" name="Picture 11" descr="figure_2_RFQTri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8442" y="2793945"/>
              <a:ext cx="4514514" cy="3438565"/>
            </a:xfrm>
            <a:prstGeom prst="rect">
              <a:avLst/>
            </a:prstGeom>
          </p:spPr>
        </p:pic>
        <p:sp>
          <p:nvSpPr>
            <p:cNvPr id="13" name="Rectangle 12"/>
            <p:cNvSpPr/>
            <p:nvPr/>
          </p:nvSpPr>
          <p:spPr>
            <a:xfrm>
              <a:off x="7838441" y="3141393"/>
              <a:ext cx="427427" cy="2743671"/>
            </a:xfrm>
            <a:prstGeom prst="rect">
              <a:avLst/>
            </a:prstGeom>
            <a:solidFill>
              <a:schemeClr val="accent3">
                <a:alpha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5984860" y="3159394"/>
              <a:ext cx="1823693" cy="2743671"/>
            </a:xfrm>
            <a:prstGeom prst="rect">
              <a:avLst/>
            </a:prstGeom>
            <a:solidFill>
              <a:schemeClr val="accent2">
                <a:lumMod val="60000"/>
                <a:lumOff val="40000"/>
                <a:alpha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5420974" y="3159394"/>
              <a:ext cx="512912" cy="2743671"/>
            </a:xfrm>
            <a:prstGeom prst="rect">
              <a:avLst/>
            </a:prstGeom>
            <a:solidFill>
              <a:schemeClr val="bg1">
                <a:lumMod val="65000"/>
                <a:alpha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Rectangle 16"/>
          <p:cNvSpPr/>
          <p:nvPr/>
        </p:nvSpPr>
        <p:spPr>
          <a:xfrm>
            <a:off x="1530603" y="4934553"/>
            <a:ext cx="4407479" cy="1384995"/>
          </a:xfrm>
          <a:prstGeom prst="rect">
            <a:avLst/>
          </a:prstGeom>
        </p:spPr>
        <p:txBody>
          <a:bodyPr wrap="square">
            <a:spAutoFit/>
          </a:bodyPr>
          <a:lstStyle/>
          <a:p>
            <a:r>
              <a:rPr lang="en-US" sz="1400" dirty="0"/>
              <a:t>Vane voltage: Red</a:t>
            </a:r>
          </a:p>
          <a:p>
            <a:r>
              <a:rPr lang="en-US" sz="1400" dirty="0"/>
              <a:t>Frequency error: Blue</a:t>
            </a:r>
          </a:p>
          <a:p>
            <a:r>
              <a:rPr lang="en-US" sz="1400" dirty="0"/>
              <a:t>Grey: RFQ ramp, resonance control is idle, LLRF is in SEL</a:t>
            </a:r>
          </a:p>
          <a:p>
            <a:r>
              <a:rPr lang="en-US" sz="1400" dirty="0"/>
              <a:t>Orange: Resonance control bringing RFQ to frequency, LLRF is in SEL</a:t>
            </a:r>
          </a:p>
          <a:p>
            <a:r>
              <a:rPr lang="en-US" sz="1400" dirty="0"/>
              <a:t>Green: RFQ is in GDR and LLRF feedback is active</a:t>
            </a:r>
          </a:p>
        </p:txBody>
      </p:sp>
    </p:spTree>
    <p:extLst>
      <p:ext uri="{BB962C8B-B14F-4D97-AF65-F5344CB8AC3E}">
        <p14:creationId xmlns:p14="http://schemas.microsoft.com/office/powerpoint/2010/main" val="135024279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1145661"/>
            <a:ext cx="8672513" cy="4711140"/>
          </a:xfrm>
        </p:spPr>
      </p:pic>
      <p:sp>
        <p:nvSpPr>
          <p:cNvPr id="3" name="Title 2"/>
          <p:cNvSpPr>
            <a:spLocks noGrp="1"/>
          </p:cNvSpPr>
          <p:nvPr>
            <p:ph type="title"/>
          </p:nvPr>
        </p:nvSpPr>
        <p:spPr/>
        <p:txBody>
          <a:bodyPr/>
          <a:lstStyle/>
          <a:p>
            <a:endParaRPr lang="en-US"/>
          </a:p>
        </p:txBody>
      </p:sp>
      <p:sp>
        <p:nvSpPr>
          <p:cNvPr id="4" name="Date Placeholder 3"/>
          <p:cNvSpPr>
            <a:spLocks noGrp="1"/>
          </p:cNvSpPr>
          <p:nvPr>
            <p:ph type="dt" sz="half" idx="2"/>
          </p:nvPr>
        </p:nvSpPr>
        <p:spPr/>
        <p:txBody>
          <a:bodyPr/>
          <a:lstStyle/>
          <a:p>
            <a:pPr>
              <a:defRPr/>
            </a:pPr>
            <a:fld id="{32069745-4E5D-064E-ADD4-3A31E9CAE382}" type="datetime1">
              <a:rPr lang="en-US" smtClean="0"/>
              <a:t>4/10/17</a:t>
            </a:fld>
            <a:endParaRPr lang="en-US" dirty="0"/>
          </a:p>
        </p:txBody>
      </p:sp>
      <p:sp>
        <p:nvSpPr>
          <p:cNvPr id="5" name="Footer Placeholder 4"/>
          <p:cNvSpPr>
            <a:spLocks noGrp="1"/>
          </p:cNvSpPr>
          <p:nvPr>
            <p:ph type="ftr" sz="quarter" idx="3"/>
          </p:nvPr>
        </p:nvSpPr>
        <p:spPr/>
        <p:txBody>
          <a:bodyPr/>
          <a:lstStyle/>
          <a:p>
            <a:pPr>
              <a:defRPr/>
            </a:pPr>
            <a:r>
              <a:rPr lang="fi-FI" smtClean="0"/>
              <a:t>PIP-II MAC</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51</a:t>
            </a:fld>
            <a:endParaRPr lang="en-US" dirty="0"/>
          </a:p>
        </p:txBody>
      </p:sp>
    </p:spTree>
    <p:extLst>
      <p:ext uri="{BB962C8B-B14F-4D97-AF65-F5344CB8AC3E}">
        <p14:creationId xmlns:p14="http://schemas.microsoft.com/office/powerpoint/2010/main" val="8412420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1419590"/>
            <a:ext cx="8672513" cy="4163283"/>
          </a:xfrm>
        </p:spPr>
      </p:pic>
      <p:sp>
        <p:nvSpPr>
          <p:cNvPr id="3" name="Title 2"/>
          <p:cNvSpPr>
            <a:spLocks noGrp="1"/>
          </p:cNvSpPr>
          <p:nvPr>
            <p:ph type="title"/>
          </p:nvPr>
        </p:nvSpPr>
        <p:spPr/>
        <p:txBody>
          <a:bodyPr/>
          <a:lstStyle/>
          <a:p>
            <a:endParaRPr lang="en-US"/>
          </a:p>
        </p:txBody>
      </p:sp>
      <p:sp>
        <p:nvSpPr>
          <p:cNvPr id="4" name="Date Placeholder 3"/>
          <p:cNvSpPr>
            <a:spLocks noGrp="1"/>
          </p:cNvSpPr>
          <p:nvPr>
            <p:ph type="dt" sz="half" idx="2"/>
          </p:nvPr>
        </p:nvSpPr>
        <p:spPr/>
        <p:txBody>
          <a:bodyPr/>
          <a:lstStyle/>
          <a:p>
            <a:pPr>
              <a:defRPr/>
            </a:pPr>
            <a:fld id="{F1978448-D923-E949-9F39-99B31BF7E8E3}" type="datetime1">
              <a:rPr lang="en-US" smtClean="0"/>
              <a:t>4/10/17</a:t>
            </a:fld>
            <a:endParaRPr lang="en-US" dirty="0"/>
          </a:p>
        </p:txBody>
      </p:sp>
      <p:sp>
        <p:nvSpPr>
          <p:cNvPr id="5" name="Footer Placeholder 4"/>
          <p:cNvSpPr>
            <a:spLocks noGrp="1"/>
          </p:cNvSpPr>
          <p:nvPr>
            <p:ph type="ftr" sz="quarter" idx="3"/>
          </p:nvPr>
        </p:nvSpPr>
        <p:spPr/>
        <p:txBody>
          <a:bodyPr/>
          <a:lstStyle/>
          <a:p>
            <a:pPr>
              <a:defRPr/>
            </a:pPr>
            <a:r>
              <a:rPr lang="fi-FI" smtClean="0"/>
              <a:t>PIP-II MAC</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52</a:t>
            </a:fld>
            <a:endParaRPr lang="en-US" dirty="0"/>
          </a:p>
        </p:txBody>
      </p:sp>
    </p:spTree>
    <p:extLst>
      <p:ext uri="{BB962C8B-B14F-4D97-AF65-F5344CB8AC3E}">
        <p14:creationId xmlns:p14="http://schemas.microsoft.com/office/powerpoint/2010/main" val="169687683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bwMode="auto">
          <a:xfrm>
            <a:off x="228600" y="103188"/>
            <a:ext cx="8686800" cy="642937"/>
          </a:xfrm>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dirty="0" smtClean="0">
                <a:latin typeface="Helvetica" charset="0"/>
              </a:rPr>
              <a:t>5 min ramp. Mostly automated (operator tuning at 14 minutes to speed things up a little) </a:t>
            </a:r>
            <a:endParaRPr lang="en-US" dirty="0">
              <a:latin typeface="Helvetica" charset="0"/>
            </a:endParaRPr>
          </a:p>
        </p:txBody>
      </p:sp>
      <p:sp>
        <p:nvSpPr>
          <p:cNvPr id="17411" name="Date Placeholder 3"/>
          <p:cNvSpPr>
            <a:spLocks noGrp="1"/>
          </p:cNvSpPr>
          <p:nvPr>
            <p:ph type="dt"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B4F7EB62-D42E-894A-8FDE-9540086B829D}" type="datetime1">
              <a:rPr lang="en-US" sz="900" smtClean="0">
                <a:solidFill>
                  <a:srgbClr val="004C97"/>
                </a:solidFill>
                <a:latin typeface="Helvetica" charset="0"/>
              </a:rPr>
              <a:t>4/10/17</a:t>
            </a:fld>
            <a:endParaRPr lang="en-US" sz="900">
              <a:solidFill>
                <a:srgbClr val="004C97"/>
              </a:solidFill>
              <a:latin typeface="Helvetica" charset="0"/>
            </a:endParaRPr>
          </a:p>
        </p:txBody>
      </p:sp>
      <p:sp>
        <p:nvSpPr>
          <p:cNvPr id="17412" name="Footer Placeholder 4"/>
          <p:cNvSpPr>
            <a:spLocks noGrp="1"/>
          </p:cNvSpPr>
          <p:nvPr>
            <p:ph type="ftr" sz="quarter" idx="1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900" smtClean="0">
                <a:solidFill>
                  <a:srgbClr val="004C97"/>
                </a:solidFill>
                <a:latin typeface="Helvetica" charset="0"/>
              </a:rPr>
              <a:t>PIP-II MAC</a:t>
            </a:r>
            <a:endParaRPr lang="en-US" sz="900" b="1">
              <a:solidFill>
                <a:srgbClr val="004C97"/>
              </a:solidFill>
              <a:latin typeface="Helvetica" charset="0"/>
            </a:endParaRPr>
          </a:p>
        </p:txBody>
      </p:sp>
      <p:sp>
        <p:nvSpPr>
          <p:cNvPr id="17413" name="Slide Number Placeholder 5"/>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4D7778E6-3A01-AB4A-8B66-96DF86CAB52B}" type="slidenum">
              <a:rPr lang="en-US" sz="900">
                <a:solidFill>
                  <a:srgbClr val="004C97"/>
                </a:solidFill>
                <a:latin typeface="Helvetica" charset="0"/>
              </a:rPr>
              <a:pPr eaLnBrk="1" hangingPunct="1"/>
              <a:t>53</a:t>
            </a:fld>
            <a:endParaRPr lang="en-US" sz="900">
              <a:solidFill>
                <a:srgbClr val="004C97"/>
              </a:solidFill>
              <a:latin typeface="Helvetica" charset="0"/>
            </a:endParaRPr>
          </a:p>
        </p:txBody>
      </p:sp>
      <p:pic>
        <p:nvPicPr>
          <p:cNvPr id="2" name="Picture 1" descr="figure_1_RFQSta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7472" y="1278279"/>
            <a:ext cx="5737441" cy="4303081"/>
          </a:xfrm>
          <a:prstGeom prst="rect">
            <a:avLst/>
          </a:prstGeom>
        </p:spPr>
      </p:pic>
      <p:sp>
        <p:nvSpPr>
          <p:cNvPr id="3" name="Rectangle 2"/>
          <p:cNvSpPr/>
          <p:nvPr/>
        </p:nvSpPr>
        <p:spPr>
          <a:xfrm>
            <a:off x="6540119" y="1733048"/>
            <a:ext cx="534128" cy="3418614"/>
          </a:xfrm>
          <a:prstGeom prst="rect">
            <a:avLst/>
          </a:prstGeom>
          <a:solidFill>
            <a:schemeClr val="accent3">
              <a:alpha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652861" y="1733048"/>
            <a:ext cx="1887258" cy="3418614"/>
          </a:xfrm>
          <a:prstGeom prst="rect">
            <a:avLst/>
          </a:prstGeom>
          <a:solidFill>
            <a:schemeClr val="accent2">
              <a:lumMod val="60000"/>
              <a:lumOff val="40000"/>
              <a:alpha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3709232" y="1733048"/>
            <a:ext cx="943629" cy="3418614"/>
          </a:xfrm>
          <a:prstGeom prst="rect">
            <a:avLst/>
          </a:prstGeom>
          <a:solidFill>
            <a:schemeClr val="bg1">
              <a:lumMod val="65000"/>
              <a:alpha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359165" y="1303266"/>
            <a:ext cx="2323352" cy="4278094"/>
          </a:xfrm>
          <a:prstGeom prst="rect">
            <a:avLst/>
          </a:prstGeom>
          <a:noFill/>
        </p:spPr>
        <p:txBody>
          <a:bodyPr wrap="square" rtlCol="0">
            <a:spAutoFit/>
          </a:bodyPr>
          <a:lstStyle/>
          <a:p>
            <a:r>
              <a:rPr lang="en-US" sz="1600" dirty="0" smtClean="0"/>
              <a:t>Testing faster start, not fully automated. Kink in resonance frequency at 14 minutes was due to operator tuning not automatic tuning.</a:t>
            </a:r>
          </a:p>
          <a:p>
            <a:endParaRPr lang="en-US" sz="1600" dirty="0"/>
          </a:p>
          <a:p>
            <a:r>
              <a:rPr lang="en-US" sz="1600" dirty="0" smtClean="0"/>
              <a:t>Vane voltage: Red</a:t>
            </a:r>
          </a:p>
          <a:p>
            <a:r>
              <a:rPr lang="en-US" sz="1600" dirty="0" smtClean="0"/>
              <a:t>Frequency error: Blue</a:t>
            </a:r>
          </a:p>
          <a:p>
            <a:r>
              <a:rPr lang="en-US" sz="1600" dirty="0" smtClean="0"/>
              <a:t>Grey: RFQ ramp, resonance control is idle, LLRF is in SEL</a:t>
            </a:r>
          </a:p>
          <a:p>
            <a:r>
              <a:rPr lang="en-US" sz="1600" dirty="0" smtClean="0"/>
              <a:t>Orange: Resonance control bringing RFQ to frequency, LLRF is in SEL</a:t>
            </a:r>
          </a:p>
          <a:p>
            <a:r>
              <a:rPr lang="en-US" sz="1600" dirty="0" smtClean="0"/>
              <a:t>Green: RFQ is in GDR and LLRF feedback is active</a:t>
            </a:r>
            <a:endParaRPr lang="en-US" sz="1600" dirty="0"/>
          </a:p>
        </p:txBody>
      </p:sp>
    </p:spTree>
    <p:extLst>
      <p:ext uri="{BB962C8B-B14F-4D97-AF65-F5344CB8AC3E}">
        <p14:creationId xmlns:p14="http://schemas.microsoft.com/office/powerpoint/2010/main" val="17331059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Baseband cavity and controller model</a:t>
            </a:r>
            <a:endParaRPr lang="en-US" dirty="0"/>
          </a:p>
        </p:txBody>
      </p:sp>
      <p:pic>
        <p:nvPicPr>
          <p:cNvPr id="7" name="Content Placeholder 6" descr="slide5.pdf"/>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l="6663" t="11622" r="8036" b="19610"/>
          <a:stretch/>
        </p:blipFill>
        <p:spPr>
          <a:xfrm>
            <a:off x="313718" y="859702"/>
            <a:ext cx="8647347" cy="5223597"/>
          </a:xfrm>
        </p:spPr>
      </p:pic>
      <p:sp>
        <p:nvSpPr>
          <p:cNvPr id="4" name="Date Placeholder 3"/>
          <p:cNvSpPr>
            <a:spLocks noGrp="1"/>
          </p:cNvSpPr>
          <p:nvPr>
            <p:ph type="dt" sz="half" idx="10"/>
          </p:nvPr>
        </p:nvSpPr>
        <p:spPr/>
        <p:txBody>
          <a:bodyPr/>
          <a:lstStyle/>
          <a:p>
            <a:fld id="{08D8BD13-20C5-9D41-B7BC-E6D2828E9FAF}" type="datetime1">
              <a:rPr lang="en-US" smtClean="0"/>
              <a:t>4/10/17</a:t>
            </a:fld>
            <a:endParaRPr lang="en-US"/>
          </a:p>
        </p:txBody>
      </p:sp>
      <p:sp>
        <p:nvSpPr>
          <p:cNvPr id="5" name="Footer Placeholder 4"/>
          <p:cNvSpPr>
            <a:spLocks noGrp="1"/>
          </p:cNvSpPr>
          <p:nvPr>
            <p:ph type="ftr" sz="quarter" idx="11"/>
          </p:nvPr>
        </p:nvSpPr>
        <p:spPr/>
        <p:txBody>
          <a:bodyPr/>
          <a:lstStyle/>
          <a:p>
            <a:pPr>
              <a:defRPr/>
            </a:pPr>
            <a:r>
              <a:rPr lang="en-US" smtClean="0"/>
              <a:t>PIP-II MAC</a:t>
            </a:r>
            <a:endParaRPr lang="en-US" b="1" dirty="0"/>
          </a:p>
        </p:txBody>
      </p:sp>
      <p:sp>
        <p:nvSpPr>
          <p:cNvPr id="6" name="Slide Number Placeholder 5"/>
          <p:cNvSpPr>
            <a:spLocks noGrp="1"/>
          </p:cNvSpPr>
          <p:nvPr>
            <p:ph type="sldNum" sz="quarter" idx="12"/>
          </p:nvPr>
        </p:nvSpPr>
        <p:spPr/>
        <p:txBody>
          <a:bodyPr/>
          <a:lstStyle/>
          <a:p>
            <a:fld id="{A15A663A-9045-4F5C-A8DD-14283B87C592}" type="slidenum">
              <a:rPr lang="en-US" smtClean="0"/>
              <a:pPr/>
              <a:t>54</a:t>
            </a:fld>
            <a:endParaRPr lang="en-US"/>
          </a:p>
        </p:txBody>
      </p:sp>
    </p:spTree>
    <p:extLst>
      <p:ext uri="{BB962C8B-B14F-4D97-AF65-F5344CB8AC3E}">
        <p14:creationId xmlns:p14="http://schemas.microsoft.com/office/powerpoint/2010/main" val="37225083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RFQ vane system step response</a:t>
            </a:r>
            <a:endParaRPr lang="en-US" dirty="0"/>
          </a:p>
        </p:txBody>
      </p:sp>
      <p:sp>
        <p:nvSpPr>
          <p:cNvPr id="6" name="Content Placeholder 5"/>
          <p:cNvSpPr>
            <a:spLocks noGrp="1"/>
          </p:cNvSpPr>
          <p:nvPr>
            <p:ph sz="half" idx="1"/>
          </p:nvPr>
        </p:nvSpPr>
        <p:spPr>
          <a:xfrm>
            <a:off x="457200" y="4167769"/>
            <a:ext cx="3295078" cy="2107340"/>
          </a:xfrm>
        </p:spPr>
        <p:txBody>
          <a:bodyPr>
            <a:normAutofit/>
          </a:bodyPr>
          <a:lstStyle/>
          <a:p>
            <a:pPr algn="just"/>
            <a:r>
              <a:rPr lang="en-US" sz="1600" dirty="0" smtClean="0">
                <a:latin typeface="Times"/>
                <a:cs typeface="Times"/>
              </a:rPr>
              <a:t>Transient response of the RFQ resonant frequency due to change in the vane flow control valve. Prior to changing the flow valve, the intermediate skid was cooled to approximately 25C. The control valve was stepped from 0% open to 50% open.</a:t>
            </a:r>
          </a:p>
          <a:p>
            <a:pPr marL="0" indent="0" algn="just">
              <a:buNone/>
            </a:pPr>
            <a:endParaRPr lang="en-US" sz="1800" dirty="0"/>
          </a:p>
        </p:txBody>
      </p:sp>
      <p:pic>
        <p:nvPicPr>
          <p:cNvPr id="8" name="Picture 7" descr="FCVStepResponse2.png"/>
          <p:cNvPicPr>
            <a:picLocks noChangeAspect="1"/>
          </p:cNvPicPr>
          <p:nvPr/>
        </p:nvPicPr>
        <p:blipFill rotWithShape="1">
          <a:blip r:embed="rId3">
            <a:extLst>
              <a:ext uri="{28A0092B-C50C-407E-A947-70E740481C1C}">
                <a14:useLocalDpi xmlns:a14="http://schemas.microsoft.com/office/drawing/2010/main" val="0"/>
              </a:ext>
            </a:extLst>
          </a:blip>
          <a:srcRect r="16250"/>
          <a:stretch/>
        </p:blipFill>
        <p:spPr>
          <a:xfrm>
            <a:off x="3992886" y="1828801"/>
            <a:ext cx="4549479" cy="4074160"/>
          </a:xfrm>
          <a:prstGeom prst="rect">
            <a:avLst/>
          </a:prstGeom>
        </p:spPr>
      </p:pic>
      <p:pic>
        <p:nvPicPr>
          <p:cNvPr id="3" name="Picture 2"/>
          <p:cNvPicPr>
            <a:picLocks noChangeAspect="1"/>
          </p:cNvPicPr>
          <p:nvPr/>
        </p:nvPicPr>
        <p:blipFill>
          <a:blip r:embed="rId4"/>
          <a:stretch>
            <a:fillRect/>
          </a:stretch>
        </p:blipFill>
        <p:spPr>
          <a:xfrm>
            <a:off x="457200" y="1907970"/>
            <a:ext cx="3771900" cy="1295400"/>
          </a:xfrm>
          <a:prstGeom prst="rect">
            <a:avLst/>
          </a:prstGeom>
        </p:spPr>
      </p:pic>
      <p:pic>
        <p:nvPicPr>
          <p:cNvPr id="4" name="Picture 3"/>
          <p:cNvPicPr>
            <a:picLocks noChangeAspect="1"/>
          </p:cNvPicPr>
          <p:nvPr/>
        </p:nvPicPr>
        <p:blipFill>
          <a:blip r:embed="rId5"/>
          <a:stretch>
            <a:fillRect/>
          </a:stretch>
        </p:blipFill>
        <p:spPr>
          <a:xfrm>
            <a:off x="891540" y="3380369"/>
            <a:ext cx="2654300" cy="660400"/>
          </a:xfrm>
          <a:prstGeom prst="rect">
            <a:avLst/>
          </a:prstGeom>
        </p:spPr>
      </p:pic>
      <p:sp>
        <p:nvSpPr>
          <p:cNvPr id="2" name="Date Placeholder 1"/>
          <p:cNvSpPr>
            <a:spLocks noGrp="1"/>
          </p:cNvSpPr>
          <p:nvPr>
            <p:ph type="dt" sz="half" idx="10"/>
          </p:nvPr>
        </p:nvSpPr>
        <p:spPr/>
        <p:txBody>
          <a:bodyPr/>
          <a:lstStyle/>
          <a:p>
            <a:fld id="{19D4BF81-F2EA-584D-AF4A-849CE6C390B7}" type="datetime1">
              <a:rPr lang="en-US" smtClean="0"/>
              <a:t>4/10/17</a:t>
            </a:fld>
            <a:endParaRPr lang="en-US"/>
          </a:p>
        </p:txBody>
      </p:sp>
      <p:sp>
        <p:nvSpPr>
          <p:cNvPr id="7" name="Footer Placeholder 6"/>
          <p:cNvSpPr>
            <a:spLocks noGrp="1"/>
          </p:cNvSpPr>
          <p:nvPr>
            <p:ph type="ftr" sz="quarter" idx="11"/>
          </p:nvPr>
        </p:nvSpPr>
        <p:spPr/>
        <p:txBody>
          <a:bodyPr/>
          <a:lstStyle/>
          <a:p>
            <a:r>
              <a:rPr lang="en-US" smtClean="0"/>
              <a:t>PIP-II MAC</a:t>
            </a:r>
            <a:endParaRPr lang="en-US"/>
          </a:p>
        </p:txBody>
      </p:sp>
      <p:sp>
        <p:nvSpPr>
          <p:cNvPr id="9" name="Slide Number Placeholder 8"/>
          <p:cNvSpPr>
            <a:spLocks noGrp="1"/>
          </p:cNvSpPr>
          <p:nvPr>
            <p:ph type="sldNum" sz="quarter" idx="12"/>
          </p:nvPr>
        </p:nvSpPr>
        <p:spPr/>
        <p:txBody>
          <a:bodyPr/>
          <a:lstStyle/>
          <a:p>
            <a:fld id="{6FB4E42A-B322-9445-B885-C8A6E97D12F2}" type="slidenum">
              <a:rPr lang="en-US" smtClean="0"/>
              <a:t>55</a:t>
            </a:fld>
            <a:endParaRPr lang="en-US"/>
          </a:p>
        </p:txBody>
      </p:sp>
    </p:spTree>
    <p:extLst>
      <p:ext uri="{BB962C8B-B14F-4D97-AF65-F5344CB8AC3E}">
        <p14:creationId xmlns:p14="http://schemas.microsoft.com/office/powerpoint/2010/main" val="8433448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601" y="905144"/>
            <a:ext cx="7610911" cy="3364195"/>
          </a:xfrm>
        </p:spPr>
      </p:pic>
      <p:sp>
        <p:nvSpPr>
          <p:cNvPr id="3" name="Title 2"/>
          <p:cNvSpPr>
            <a:spLocks noGrp="1"/>
          </p:cNvSpPr>
          <p:nvPr>
            <p:ph type="title"/>
          </p:nvPr>
        </p:nvSpPr>
        <p:spPr/>
        <p:txBody>
          <a:bodyPr/>
          <a:lstStyle/>
          <a:p>
            <a:r>
              <a:rPr lang="en-US" dirty="0" smtClean="0"/>
              <a:t>LLRF System Approach</a:t>
            </a:r>
            <a:endParaRPr lang="en-US" dirty="0"/>
          </a:p>
        </p:txBody>
      </p:sp>
      <p:sp>
        <p:nvSpPr>
          <p:cNvPr id="4" name="Date Placeholder 3"/>
          <p:cNvSpPr>
            <a:spLocks noGrp="1"/>
          </p:cNvSpPr>
          <p:nvPr>
            <p:ph type="dt" sz="half" idx="2"/>
          </p:nvPr>
        </p:nvSpPr>
        <p:spPr/>
        <p:txBody>
          <a:bodyPr/>
          <a:lstStyle/>
          <a:p>
            <a:pPr>
              <a:defRPr/>
            </a:pPr>
            <a:fld id="{92EF44C0-B010-2945-A15F-895296922821}" type="datetime1">
              <a:rPr lang="en-US" smtClean="0"/>
              <a:t>4/10/17</a:t>
            </a:fld>
            <a:endParaRPr lang="en-US" dirty="0"/>
          </a:p>
        </p:txBody>
      </p:sp>
      <p:sp>
        <p:nvSpPr>
          <p:cNvPr id="5" name="Footer Placeholder 4"/>
          <p:cNvSpPr>
            <a:spLocks noGrp="1"/>
          </p:cNvSpPr>
          <p:nvPr>
            <p:ph type="ftr" sz="quarter" idx="3"/>
          </p:nvPr>
        </p:nvSpPr>
        <p:spPr/>
        <p:txBody>
          <a:bodyPr/>
          <a:lstStyle/>
          <a:p>
            <a:pPr>
              <a:defRPr/>
            </a:pPr>
            <a:r>
              <a:rPr lang="fi-FI" smtClean="0"/>
              <a:t>PIP-II MAC</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6</a:t>
            </a:fld>
            <a:endParaRPr lang="en-US" dirty="0"/>
          </a:p>
        </p:txBody>
      </p:sp>
      <p:sp>
        <p:nvSpPr>
          <p:cNvPr id="9" name="TextBox 8"/>
          <p:cNvSpPr txBox="1"/>
          <p:nvPr/>
        </p:nvSpPr>
        <p:spPr>
          <a:xfrm>
            <a:off x="7552706" y="1381705"/>
            <a:ext cx="1448790" cy="2585323"/>
          </a:xfrm>
          <a:prstGeom prst="rect">
            <a:avLst/>
          </a:prstGeom>
          <a:noFill/>
        </p:spPr>
        <p:txBody>
          <a:bodyPr wrap="square" rtlCol="0">
            <a:spAutoFit/>
          </a:bodyPr>
          <a:lstStyle/>
          <a:p>
            <a:r>
              <a:rPr lang="en-US" sz="1800" dirty="0" smtClean="0">
                <a:solidFill>
                  <a:srgbClr val="002060"/>
                </a:solidFill>
              </a:rPr>
              <a:t># 4 Cavity </a:t>
            </a:r>
          </a:p>
          <a:p>
            <a:r>
              <a:rPr lang="en-US" sz="1800" dirty="0" smtClean="0">
                <a:solidFill>
                  <a:srgbClr val="002060"/>
                </a:solidFill>
              </a:rPr>
              <a:t>LLRF Stations</a:t>
            </a:r>
            <a:endParaRPr lang="en-US" sz="1800" dirty="0">
              <a:solidFill>
                <a:srgbClr val="002060"/>
              </a:solidFill>
            </a:endParaRPr>
          </a:p>
          <a:p>
            <a:r>
              <a:rPr lang="en-US" sz="1800" dirty="0" smtClean="0">
                <a:solidFill>
                  <a:srgbClr val="002060"/>
                </a:solidFill>
              </a:rPr>
              <a:t>1</a:t>
            </a:r>
          </a:p>
          <a:p>
            <a:r>
              <a:rPr lang="en-US" sz="1800" dirty="0" smtClean="0">
                <a:solidFill>
                  <a:srgbClr val="002060"/>
                </a:solidFill>
              </a:rPr>
              <a:t>1</a:t>
            </a:r>
          </a:p>
          <a:p>
            <a:r>
              <a:rPr lang="en-US" sz="1800" dirty="0" smtClean="0">
                <a:solidFill>
                  <a:srgbClr val="002060"/>
                </a:solidFill>
              </a:rPr>
              <a:t>2</a:t>
            </a:r>
          </a:p>
          <a:p>
            <a:r>
              <a:rPr lang="en-US" sz="1800" dirty="0" smtClean="0">
                <a:solidFill>
                  <a:srgbClr val="002060"/>
                </a:solidFill>
              </a:rPr>
              <a:t>4</a:t>
            </a:r>
          </a:p>
          <a:p>
            <a:r>
              <a:rPr lang="en-US" sz="1800" dirty="0" smtClean="0">
                <a:solidFill>
                  <a:srgbClr val="002060"/>
                </a:solidFill>
              </a:rPr>
              <a:t>9</a:t>
            </a:r>
          </a:p>
          <a:p>
            <a:endParaRPr lang="en-US" sz="1800" dirty="0" smtClean="0">
              <a:solidFill>
                <a:srgbClr val="002060"/>
              </a:solidFill>
            </a:endParaRPr>
          </a:p>
          <a:p>
            <a:r>
              <a:rPr lang="en-US" sz="1800" dirty="0" smtClean="0">
                <a:solidFill>
                  <a:srgbClr val="002060"/>
                </a:solidFill>
              </a:rPr>
              <a:t>15</a:t>
            </a:r>
            <a:endParaRPr lang="en-US" sz="1800" dirty="0">
              <a:solidFill>
                <a:srgbClr val="002060"/>
              </a:solidFill>
            </a:endParaRPr>
          </a:p>
        </p:txBody>
      </p:sp>
      <p:sp>
        <p:nvSpPr>
          <p:cNvPr id="2" name="TextBox 1"/>
          <p:cNvSpPr txBox="1"/>
          <p:nvPr/>
        </p:nvSpPr>
        <p:spPr>
          <a:xfrm>
            <a:off x="429419" y="4266911"/>
            <a:ext cx="7683064" cy="2308324"/>
          </a:xfrm>
          <a:prstGeom prst="rect">
            <a:avLst/>
          </a:prstGeom>
          <a:noFill/>
        </p:spPr>
        <p:txBody>
          <a:bodyPr wrap="square" rtlCol="0">
            <a:spAutoFit/>
          </a:bodyPr>
          <a:lstStyle/>
          <a:p>
            <a:r>
              <a:rPr lang="en-US" dirty="0" smtClean="0"/>
              <a:t>• LLRF hardware is compatible for all frequencies and is  repeated in racks controlling four cavities</a:t>
            </a:r>
          </a:p>
          <a:p>
            <a:r>
              <a:rPr lang="en-US" dirty="0" smtClean="0"/>
              <a:t>• Each cavity frequency has its own phase reference and LO</a:t>
            </a:r>
          </a:p>
          <a:p>
            <a:r>
              <a:rPr lang="en-US" dirty="0" smtClean="0"/>
              <a:t>• All systems have a common IF (20 MHz)</a:t>
            </a:r>
          </a:p>
          <a:p>
            <a:r>
              <a:rPr lang="en-US" dirty="0" smtClean="0"/>
              <a:t>• Low noise and crosstalk, high linearity</a:t>
            </a:r>
          </a:p>
          <a:p>
            <a:r>
              <a:rPr lang="en-US" dirty="0" smtClean="0"/>
              <a:t>  </a:t>
            </a:r>
            <a:endParaRPr lang="en-US" dirty="0"/>
          </a:p>
        </p:txBody>
      </p:sp>
    </p:spTree>
    <p:extLst>
      <p:ext uri="{BB962C8B-B14F-4D97-AF65-F5344CB8AC3E}">
        <p14:creationId xmlns:p14="http://schemas.microsoft.com/office/powerpoint/2010/main" val="14370258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2" name="Title 1"/>
          <p:cNvSpPr>
            <a:spLocks noGrp="1"/>
          </p:cNvSpPr>
          <p:nvPr>
            <p:ph type="title"/>
          </p:nvPr>
        </p:nvSpPr>
        <p:spPr/>
        <p:txBody>
          <a:bodyPr/>
          <a:lstStyle/>
          <a:p>
            <a:r>
              <a:rPr lang="en-US" dirty="0" smtClean="0"/>
              <a:t>Synergy Between LLRF DOE Projects at FNAL</a:t>
            </a:r>
            <a:endParaRPr lang="en-US" dirty="0"/>
          </a:p>
        </p:txBody>
      </p:sp>
      <p:sp>
        <p:nvSpPr>
          <p:cNvPr id="4" name="Date Placeholder 3"/>
          <p:cNvSpPr>
            <a:spLocks noGrp="1"/>
          </p:cNvSpPr>
          <p:nvPr>
            <p:ph type="dt" sz="half" idx="2"/>
          </p:nvPr>
        </p:nvSpPr>
        <p:spPr/>
        <p:txBody>
          <a:bodyPr/>
          <a:lstStyle/>
          <a:p>
            <a:fld id="{51678935-0DE2-6F48-BC9A-9AE459CCDAB3}" type="datetime1">
              <a:rPr lang="en-US" smtClean="0"/>
              <a:t>4/10/17</a:t>
            </a:fld>
            <a:endParaRPr lang="en-US"/>
          </a:p>
        </p:txBody>
      </p:sp>
      <p:sp>
        <p:nvSpPr>
          <p:cNvPr id="5" name="Footer Placeholder 4"/>
          <p:cNvSpPr>
            <a:spLocks noGrp="1"/>
          </p:cNvSpPr>
          <p:nvPr>
            <p:ph type="ftr" sz="quarter" idx="3"/>
          </p:nvPr>
        </p:nvSpPr>
        <p:spPr/>
        <p:txBody>
          <a:bodyPr/>
          <a:lstStyle/>
          <a:p>
            <a:pPr>
              <a:defRPr/>
            </a:pPr>
            <a:r>
              <a:rPr lang="en-US" smtClean="0"/>
              <a:t>PIP-II MAC</a:t>
            </a:r>
            <a:endParaRPr lang="en-US" b="1" dirty="0"/>
          </a:p>
        </p:txBody>
      </p:sp>
      <p:sp>
        <p:nvSpPr>
          <p:cNvPr id="6" name="Slide Number Placeholder 5"/>
          <p:cNvSpPr>
            <a:spLocks noGrp="1"/>
          </p:cNvSpPr>
          <p:nvPr>
            <p:ph type="sldNum" sz="quarter" idx="4"/>
          </p:nvPr>
        </p:nvSpPr>
        <p:spPr/>
        <p:txBody>
          <a:bodyPr/>
          <a:lstStyle/>
          <a:p>
            <a:fld id="{A15A663A-9045-4F5C-A8DD-14283B87C592}" type="slidenum">
              <a:rPr lang="en-US" smtClean="0"/>
              <a:pPr/>
              <a:t>7</a:t>
            </a:fld>
            <a:endParaRPr lang="en-US"/>
          </a:p>
        </p:txBody>
      </p:sp>
      <p:graphicFrame>
        <p:nvGraphicFramePr>
          <p:cNvPr id="29" name="Table 28"/>
          <p:cNvGraphicFramePr>
            <a:graphicFrameLocks noGrp="1"/>
          </p:cNvGraphicFramePr>
          <p:nvPr>
            <p:extLst>
              <p:ext uri="{D42A27DB-BD31-4B8C-83A1-F6EECF244321}">
                <p14:modId xmlns:p14="http://schemas.microsoft.com/office/powerpoint/2010/main" val="1954201578"/>
              </p:ext>
            </p:extLst>
          </p:nvPr>
        </p:nvGraphicFramePr>
        <p:xfrm>
          <a:off x="222250" y="970241"/>
          <a:ext cx="8657142" cy="4270152"/>
        </p:xfrm>
        <a:graphic>
          <a:graphicData uri="http://schemas.openxmlformats.org/drawingml/2006/table">
            <a:tbl>
              <a:tblPr firstRow="1" bandRow="1">
                <a:tableStyleId>{5C22544A-7EE6-4342-B048-85BDC9FD1C3A}</a:tableStyleId>
              </a:tblPr>
              <a:tblGrid>
                <a:gridCol w="1285916"/>
                <a:gridCol w="1442298"/>
                <a:gridCol w="1255776"/>
                <a:gridCol w="1402080"/>
                <a:gridCol w="1840992"/>
                <a:gridCol w="1430080"/>
              </a:tblGrid>
              <a:tr h="646861">
                <a:tc>
                  <a:txBody>
                    <a:bodyPr/>
                    <a:lstStyle/>
                    <a:p>
                      <a:endParaRPr lang="en-US" sz="1400" dirty="0"/>
                    </a:p>
                  </a:txBody>
                  <a:tcPr/>
                </a:tc>
                <a:tc>
                  <a:txBody>
                    <a:bodyPr/>
                    <a:lstStyle/>
                    <a:p>
                      <a:pPr marL="0" lvl="1"/>
                      <a:r>
                        <a:rPr lang="en-US" sz="1800" dirty="0" smtClean="0">
                          <a:solidFill>
                            <a:schemeClr val="bg1"/>
                          </a:solidFill>
                        </a:rPr>
                        <a:t>RF Converters</a:t>
                      </a:r>
                    </a:p>
                  </a:txBody>
                  <a:tcPr/>
                </a:tc>
                <a:tc>
                  <a:txBody>
                    <a:bodyPr/>
                    <a:lstStyle/>
                    <a:p>
                      <a:r>
                        <a:rPr lang="en-US" sz="1800" dirty="0" smtClean="0"/>
                        <a:t>Digital controller</a:t>
                      </a:r>
                      <a:endParaRPr lang="en-US" sz="1800" dirty="0"/>
                    </a:p>
                  </a:txBody>
                  <a:tcPr/>
                </a:tc>
                <a:tc>
                  <a:txBody>
                    <a:bodyPr/>
                    <a:lstStyle/>
                    <a:p>
                      <a:r>
                        <a:rPr lang="en-US" sz="1800" dirty="0" smtClean="0"/>
                        <a:t>Algorithms FW/SW</a:t>
                      </a:r>
                      <a:endParaRPr lang="en-US" sz="1800" dirty="0"/>
                    </a:p>
                  </a:txBody>
                  <a:tcPr/>
                </a:tc>
                <a:tc>
                  <a:txBody>
                    <a:bodyPr/>
                    <a:lstStyle/>
                    <a:p>
                      <a:r>
                        <a:rPr lang="en-US" sz="1800" dirty="0" smtClean="0"/>
                        <a:t>Phase</a:t>
                      </a:r>
                      <a:r>
                        <a:rPr lang="en-US" sz="1800" baseline="0" dirty="0" smtClean="0"/>
                        <a:t> </a:t>
                      </a:r>
                      <a:r>
                        <a:rPr lang="en-US" sz="1800" dirty="0" smtClean="0"/>
                        <a:t>Reference Line</a:t>
                      </a:r>
                      <a:endParaRPr lang="en-US" sz="1800" dirty="0"/>
                    </a:p>
                  </a:txBody>
                  <a:tcPr/>
                </a:tc>
                <a:tc>
                  <a:txBody>
                    <a:bodyPr/>
                    <a:lstStyle/>
                    <a:p>
                      <a:r>
                        <a:rPr lang="en-US" sz="1800" dirty="0" smtClean="0"/>
                        <a:t>Resonance Control</a:t>
                      </a:r>
                      <a:endParaRPr lang="en-US" sz="1800" dirty="0"/>
                    </a:p>
                  </a:txBody>
                  <a:tcPr/>
                </a:tc>
              </a:tr>
              <a:tr h="462950">
                <a:tc>
                  <a:txBody>
                    <a:bodyPr/>
                    <a:lstStyle/>
                    <a:p>
                      <a:r>
                        <a:rPr lang="en-US" sz="1600" dirty="0" smtClean="0"/>
                        <a:t>NML-ILC</a:t>
                      </a:r>
                      <a:endParaRPr lang="en-US" sz="1600" dirty="0"/>
                    </a:p>
                  </a:txBody>
                  <a:tcPr/>
                </a:tc>
                <a:tc>
                  <a:txBody>
                    <a:bodyPr/>
                    <a:lstStyle/>
                    <a:p>
                      <a:r>
                        <a:rPr lang="en-US" sz="1600" dirty="0" smtClean="0"/>
                        <a:t>FNAL</a:t>
                      </a:r>
                      <a:r>
                        <a:rPr lang="en-US" sz="1600" baseline="0" dirty="0" smtClean="0"/>
                        <a:t> v1,v2</a:t>
                      </a:r>
                      <a:endParaRPr lang="en-US" sz="1600" dirty="0"/>
                    </a:p>
                  </a:txBody>
                  <a:tcPr/>
                </a:tc>
                <a:tc>
                  <a:txBody>
                    <a:bodyPr/>
                    <a:lstStyle/>
                    <a:p>
                      <a:r>
                        <a:rPr lang="en-US" sz="1600" dirty="0" smtClean="0"/>
                        <a:t>FNAL MFC</a:t>
                      </a:r>
                      <a:endParaRPr lang="en-US" sz="1600" dirty="0"/>
                    </a:p>
                  </a:txBody>
                  <a:tcPr/>
                </a:tc>
                <a:tc>
                  <a:txBody>
                    <a:bodyPr/>
                    <a:lstStyle/>
                    <a:p>
                      <a:r>
                        <a:rPr lang="en-US" sz="1600" dirty="0" smtClean="0"/>
                        <a:t>FNAL v1</a:t>
                      </a:r>
                      <a:endParaRPr lang="en-US" sz="1600" dirty="0"/>
                    </a:p>
                  </a:txBody>
                  <a:tcPr/>
                </a:tc>
                <a:tc>
                  <a:txBody>
                    <a:bodyPr/>
                    <a:lstStyle/>
                    <a:p>
                      <a:r>
                        <a:rPr lang="en-US" sz="1600" dirty="0" smtClean="0"/>
                        <a:t>FNAL v1</a:t>
                      </a:r>
                      <a:endParaRPr lang="en-US" sz="1600" dirty="0"/>
                    </a:p>
                  </a:txBody>
                  <a:tcPr/>
                </a:tc>
                <a:tc>
                  <a:txBody>
                    <a:bodyPr/>
                    <a:lstStyle/>
                    <a:p>
                      <a:r>
                        <a:rPr lang="en-US" sz="1600" dirty="0" smtClean="0"/>
                        <a:t>Development</a:t>
                      </a:r>
                      <a:endParaRPr lang="en-US" sz="1600" dirty="0"/>
                    </a:p>
                  </a:txBody>
                  <a:tcPr/>
                </a:tc>
              </a:tr>
              <a:tr h="646861">
                <a:tc>
                  <a:txBody>
                    <a:bodyPr/>
                    <a:lstStyle/>
                    <a:p>
                      <a:r>
                        <a:rPr lang="en-US" sz="1600" dirty="0" smtClean="0"/>
                        <a:t>PIP2 IT</a:t>
                      </a:r>
                    </a:p>
                    <a:p>
                      <a:r>
                        <a:rPr lang="en-US" sz="1600" dirty="0" smtClean="0"/>
                        <a:t>HTS</a:t>
                      </a:r>
                      <a:endParaRPr lang="en-US" sz="1600" dirty="0"/>
                    </a:p>
                  </a:txBody>
                  <a:tcPr/>
                </a:tc>
                <a:tc>
                  <a:txBody>
                    <a:bodyPr/>
                    <a:lstStyle/>
                    <a:p>
                      <a:r>
                        <a:rPr lang="en-US" sz="1600" dirty="0" smtClean="0"/>
                        <a:t>v3</a:t>
                      </a:r>
                      <a:endParaRPr lang="en-US" sz="1600" dirty="0"/>
                    </a:p>
                  </a:txBody>
                  <a:tcPr/>
                </a:tc>
                <a:tc>
                  <a:txBody>
                    <a:bodyPr/>
                    <a:lstStyle/>
                    <a:p>
                      <a:r>
                        <a:rPr lang="en-US" sz="1600" dirty="0" smtClean="0"/>
                        <a:t>SOC-MFC</a:t>
                      </a:r>
                      <a:endParaRPr lang="en-US" sz="1600" dirty="0"/>
                    </a:p>
                  </a:txBody>
                  <a:tcPr/>
                </a:tc>
                <a:tc>
                  <a:txBody>
                    <a:bodyPr/>
                    <a:lstStyle/>
                    <a:p>
                      <a:r>
                        <a:rPr lang="en-US" sz="1600" dirty="0" smtClean="0"/>
                        <a:t>FNAL</a:t>
                      </a:r>
                    </a:p>
                    <a:p>
                      <a:r>
                        <a:rPr lang="en-US" sz="1600" dirty="0" smtClean="0"/>
                        <a:t>ongoing</a:t>
                      </a:r>
                      <a:endParaRPr lang="en-US" sz="1600" dirty="0"/>
                    </a:p>
                  </a:txBody>
                  <a:tcPr/>
                </a:tc>
                <a:tc>
                  <a:txBody>
                    <a:bodyPr/>
                    <a:lstStyle/>
                    <a:p>
                      <a:r>
                        <a:rPr lang="en-US" sz="1600" dirty="0" smtClean="0"/>
                        <a:t>in development</a:t>
                      </a:r>
                      <a:endParaRPr lang="en-US" sz="1600" dirty="0"/>
                    </a:p>
                  </a:txBody>
                  <a:tcPr/>
                </a:tc>
                <a:tc>
                  <a:txBody>
                    <a:bodyPr/>
                    <a:lstStyle/>
                    <a:p>
                      <a:endParaRPr lang="en-US" sz="1600" dirty="0"/>
                    </a:p>
                  </a:txBody>
                  <a:tcPr/>
                </a:tc>
              </a:tr>
              <a:tr h="64686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CMTS-1</a:t>
                      </a:r>
                    </a:p>
                    <a:p>
                      <a:endParaRPr lang="en-US" sz="1600" dirty="0"/>
                    </a:p>
                  </a:txBody>
                  <a:tcPr/>
                </a:tc>
                <a:tc>
                  <a:txBody>
                    <a:bodyPr/>
                    <a:lstStyle/>
                    <a:p>
                      <a:r>
                        <a:rPr lang="en-US" sz="1600" dirty="0" smtClean="0"/>
                        <a:t>v3</a:t>
                      </a:r>
                      <a:endParaRPr lang="en-US" sz="1600" dirty="0"/>
                    </a:p>
                  </a:txBody>
                  <a:tcPr/>
                </a:tc>
                <a:tc>
                  <a:txBody>
                    <a:bodyPr/>
                    <a:lstStyle/>
                    <a:p>
                      <a:r>
                        <a:rPr lang="en-US" sz="1600" dirty="0" smtClean="0"/>
                        <a:t>SOC-MFC</a:t>
                      </a:r>
                      <a:endParaRPr lang="en-US" sz="1600" dirty="0"/>
                    </a:p>
                  </a:txBody>
                  <a:tcPr/>
                </a:tc>
                <a:tc>
                  <a:txBody>
                    <a:bodyPr/>
                    <a:lstStyle/>
                    <a:p>
                      <a:r>
                        <a:rPr lang="en-US" sz="1600" dirty="0" smtClean="0"/>
                        <a:t>FNAL</a:t>
                      </a:r>
                    </a:p>
                    <a:p>
                      <a:r>
                        <a:rPr lang="en-US" sz="1600" dirty="0" smtClean="0"/>
                        <a:t>ongoing</a:t>
                      </a:r>
                      <a:endParaRPr lang="en-US" sz="1600" dirty="0"/>
                    </a:p>
                  </a:txBody>
                  <a:tcPr/>
                </a:tc>
                <a:tc>
                  <a:txBody>
                    <a:bodyPr/>
                    <a:lstStyle/>
                    <a:p>
                      <a:r>
                        <a:rPr lang="en-US" sz="1600" dirty="0" smtClean="0"/>
                        <a:t>simplified</a:t>
                      </a:r>
                      <a:endParaRPr lang="en-US" sz="1600" dirty="0"/>
                    </a:p>
                  </a:txBody>
                  <a:tcPr/>
                </a:tc>
                <a:tc>
                  <a:txBody>
                    <a:bodyPr/>
                    <a:lstStyle/>
                    <a:p>
                      <a:endParaRPr lang="en-US" sz="1600" dirty="0"/>
                    </a:p>
                  </a:txBody>
                  <a:tcPr/>
                </a:tc>
              </a:tr>
              <a:tr h="58070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LCLS-II</a:t>
                      </a:r>
                    </a:p>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1.3 GHz </a:t>
                      </a:r>
                    </a:p>
                  </a:txBody>
                  <a:tcPr/>
                </a:tc>
                <a:tc>
                  <a:txBody>
                    <a:bodyPr/>
                    <a:lstStyle/>
                    <a:p>
                      <a:r>
                        <a:rPr lang="en-US" sz="1600" dirty="0" smtClean="0"/>
                        <a:t>FNAL</a:t>
                      </a:r>
                      <a:r>
                        <a:rPr lang="en-US" sz="1600" baseline="0" dirty="0" smtClean="0"/>
                        <a:t> </a:t>
                      </a:r>
                      <a:r>
                        <a:rPr lang="en-US" sz="1600" dirty="0" smtClean="0"/>
                        <a:t>v4</a:t>
                      </a:r>
                    </a:p>
                  </a:txBody>
                  <a:tcPr/>
                </a:tc>
                <a:tc>
                  <a:txBody>
                    <a:bodyPr/>
                    <a:lstStyle/>
                    <a:p>
                      <a:r>
                        <a:rPr lang="en-US" sz="1600" dirty="0" smtClean="0"/>
                        <a:t>LBNL</a:t>
                      </a:r>
                      <a:endParaRPr lang="en-US"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LBNL</a:t>
                      </a:r>
                      <a:endParaRPr lang="en-US" sz="1600" dirty="0"/>
                    </a:p>
                  </a:txBody>
                  <a:tcPr/>
                </a:tc>
                <a:tc>
                  <a:txBody>
                    <a:bodyPr/>
                    <a:lstStyle/>
                    <a:p>
                      <a:r>
                        <a:rPr lang="en-US" sz="1600" dirty="0" smtClean="0"/>
                        <a:t>SLAC/FNAL </a:t>
                      </a:r>
                      <a:endParaRPr lang="en-US" sz="1600" dirty="0"/>
                    </a:p>
                  </a:txBody>
                  <a:tcPr/>
                </a:tc>
                <a:tc>
                  <a:txBody>
                    <a:bodyPr/>
                    <a:lstStyle/>
                    <a:p>
                      <a:r>
                        <a:rPr lang="en-US" sz="1600" dirty="0" smtClean="0"/>
                        <a:t>JLAB/FNAL</a:t>
                      </a:r>
                      <a:endParaRPr lang="en-US" sz="1600" dirty="0"/>
                    </a:p>
                  </a:txBody>
                  <a:tcPr/>
                </a:tc>
              </a:tr>
              <a:tr h="64686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PIP2 IIFC</a:t>
                      </a:r>
                    </a:p>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HTS1, HTS2</a:t>
                      </a:r>
                    </a:p>
                  </a:txBody>
                  <a:tcPr/>
                </a:tc>
                <a:tc>
                  <a:txBody>
                    <a:bodyPr/>
                    <a:lstStyle/>
                    <a:p>
                      <a:r>
                        <a:rPr lang="en-US" sz="1600" dirty="0" smtClean="0"/>
                        <a:t>v5</a:t>
                      </a:r>
                      <a:endParaRPr lang="en-US" sz="1600" dirty="0"/>
                    </a:p>
                  </a:txBody>
                  <a:tcPr/>
                </a:tc>
                <a:tc>
                  <a:txBody>
                    <a:bodyPr/>
                    <a:lstStyle/>
                    <a:p>
                      <a:r>
                        <a:rPr lang="en-US" sz="1600" dirty="0" smtClean="0"/>
                        <a:t>SOC and LCLS-II</a:t>
                      </a:r>
                      <a:endParaRPr lang="en-US" sz="1600" dirty="0"/>
                    </a:p>
                  </a:txBody>
                  <a:tcPr/>
                </a:tc>
                <a:tc>
                  <a:txBody>
                    <a:bodyPr/>
                    <a:lstStyle/>
                    <a:p>
                      <a:r>
                        <a:rPr lang="en-US" sz="1600" dirty="0" smtClean="0"/>
                        <a:t>Based on FNAL and  LCLS-II</a:t>
                      </a:r>
                      <a:endParaRPr lang="en-US"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New design based off of NML</a:t>
                      </a:r>
                      <a:endParaRPr lang="en-US" sz="1600" dirty="0" smtClean="0"/>
                    </a:p>
                    <a:p>
                      <a:endParaRPr lang="en-US"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Based on our</a:t>
                      </a:r>
                      <a:r>
                        <a:rPr lang="en-US" sz="1600" baseline="0" dirty="0" smtClean="0"/>
                        <a:t> LCLS-II work</a:t>
                      </a:r>
                      <a:endParaRPr lang="en-US" sz="1600" dirty="0" smtClean="0"/>
                    </a:p>
                    <a:p>
                      <a:endParaRPr lang="en-US" sz="1600" dirty="0"/>
                    </a:p>
                  </a:txBody>
                  <a:tcPr/>
                </a:tc>
              </a:tr>
              <a:tr h="462950">
                <a:tc>
                  <a:txBody>
                    <a:bodyPr/>
                    <a:lstStyle/>
                    <a:p>
                      <a:r>
                        <a:rPr lang="en-US" sz="1600" dirty="0" smtClean="0"/>
                        <a:t>Mu2e G-2</a:t>
                      </a:r>
                      <a:endParaRPr lang="en-US" sz="1600" dirty="0"/>
                    </a:p>
                  </a:txBody>
                  <a:tcPr/>
                </a:tc>
                <a:tc>
                  <a:txBody>
                    <a:bodyPr/>
                    <a:lstStyle/>
                    <a:p>
                      <a:endParaRPr lang="en-US"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SOC-MFC</a:t>
                      </a:r>
                    </a:p>
                  </a:txBody>
                  <a:tcPr/>
                </a:tc>
                <a:tc>
                  <a:txBody>
                    <a:bodyPr/>
                    <a:lstStyle/>
                    <a:p>
                      <a:endParaRPr lang="en-US" sz="1600" dirty="0"/>
                    </a:p>
                  </a:txBody>
                  <a:tcPr/>
                </a:tc>
                <a:tc>
                  <a:txBody>
                    <a:bodyPr/>
                    <a:lstStyle/>
                    <a:p>
                      <a:endParaRPr lang="en-US" sz="1600" dirty="0"/>
                    </a:p>
                  </a:txBody>
                  <a:tcPr/>
                </a:tc>
                <a:tc>
                  <a:txBody>
                    <a:bodyPr/>
                    <a:lstStyle/>
                    <a:p>
                      <a:endParaRPr lang="en-US" sz="1600" dirty="0"/>
                    </a:p>
                  </a:txBody>
                  <a:tcPr/>
                </a:tc>
              </a:tr>
            </a:tbl>
          </a:graphicData>
        </a:graphic>
      </p:graphicFrame>
    </p:spTree>
    <p:extLst>
      <p:ext uri="{BB962C8B-B14F-4D97-AF65-F5344CB8AC3E}">
        <p14:creationId xmlns:p14="http://schemas.microsoft.com/office/powerpoint/2010/main" val="19440878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Pxie llrf_diagrams.pdf"/>
          <p:cNvPicPr>
            <a:picLocks noGrp="1" noChangeAspect="1"/>
          </p:cNvPicPr>
          <p:nvPr>
            <p:ph idx="1"/>
          </p:nvPr>
        </p:nvPicPr>
        <p:blipFill rotWithShape="1">
          <a:blip r:embed="rId2">
            <a:extLst>
              <a:ext uri="{28A0092B-C50C-407E-A947-70E740481C1C}">
                <a14:useLocalDpi xmlns:a14="http://schemas.microsoft.com/office/drawing/2010/main" val="0"/>
              </a:ext>
            </a:extLst>
          </a:blip>
          <a:srcRect l="2285" t="4083" r="30279" b="64727"/>
          <a:stretch/>
        </p:blipFill>
        <p:spPr>
          <a:xfrm>
            <a:off x="120073" y="745403"/>
            <a:ext cx="8950037" cy="5356884"/>
          </a:xfrm>
        </p:spPr>
      </p:pic>
      <p:sp>
        <p:nvSpPr>
          <p:cNvPr id="4" name="Date Placeholder 3"/>
          <p:cNvSpPr>
            <a:spLocks noGrp="1"/>
          </p:cNvSpPr>
          <p:nvPr>
            <p:ph type="dt" sz="half" idx="10"/>
          </p:nvPr>
        </p:nvSpPr>
        <p:spPr/>
        <p:txBody>
          <a:bodyPr/>
          <a:lstStyle/>
          <a:p>
            <a:fld id="{6A5092ED-1590-014D-AB3E-29B42952E50F}" type="datetime1">
              <a:rPr lang="en-US" smtClean="0"/>
              <a:t>4/10/17</a:t>
            </a:fld>
            <a:endParaRPr lang="en-US"/>
          </a:p>
        </p:txBody>
      </p:sp>
      <p:sp>
        <p:nvSpPr>
          <p:cNvPr id="5" name="Footer Placeholder 4"/>
          <p:cNvSpPr>
            <a:spLocks noGrp="1"/>
          </p:cNvSpPr>
          <p:nvPr>
            <p:ph type="ftr" sz="quarter" idx="11"/>
          </p:nvPr>
        </p:nvSpPr>
        <p:spPr/>
        <p:txBody>
          <a:bodyPr/>
          <a:lstStyle/>
          <a:p>
            <a:pPr>
              <a:defRPr/>
            </a:pPr>
            <a:r>
              <a:rPr lang="en-US" smtClean="0"/>
              <a:t>PIP-II MAC</a:t>
            </a:r>
            <a:endParaRPr lang="en-US" b="1" dirty="0"/>
          </a:p>
        </p:txBody>
      </p:sp>
      <p:sp>
        <p:nvSpPr>
          <p:cNvPr id="6" name="Slide Number Placeholder 5"/>
          <p:cNvSpPr>
            <a:spLocks noGrp="1"/>
          </p:cNvSpPr>
          <p:nvPr>
            <p:ph type="sldNum" sz="quarter" idx="12"/>
          </p:nvPr>
        </p:nvSpPr>
        <p:spPr/>
        <p:txBody>
          <a:bodyPr/>
          <a:lstStyle/>
          <a:p>
            <a:fld id="{A15A663A-9045-4F5C-A8DD-14283B87C592}" type="slidenum">
              <a:rPr lang="en-US" smtClean="0"/>
              <a:pPr/>
              <a:t>8</a:t>
            </a:fld>
            <a:endParaRPr lang="en-US"/>
          </a:p>
        </p:txBody>
      </p:sp>
      <p:sp>
        <p:nvSpPr>
          <p:cNvPr id="8" name="Title 1"/>
          <p:cNvSpPr>
            <a:spLocks noGrp="1"/>
          </p:cNvSpPr>
          <p:nvPr>
            <p:ph type="title"/>
          </p:nvPr>
        </p:nvSpPr>
        <p:spPr/>
        <p:txBody>
          <a:bodyPr>
            <a:normAutofit/>
          </a:bodyPr>
          <a:lstStyle/>
          <a:p>
            <a:r>
              <a:rPr lang="en-US" sz="2800" dirty="0" smtClean="0"/>
              <a:t>PIP2-IT RF Stations Diagram</a:t>
            </a:r>
            <a:endParaRPr lang="en-US" sz="2800" dirty="0"/>
          </a:p>
        </p:txBody>
      </p:sp>
      <p:sp>
        <p:nvSpPr>
          <p:cNvPr id="2" name="Rectangle 1"/>
          <p:cNvSpPr/>
          <p:nvPr/>
        </p:nvSpPr>
        <p:spPr>
          <a:xfrm>
            <a:off x="222250" y="979714"/>
            <a:ext cx="1867807" cy="1840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362774" y="5575466"/>
            <a:ext cx="1867807" cy="40771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864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250" y="120419"/>
            <a:ext cx="8686800" cy="427877"/>
          </a:xfrm>
        </p:spPr>
        <p:txBody>
          <a:bodyPr/>
          <a:lstStyle/>
          <a:p>
            <a:r>
              <a:rPr lang="en-US" dirty="0" smtClean="0"/>
              <a:t>Basic LLRF Station Diagram for 4 cavities</a:t>
            </a:r>
            <a:endParaRPr lang="en-US" dirty="0"/>
          </a:p>
        </p:txBody>
      </p:sp>
      <p:sp>
        <p:nvSpPr>
          <p:cNvPr id="4" name="Date Placeholder 3"/>
          <p:cNvSpPr>
            <a:spLocks noGrp="1"/>
          </p:cNvSpPr>
          <p:nvPr>
            <p:ph type="dt" sz="half" idx="2"/>
          </p:nvPr>
        </p:nvSpPr>
        <p:spPr/>
        <p:txBody>
          <a:bodyPr/>
          <a:lstStyle/>
          <a:p>
            <a:fld id="{F29EB9E4-3CAB-3F48-9B0D-7C516E65B2A4}" type="datetime1">
              <a:rPr lang="en-US" smtClean="0"/>
              <a:t>4/10/17</a:t>
            </a:fld>
            <a:endParaRPr lang="en-US"/>
          </a:p>
        </p:txBody>
      </p:sp>
      <p:sp>
        <p:nvSpPr>
          <p:cNvPr id="5" name="Footer Placeholder 4"/>
          <p:cNvSpPr>
            <a:spLocks noGrp="1"/>
          </p:cNvSpPr>
          <p:nvPr>
            <p:ph type="ftr" sz="quarter" idx="3"/>
          </p:nvPr>
        </p:nvSpPr>
        <p:spPr/>
        <p:txBody>
          <a:bodyPr/>
          <a:lstStyle/>
          <a:p>
            <a:pPr>
              <a:defRPr/>
            </a:pPr>
            <a:r>
              <a:rPr lang="en-US" smtClean="0"/>
              <a:t>PIP-II MAC</a:t>
            </a:r>
            <a:endParaRPr lang="en-US" b="1" dirty="0"/>
          </a:p>
        </p:txBody>
      </p:sp>
      <p:sp>
        <p:nvSpPr>
          <p:cNvPr id="6" name="Slide Number Placeholder 5"/>
          <p:cNvSpPr>
            <a:spLocks noGrp="1"/>
          </p:cNvSpPr>
          <p:nvPr>
            <p:ph type="sldNum" sz="quarter" idx="4"/>
          </p:nvPr>
        </p:nvSpPr>
        <p:spPr/>
        <p:txBody>
          <a:bodyPr/>
          <a:lstStyle/>
          <a:p>
            <a:fld id="{A15A663A-9045-4F5C-A8DD-14283B87C592}" type="slidenum">
              <a:rPr lang="en-US" smtClean="0"/>
              <a:pPr/>
              <a:t>9</a:t>
            </a:fld>
            <a:endParaRPr lang="en-US"/>
          </a:p>
        </p:txBody>
      </p:sp>
      <p:pic>
        <p:nvPicPr>
          <p:cNvPr id="10" name="Picture 9" descr="Macintosh HD:Users:jedelen-admin:Desktop:LLRF System Diagram for CDR.pdf"/>
          <p:cNvPicPr>
            <a:picLocks noChangeAspect="1"/>
          </p:cNvPicPr>
          <p:nvPr/>
        </p:nvPicPr>
        <p:blipFill rotWithShape="1">
          <a:blip r:embed="rId2">
            <a:extLst>
              <a:ext uri="{28A0092B-C50C-407E-A947-70E740481C1C}">
                <a14:useLocalDpi xmlns:a14="http://schemas.microsoft.com/office/drawing/2010/main" val="0"/>
              </a:ext>
            </a:extLst>
          </a:blip>
          <a:srcRect l="4498" t="7102" r="5993" b="14720"/>
          <a:stretch/>
        </p:blipFill>
        <p:spPr bwMode="auto">
          <a:xfrm>
            <a:off x="331925" y="906065"/>
            <a:ext cx="7909707" cy="5337052"/>
          </a:xfrm>
          <a:prstGeom prst="rect">
            <a:avLst/>
          </a:prstGeom>
          <a:noFill/>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1932347029"/>
      </p:ext>
    </p:extLst>
  </p:cSld>
  <p:clrMapOvr>
    <a:masterClrMapping/>
  </p:clrMapOvr>
  <p:timing>
    <p:tnLst>
      <p:par>
        <p:cTn id="1" dur="indefinite" restart="never" nodeType="tmRoot"/>
      </p:par>
    </p:tnLst>
  </p:timing>
</p:sld>
</file>

<file path=ppt/theme/theme1.xml><?xml version="1.0" encoding="utf-8"?>
<a:theme xmlns:a="http://schemas.openxmlformats.org/drawingml/2006/main" name="FNAL_TemplateMac_060514">
  <a:themeElements>
    <a:clrScheme name="Fermilab">
      <a:dk1>
        <a:srgbClr val="004C97"/>
      </a:dk1>
      <a:lt1>
        <a:srgbClr val="FFFFFF"/>
      </a:lt1>
      <a:dk2>
        <a:srgbClr val="004C97"/>
      </a:dk2>
      <a:lt2>
        <a:srgbClr val="FFFFFF"/>
      </a:lt2>
      <a:accent1>
        <a:srgbClr val="99D6EA"/>
      </a:accent1>
      <a:accent2>
        <a:srgbClr val="DB720C"/>
      </a:accent2>
      <a:accent3>
        <a:srgbClr val="519A24"/>
      </a:accent3>
      <a:accent4>
        <a:srgbClr val="AF272F"/>
      </a:accent4>
      <a:accent5>
        <a:srgbClr val="00B5E2"/>
      </a:accent5>
      <a:accent6>
        <a:srgbClr val="40404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Fermilab: Footer Only">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FNAL_TemplatePC_060514</Template>
  <TotalTime>16959</TotalTime>
  <Words>2832</Words>
  <Application>Microsoft Macintosh PowerPoint</Application>
  <PresentationFormat>On-screen Show (4:3)</PresentationFormat>
  <Paragraphs>568</Paragraphs>
  <Slides>55</Slides>
  <Notes>4</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55</vt:i4>
      </vt:variant>
    </vt:vector>
  </HeadingPairs>
  <TitlesOfParts>
    <vt:vector size="68" baseType="lpstr">
      <vt:lpstr>ArialMT</vt:lpstr>
      <vt:lpstr>Calibri</vt:lpstr>
      <vt:lpstr>Geneva</vt:lpstr>
      <vt:lpstr>Helvetica</vt:lpstr>
      <vt:lpstr>MS PGothic</vt:lpstr>
      <vt:lpstr>ＭＳ Ｐゴシック</vt:lpstr>
      <vt:lpstr>Symbol</vt:lpstr>
      <vt:lpstr>Times</vt:lpstr>
      <vt:lpstr>Times-Roman</vt:lpstr>
      <vt:lpstr>Arial</vt:lpstr>
      <vt:lpstr>FNAL_TemplateMac_060514</vt:lpstr>
      <vt:lpstr>Fermilab: Footer Only</vt:lpstr>
      <vt:lpstr>Worksheet</vt:lpstr>
      <vt:lpstr>Low Level RF Control System</vt:lpstr>
      <vt:lpstr>Outline</vt:lpstr>
      <vt:lpstr>LLRF System Overview</vt:lpstr>
      <vt:lpstr>LLRF Scope and requirements</vt:lpstr>
      <vt:lpstr>LLRF Systems needed to meet R&amp;D Goals</vt:lpstr>
      <vt:lpstr>LLRF System Approach</vt:lpstr>
      <vt:lpstr>Synergy Between LLRF DOE Projects at FNAL</vt:lpstr>
      <vt:lpstr>PIP2-IT RF Stations Diagram</vt:lpstr>
      <vt:lpstr>Basic LLRF Station Diagram for 4 cavities</vt:lpstr>
      <vt:lpstr>PIP-II LLRF rack layout - front and rear view</vt:lpstr>
      <vt:lpstr> 4-Channel Up-converter</vt:lpstr>
      <vt:lpstr>PIP-II LLRF 8-Channel Downconverter Prototype</vt:lpstr>
      <vt:lpstr>IIFC LLRF Status</vt:lpstr>
      <vt:lpstr>IIFC 8 Channel Down-converter</vt:lpstr>
      <vt:lpstr>4 Channel Up-converter</vt:lpstr>
      <vt:lpstr>IIFC Designs</vt:lpstr>
      <vt:lpstr>Piezo Resonance Control Requirements</vt:lpstr>
      <vt:lpstr>Resonance Control Chassis</vt:lpstr>
      <vt:lpstr>Digitizer Chassis</vt:lpstr>
      <vt:lpstr>Phase Reference Lines (162.5, 325, 650 ,1300 MHz)</vt:lpstr>
      <vt:lpstr>Details of First 162.5 MHz RF Section</vt:lpstr>
      <vt:lpstr>Simulation and Results</vt:lpstr>
      <vt:lpstr>Primary Technical Risks</vt:lpstr>
      <vt:lpstr>RF system control diagram</vt:lpstr>
      <vt:lpstr>Feedback requirements and analysis</vt:lpstr>
      <vt:lpstr>Open loop transfer function of cavity and controller</vt:lpstr>
      <vt:lpstr>RFQ and Buncher pulsed response</vt:lpstr>
      <vt:lpstr>Total phase noise to SSA from controller and oscillator</vt:lpstr>
      <vt:lpstr>Phase-energy Stability Simulations   </vt:lpstr>
      <vt:lpstr>Simulating the impact of RF transients due to beam-loading on the beam-parameters</vt:lpstr>
      <vt:lpstr>Simulating the impact of RF transients due to beam-loading on the beam-parameters</vt:lpstr>
      <vt:lpstr>Cavity drive down to reduce cryogenic load</vt:lpstr>
      <vt:lpstr>Beam-based Phase Calibration</vt:lpstr>
      <vt:lpstr>Beam-based Phase Calibration</vt:lpstr>
      <vt:lpstr>Environmental Considerations</vt:lpstr>
      <vt:lpstr>RF Interlocks Overview P. Prieto  </vt:lpstr>
      <vt:lpstr>RF Interlocks Objectives </vt:lpstr>
      <vt:lpstr>RFPI Hardware Prototype at Meson Detector Building</vt:lpstr>
      <vt:lpstr>PowerPoint Presentation</vt:lpstr>
      <vt:lpstr>Conclusions</vt:lpstr>
      <vt:lpstr>Thank you for your attention!</vt:lpstr>
      <vt:lpstr>Backup slides</vt:lpstr>
      <vt:lpstr>IIFC Deliverable Schedule</vt:lpstr>
      <vt:lpstr> Brian Chase - Fermilab</vt:lpstr>
      <vt:lpstr>System on Module Multi-cavity Field Controller (SOM-MFC)</vt:lpstr>
      <vt:lpstr>System on Chip Multi-channel Field Controller</vt:lpstr>
      <vt:lpstr>PIP2-IT  Low Level RF</vt:lpstr>
      <vt:lpstr>Example of Microphonic Detuning at CMTS-1</vt:lpstr>
      <vt:lpstr>RF Power budget and Ql</vt:lpstr>
      <vt:lpstr>RFQ Resonance control status</vt:lpstr>
      <vt:lpstr>PowerPoint Presentation</vt:lpstr>
      <vt:lpstr>PowerPoint Presentation</vt:lpstr>
      <vt:lpstr>5 min ramp. Mostly automated (operator tuning at 14 minutes to speed things up a little) </vt:lpstr>
      <vt:lpstr>Baseband cavity and controller model</vt:lpstr>
      <vt:lpstr>RFQ vane system step response</vt:lpstr>
    </vt:vector>
  </TitlesOfParts>
  <Company>Sandbox Studio</Company>
  <LinksUpToDate>false</LinksUpToDate>
  <SharedDoc>false</SharedDoc>
  <HyperlinksChanged>false</HyperlinksChanged>
  <AppVersion>15.0025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 one line or two lines</dc:title>
  <dc:creator>Stephen D. Holmes x3988,3211 05964N</dc:creator>
  <cp:lastModifiedBy>Brian Chase</cp:lastModifiedBy>
  <cp:revision>50</cp:revision>
  <cp:lastPrinted>2017-04-10T18:40:24Z</cp:lastPrinted>
  <dcterms:created xsi:type="dcterms:W3CDTF">2015-05-15T16:41:26Z</dcterms:created>
  <dcterms:modified xsi:type="dcterms:W3CDTF">2017-04-10T18:42:23Z</dcterms:modified>
</cp:coreProperties>
</file>