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6" r:id="rId4"/>
    <p:sldId id="267" r:id="rId5"/>
    <p:sldId id="268" r:id="rId6"/>
    <p:sldId id="269" r:id="rId7"/>
    <p:sldId id="271" r:id="rId8"/>
    <p:sldId id="270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4/7/2017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4/7/2017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4/11/2017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PIP-II Site Power Requirements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James Steimel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PIP2MAC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11 April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Purpose of table is to understand peak demands of new infrastructure.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729058852"/>
              </p:ext>
            </p:extLst>
          </p:nvPr>
        </p:nvGraphicFramePr>
        <p:xfrm>
          <a:off x="3765176" y="1936376"/>
          <a:ext cx="4452359" cy="29372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16114">
                  <a:extLst>
                    <a:ext uri="{9D8B030D-6E8A-4147-A177-3AD203B41FA5}">
                      <a16:colId xmlns:a16="http://schemas.microsoft.com/office/drawing/2014/main" val="1614763127"/>
                    </a:ext>
                  </a:extLst>
                </a:gridCol>
                <a:gridCol w="1436245">
                  <a:extLst>
                    <a:ext uri="{9D8B030D-6E8A-4147-A177-3AD203B41FA5}">
                      <a16:colId xmlns:a16="http://schemas.microsoft.com/office/drawing/2014/main" val="727430921"/>
                    </a:ext>
                  </a:extLst>
                </a:gridCol>
              </a:tblGrid>
              <a:tr h="430717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accent6"/>
                          </a:solidFill>
                          <a:effectLst/>
                        </a:rPr>
                        <a:t>System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accent6"/>
                          </a:solidFill>
                          <a:effectLst/>
                        </a:rPr>
                        <a:t>Wall‐Plug Power (kW)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1331515"/>
                  </a:ext>
                </a:extLst>
              </a:tr>
              <a:tr h="234800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RF Power Amplifiers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8320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5198820"/>
                  </a:ext>
                </a:extLst>
              </a:tr>
              <a:tr h="225827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875579"/>
                  </a:ext>
                </a:extLst>
              </a:tr>
              <a:tr h="430717">
                <a:tc>
                  <a:txBody>
                    <a:bodyPr/>
                    <a:lstStyle/>
                    <a:p>
                      <a:pPr marL="0" marR="0" indent="17145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Magnets (quads, solenoids, dipoles)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accent6"/>
                          </a:solidFill>
                          <a:effectLst/>
                        </a:rPr>
                        <a:t>300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3051423"/>
                  </a:ext>
                </a:extLst>
              </a:tr>
              <a:tr h="225827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Support Electronics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accent6"/>
                          </a:solidFill>
                          <a:effectLst/>
                        </a:rPr>
                        <a:t>150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9641011"/>
                  </a:ext>
                </a:extLst>
              </a:tr>
              <a:tr h="225827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Cryogenic Systems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accent6"/>
                          </a:solidFill>
                          <a:effectLst/>
                        </a:rPr>
                        <a:t>3250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82844352"/>
                  </a:ext>
                </a:extLst>
              </a:tr>
              <a:tr h="227323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LCW 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accent6"/>
                          </a:solidFill>
                          <a:effectLst/>
                        </a:rPr>
                        <a:t>200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8945341"/>
                  </a:ext>
                </a:extLst>
              </a:tr>
              <a:tr h="234053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Chilled water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accent6"/>
                          </a:solidFill>
                          <a:effectLst/>
                        </a:rPr>
                        <a:t>500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5726999"/>
                  </a:ext>
                </a:extLst>
              </a:tr>
              <a:tr h="234053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HVAC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200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8425180"/>
                  </a:ext>
                </a:extLst>
              </a:tr>
              <a:tr h="234053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accent6"/>
                          </a:solidFill>
                          <a:effectLst/>
                        </a:rPr>
                        <a:t>Conventional Systems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300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1739371"/>
                  </a:ext>
                </a:extLst>
              </a:tr>
              <a:tr h="234053">
                <a:tc>
                  <a:txBody>
                    <a:bodyPr/>
                    <a:lstStyle/>
                    <a:p>
                      <a:pPr marL="0" marR="0" indent="17145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accent6"/>
                          </a:solidFill>
                          <a:effectLst/>
                        </a:rPr>
                        <a:t>Total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7145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accent6"/>
                          </a:solidFill>
                          <a:effectLst/>
                        </a:rPr>
                        <a:t>13220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1481464"/>
                  </a:ext>
                </a:extLst>
              </a:tr>
            </a:tbl>
          </a:graphicData>
        </a:graphic>
      </p:graphicFrame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Summary of Site Power Loads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4/11/2017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James Steimel | PIP-II Site Power Requirements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Table assumes that wall power must be capable of providing peak power of all amplifiers.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Total load assumes that amplifiers are 50% efficient at specified peak output power.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Expected pulsed operation load assumes ~15% duty cycle for RF and quiescent power at 10% of peak power.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1761797276"/>
              </p:ext>
            </p:extLst>
          </p:nvPr>
        </p:nvGraphicFramePr>
        <p:xfrm>
          <a:off x="3495674" y="1228772"/>
          <a:ext cx="5419726" cy="217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8493">
                  <a:extLst>
                    <a:ext uri="{9D8B030D-6E8A-4147-A177-3AD203B41FA5}">
                      <a16:colId xmlns:a16="http://schemas.microsoft.com/office/drawing/2014/main" val="740624493"/>
                    </a:ext>
                  </a:extLst>
                </a:gridCol>
                <a:gridCol w="722630">
                  <a:extLst>
                    <a:ext uri="{9D8B030D-6E8A-4147-A177-3AD203B41FA5}">
                      <a16:colId xmlns:a16="http://schemas.microsoft.com/office/drawing/2014/main" val="3315471002"/>
                    </a:ext>
                  </a:extLst>
                </a:gridCol>
                <a:gridCol w="671014">
                  <a:extLst>
                    <a:ext uri="{9D8B030D-6E8A-4147-A177-3AD203B41FA5}">
                      <a16:colId xmlns:a16="http://schemas.microsoft.com/office/drawing/2014/main" val="2810179464"/>
                    </a:ext>
                  </a:extLst>
                </a:gridCol>
                <a:gridCol w="980712">
                  <a:extLst>
                    <a:ext uri="{9D8B030D-6E8A-4147-A177-3AD203B41FA5}">
                      <a16:colId xmlns:a16="http://schemas.microsoft.com/office/drawing/2014/main" val="2054405423"/>
                    </a:ext>
                  </a:extLst>
                </a:gridCol>
                <a:gridCol w="671014">
                  <a:extLst>
                    <a:ext uri="{9D8B030D-6E8A-4147-A177-3AD203B41FA5}">
                      <a16:colId xmlns:a16="http://schemas.microsoft.com/office/drawing/2014/main" val="764968949"/>
                    </a:ext>
                  </a:extLst>
                </a:gridCol>
                <a:gridCol w="825863">
                  <a:extLst>
                    <a:ext uri="{9D8B030D-6E8A-4147-A177-3AD203B41FA5}">
                      <a16:colId xmlns:a16="http://schemas.microsoft.com/office/drawing/2014/main" val="1458308404"/>
                    </a:ext>
                  </a:extLst>
                </a:gridCol>
              </a:tblGrid>
              <a:tr h="49551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Frequency (MHz)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Number of RF cavities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Number of RF amplifiers per cavity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Regime of operation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RF amplifier power (kW)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extLst>
                  <a:ext uri="{0D108BD9-81ED-4DB2-BD59-A6C34878D82A}">
                    <a16:rowId xmlns:a16="http://schemas.microsoft.com/office/drawing/2014/main" val="3298590817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RFQ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162.5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CW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75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extLst>
                  <a:ext uri="{0D108BD9-81ED-4DB2-BD59-A6C34878D82A}">
                    <a16:rowId xmlns:a16="http://schemas.microsoft.com/office/drawing/2014/main" val="1122248163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MEBT Bunching cavities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162.5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CW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extLst>
                  <a:ext uri="{0D108BD9-81ED-4DB2-BD59-A6C34878D82A}">
                    <a16:rowId xmlns:a16="http://schemas.microsoft.com/office/drawing/2014/main" val="596533075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First HWR cavity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162.5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CW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extLst>
                  <a:ext uri="{0D108BD9-81ED-4DB2-BD59-A6C34878D82A}">
                    <a16:rowId xmlns:a16="http://schemas.microsoft.com/office/drawing/2014/main" val="1690390406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Other HWR cavities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162.5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7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CW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7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extLst>
                  <a:ext uri="{0D108BD9-81ED-4DB2-BD59-A6C34878D82A}">
                    <a16:rowId xmlns:a16="http://schemas.microsoft.com/office/drawing/2014/main" val="2008661989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SSR1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325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16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Pulsed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7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extLst>
                  <a:ext uri="{0D108BD9-81ED-4DB2-BD59-A6C34878D82A}">
                    <a16:rowId xmlns:a16="http://schemas.microsoft.com/office/drawing/2014/main" val="2036703621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SSR2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325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35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Pulsed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20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extLst>
                  <a:ext uri="{0D108BD9-81ED-4DB2-BD59-A6C34878D82A}">
                    <a16:rowId xmlns:a16="http://schemas.microsoft.com/office/drawing/2014/main" val="1307781427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LB650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650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33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Pulsed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40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extLst>
                  <a:ext uri="{0D108BD9-81ED-4DB2-BD59-A6C34878D82A}">
                    <a16:rowId xmlns:a16="http://schemas.microsoft.com/office/drawing/2014/main" val="3867351295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HB650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650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24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Pulsed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solidFill>
                            <a:schemeClr val="accent6"/>
                          </a:solidFill>
                          <a:effectLst/>
                        </a:rPr>
                        <a:t>70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940" marR="61940" marT="0" marB="0"/>
                </a:tc>
                <a:extLst>
                  <a:ext uri="{0D108BD9-81ED-4DB2-BD59-A6C34878D82A}">
                    <a16:rowId xmlns:a16="http://schemas.microsoft.com/office/drawing/2014/main" val="195023687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 Power Contribution</a:t>
            </a:r>
          </a:p>
        </p:txBody>
      </p:sp>
      <p:sp>
        <p:nvSpPr>
          <p:cNvPr id="25602" name="Date Placeholder 6"/>
          <p:cNvSpPr>
            <a:spLocks noGrp="1"/>
          </p:cNvSpPr>
          <p:nvPr>
            <p:ph type="dt" sz="half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4/11/2017</a:t>
            </a: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7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James Steimel | PIP-II Site Power Requirements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8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5674" y="3738282"/>
            <a:ext cx="5419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available RF Power: 4160kW</a:t>
            </a:r>
          </a:p>
          <a:p>
            <a:r>
              <a:rPr lang="en-US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available wall power required assuming 50% efficiency:  8320kW</a:t>
            </a:r>
          </a:p>
          <a:p>
            <a:r>
              <a:rPr lang="en-US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expected load for pulsed operation: ~2080kW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Magnets required available power assumes a slow ramp,  no high inductive loads.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 electronics assumes we need about two 20A relay racks of support equipment (LLRF, interlocks, instrumentation, etc.) for every 5 cavities.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3910307399"/>
              </p:ext>
            </p:extLst>
          </p:nvPr>
        </p:nvGraphicFramePr>
        <p:xfrm>
          <a:off x="3936088" y="934086"/>
          <a:ext cx="4488099" cy="5320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1491">
                  <a:extLst>
                    <a:ext uri="{9D8B030D-6E8A-4147-A177-3AD203B41FA5}">
                      <a16:colId xmlns:a16="http://schemas.microsoft.com/office/drawing/2014/main" val="2798236614"/>
                    </a:ext>
                  </a:extLst>
                </a:gridCol>
                <a:gridCol w="511801">
                  <a:extLst>
                    <a:ext uri="{9D8B030D-6E8A-4147-A177-3AD203B41FA5}">
                      <a16:colId xmlns:a16="http://schemas.microsoft.com/office/drawing/2014/main" val="2931342301"/>
                    </a:ext>
                  </a:extLst>
                </a:gridCol>
                <a:gridCol w="638345">
                  <a:extLst>
                    <a:ext uri="{9D8B030D-6E8A-4147-A177-3AD203B41FA5}">
                      <a16:colId xmlns:a16="http://schemas.microsoft.com/office/drawing/2014/main" val="136146368"/>
                    </a:ext>
                  </a:extLst>
                </a:gridCol>
                <a:gridCol w="1766462">
                  <a:extLst>
                    <a:ext uri="{9D8B030D-6E8A-4147-A177-3AD203B41FA5}">
                      <a16:colId xmlns:a16="http://schemas.microsoft.com/office/drawing/2014/main" val="1999189650"/>
                    </a:ext>
                  </a:extLst>
                </a:gridCol>
              </a:tblGrid>
              <a:tr h="40494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Style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Quantity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Operating temperature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Location (quantity), comments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498720254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LEBT switching dipole magnet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LEBT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2994814295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LEBT solenoids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3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LEBT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2943369710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LEBT 2-plane dipole corrector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4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LEBT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1027859399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LEBT chopper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LEBT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4214416608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MEBT long quads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14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MEBT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2705617398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MEBT short quads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20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MEBT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4036508060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MEBT 2-plane dipole correctors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12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MEBT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667379422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MEBT chopper kicker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MEBT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3149357932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HWR solenoids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8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cold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HWR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294425388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HWR 2-plane dip. correctors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8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cold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HWR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2895465702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SSR1 solenoids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8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cold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SSR1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89392373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SSR1 2-plane dip. correctors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8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cold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SSR2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3107928955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SSR2 solenoids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21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cold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SSR2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3115666410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SSR2 2-plane dip. correctors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21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cold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SSR2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3042823322"/>
                  </a:ext>
                </a:extLst>
              </a:tr>
              <a:tr h="26996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SC linac quads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40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LB650 (2∙11), HB650(2∙4), linac extension (2∙5)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4291387843"/>
                  </a:ext>
                </a:extLst>
              </a:tr>
              <a:tr h="26996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SC linac 2-plane dip. correctors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20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LB650 (11), HB650(4), linac extension (5)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3779105494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SC linac skew-quads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4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linac extension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856853377"/>
                  </a:ext>
                </a:extLst>
              </a:tr>
              <a:tr h="26996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Transport line regular quads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49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Arc 1 and straight (18), beam dump line (4), Arc 2 (27)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2849010812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Transport line large bore quads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Upstream septum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1991556677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End of Booster line quads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6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2650338949"/>
                  </a:ext>
                </a:extLst>
              </a:tr>
              <a:tr h="26996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Transport line one-plane dip. correctors  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56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Arc 1 and straight (18), beam dump line (4), Arc 2 (33)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1602346603"/>
                  </a:ext>
                </a:extLst>
              </a:tr>
              <a:tr h="26996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Transport line dipoles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37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Arc 1 (8), Arc 2 (24), beam dump (5)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961522129"/>
                  </a:ext>
                </a:extLst>
              </a:tr>
              <a:tr h="26996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End of transport line long dipoles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3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bend in vertical plane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4131097736"/>
                  </a:ext>
                </a:extLst>
              </a:tr>
              <a:tr h="26996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End of transport line short dipoles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bend in vertical plane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1588880555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Fast dipole switch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1752174015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Septum magnet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708062518"/>
                  </a:ext>
                </a:extLst>
              </a:tr>
              <a:tr h="1349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Beam dump sweep magnet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endParaRPr lang="en-US" sz="8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800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618" marR="50618" marT="0" marB="0" anchor="ctr"/>
                </a:tc>
                <a:extLst>
                  <a:ext uri="{0D108BD9-81ED-4DB2-BD59-A6C34878D82A}">
                    <a16:rowId xmlns:a16="http://schemas.microsoft.com/office/drawing/2014/main" val="1352729703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System Contribution Assumptions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4/11/2017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15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Cryogenic heat load based on calculated heat load from CDR shown in the table.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Final number of 3.25MW from cryogenic engineers based on historical inefficiencies of pumps and cooling.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870983008"/>
              </p:ext>
            </p:extLst>
          </p:nvPr>
        </p:nvGraphicFramePr>
        <p:xfrm>
          <a:off x="4034118" y="1262133"/>
          <a:ext cx="3843374" cy="2500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947">
                  <a:extLst>
                    <a:ext uri="{9D8B030D-6E8A-4147-A177-3AD203B41FA5}">
                      <a16:colId xmlns:a16="http://schemas.microsoft.com/office/drawing/2014/main" val="3058393927"/>
                    </a:ext>
                  </a:extLst>
                </a:gridCol>
                <a:gridCol w="2523427">
                  <a:extLst>
                    <a:ext uri="{9D8B030D-6E8A-4147-A177-3AD203B41FA5}">
                      <a16:colId xmlns:a16="http://schemas.microsoft.com/office/drawing/2014/main" val="1551123302"/>
                    </a:ext>
                  </a:extLst>
                </a:gridCol>
              </a:tblGrid>
              <a:tr h="38428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</a:rPr>
                        <a:t>Circuit</a:t>
                      </a:r>
                      <a:endParaRPr lang="en-US" sz="16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accent6"/>
                          </a:solidFill>
                          <a:effectLst/>
                        </a:rPr>
                        <a:t>Estimated Heat Load [W]</a:t>
                      </a:r>
                      <a:endParaRPr lang="en-US" sz="16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789938"/>
                  </a:ext>
                </a:extLst>
              </a:tr>
              <a:tr h="38428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</a:rPr>
                        <a:t>2K return</a:t>
                      </a:r>
                      <a:endParaRPr lang="en-US" sz="16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</a:rPr>
                        <a:t>248.7</a:t>
                      </a:r>
                      <a:endParaRPr lang="en-US" sz="16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370274"/>
                  </a:ext>
                </a:extLst>
              </a:tr>
              <a:tr h="38428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accent6"/>
                          </a:solidFill>
                          <a:effectLst/>
                        </a:rPr>
                        <a:t>4.5K supply</a:t>
                      </a:r>
                      <a:endParaRPr lang="en-US" sz="16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</a:rPr>
                        <a:t>77</a:t>
                      </a:r>
                      <a:endParaRPr lang="en-US" sz="16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962105"/>
                  </a:ext>
                </a:extLst>
              </a:tr>
              <a:tr h="38428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accent6"/>
                          </a:solidFill>
                          <a:effectLst/>
                        </a:rPr>
                        <a:t>LTTS return</a:t>
                      </a:r>
                      <a:endParaRPr lang="en-US" sz="16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</a:rPr>
                        <a:t>60</a:t>
                      </a:r>
                      <a:endParaRPr lang="en-US" sz="16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747427"/>
                  </a:ext>
                </a:extLst>
              </a:tr>
              <a:tr h="38428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accent6"/>
                          </a:solidFill>
                          <a:effectLst/>
                        </a:rPr>
                        <a:t>HTTS supply</a:t>
                      </a:r>
                      <a:endParaRPr lang="en-US" sz="16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</a:rPr>
                        <a:t>90</a:t>
                      </a:r>
                      <a:endParaRPr lang="en-US" sz="16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3709"/>
                  </a:ext>
                </a:extLst>
              </a:tr>
              <a:tr h="38428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accent6"/>
                          </a:solidFill>
                          <a:effectLst/>
                        </a:rPr>
                        <a:t>HTTS return</a:t>
                      </a:r>
                      <a:endParaRPr lang="en-US" sz="160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</a:rPr>
                        <a:t>576</a:t>
                      </a:r>
                      <a:endParaRPr lang="en-US" sz="16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474244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System Power Estimates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4/11/2017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33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and Air Cooling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LCW and Chilled Water(RFQ) sections of the table only include power required for pumps.</a:t>
            </a:r>
          </a:p>
          <a:p>
            <a:r>
              <a:rPr lang="en-US" dirty="0"/>
              <a:t>HVAC power estimate only includes power to maintain building temperature due to weather fluctuations.</a:t>
            </a:r>
          </a:p>
          <a:p>
            <a:r>
              <a:rPr lang="en-US" dirty="0"/>
              <a:t>Power table still needs to be updated to include cooling load for equipment.  (~2 MW for pulsed operation and ~8.4 MW for CW operation).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4/11/2017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56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be Resolved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quantify water cooling power and where cooling power is absorbed by current utilities.</a:t>
            </a:r>
          </a:p>
          <a:p>
            <a:r>
              <a:rPr lang="en-US" dirty="0"/>
              <a:t>Need to quantify HVAC cooling power considering heat load to air in enclosures (power amplifiers, cooling pipes, input coupler exhaust).</a:t>
            </a:r>
          </a:p>
          <a:p>
            <a:r>
              <a:rPr lang="en-US" dirty="0"/>
              <a:t>Need to analyze cleanliness of power lines required.  Will harmonic filters be required for CW and/or pulsed operation?</a:t>
            </a:r>
          </a:p>
          <a:p>
            <a:r>
              <a:rPr lang="en-US" dirty="0"/>
              <a:t>How many systems will require UPS backup (SRF cavity tuner motors)?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4/11/2017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James Steimel | PIP-II Site Power Requirements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32566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1624</TotalTime>
  <Words>795</Words>
  <Application>Microsoft Office PowerPoint</Application>
  <PresentationFormat>On-screen Show (4:3)</PresentationFormat>
  <Paragraphs>244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Geneva</vt:lpstr>
      <vt:lpstr>Helvetica</vt:lpstr>
      <vt:lpstr>Times New Roman</vt:lpstr>
      <vt:lpstr>FNAL_TemplateMac_060514</vt:lpstr>
      <vt:lpstr>Fermilab: Footer Only</vt:lpstr>
      <vt:lpstr>PIP-II Site Power Requirements</vt:lpstr>
      <vt:lpstr>Summary of Site Power Loads</vt:lpstr>
      <vt:lpstr>RF Power Contribution</vt:lpstr>
      <vt:lpstr>Electrical System Contribution Assumptions</vt:lpstr>
      <vt:lpstr>Cryogenic System Power Estimates</vt:lpstr>
      <vt:lpstr>Water and Air Cooling</vt:lpstr>
      <vt:lpstr>Issues to be Resolved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Site Power Requirements</dc:title>
  <dc:creator>James M Steimel</dc:creator>
  <cp:lastModifiedBy>James M Steimel</cp:lastModifiedBy>
  <cp:revision>20</cp:revision>
  <cp:lastPrinted>2014-01-20T19:40:21Z</cp:lastPrinted>
  <dcterms:created xsi:type="dcterms:W3CDTF">2017-03-23T18:38:10Z</dcterms:created>
  <dcterms:modified xsi:type="dcterms:W3CDTF">2017-04-07T22:02:44Z</dcterms:modified>
</cp:coreProperties>
</file>