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9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3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5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7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ata4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ata6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ata8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68" r:id="rId2"/>
    <p:sldMasterId id="2147483678" r:id="rId3"/>
    <p:sldMasterId id="2147483687" r:id="rId4"/>
    <p:sldMasterId id="2147483696" r:id="rId5"/>
    <p:sldMasterId id="2147483705" r:id="rId6"/>
    <p:sldMasterId id="2147483713" r:id="rId7"/>
    <p:sldMasterId id="2147483723" r:id="rId8"/>
    <p:sldMasterId id="2147483732" r:id="rId9"/>
    <p:sldMasterId id="2147483741" r:id="rId10"/>
  </p:sldMasterIdLst>
  <p:notesMasterIdLst>
    <p:notesMasterId r:id="rId47"/>
  </p:notesMasterIdLst>
  <p:handoutMasterIdLst>
    <p:handoutMasterId r:id="rId48"/>
  </p:handoutMasterIdLst>
  <p:sldIdLst>
    <p:sldId id="515" r:id="rId11"/>
    <p:sldId id="596" r:id="rId12"/>
    <p:sldId id="597" r:id="rId13"/>
    <p:sldId id="598" r:id="rId14"/>
    <p:sldId id="600" r:id="rId15"/>
    <p:sldId id="602" r:id="rId16"/>
    <p:sldId id="603" r:id="rId17"/>
    <p:sldId id="605" r:id="rId18"/>
    <p:sldId id="590" r:id="rId19"/>
    <p:sldId id="591" r:id="rId20"/>
    <p:sldId id="592" r:id="rId21"/>
    <p:sldId id="607" r:id="rId22"/>
    <p:sldId id="606" r:id="rId23"/>
    <p:sldId id="608" r:id="rId24"/>
    <p:sldId id="609" r:id="rId25"/>
    <p:sldId id="610" r:id="rId26"/>
    <p:sldId id="611" r:id="rId27"/>
    <p:sldId id="622" r:id="rId28"/>
    <p:sldId id="623" r:id="rId29"/>
    <p:sldId id="612" r:id="rId30"/>
    <p:sldId id="593" r:id="rId31"/>
    <p:sldId id="613" r:id="rId32"/>
    <p:sldId id="624" r:id="rId33"/>
    <p:sldId id="614" r:id="rId34"/>
    <p:sldId id="601" r:id="rId35"/>
    <p:sldId id="619" r:id="rId36"/>
    <p:sldId id="576" r:id="rId37"/>
    <p:sldId id="627" r:id="rId38"/>
    <p:sldId id="626" r:id="rId39"/>
    <p:sldId id="620" r:id="rId40"/>
    <p:sldId id="569" r:id="rId41"/>
    <p:sldId id="616" r:id="rId42"/>
    <p:sldId id="629" r:id="rId43"/>
    <p:sldId id="617" r:id="rId44"/>
    <p:sldId id="481" r:id="rId45"/>
    <p:sldId id="628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a Martinello" initials="MM" lastIdx="1" clrIdx="0">
    <p:extLst>
      <p:ext uri="{19B8F6BF-5375-455C-9EA6-DF929625EA0E}">
        <p15:presenceInfo xmlns:p15="http://schemas.microsoft.com/office/powerpoint/2012/main" userId="c3d74df4f6597d1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4A8A"/>
    <a:srgbClr val="515783"/>
    <a:srgbClr val="5E56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81" autoAdjust="0"/>
    <p:restoredTop sz="90582" autoAdjust="0"/>
  </p:normalViewPr>
  <p:slideViewPr>
    <p:cSldViewPr snapToGrid="0">
      <p:cViewPr varScale="1">
        <p:scale>
          <a:sx n="87" d="100"/>
          <a:sy n="87" d="100"/>
        </p:scale>
        <p:origin x="1075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-64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1.xml"/><Relationship Id="rId2" Type="http://schemas.openxmlformats.org/officeDocument/2006/relationships/slide" Target="slides/slide10.xml"/><Relationship Id="rId1" Type="http://schemas.openxmlformats.org/officeDocument/2006/relationships/slide" Target="slides/slide8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0.png"/><Relationship Id="rId1" Type="http://schemas.openxmlformats.org/officeDocument/2006/relationships/image" Target="../media/image680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0.png"/><Relationship Id="rId1" Type="http://schemas.openxmlformats.org/officeDocument/2006/relationships/image" Target="../media/image710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0.png"/><Relationship Id="rId1" Type="http://schemas.openxmlformats.org/officeDocument/2006/relationships/image" Target="../media/image760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image" Target="../media/image76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D33886-E322-44C7-9CF4-C4B11BC9F120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0B26E68-B064-4BC4-AEA5-A4DBD2D9C099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m:oMathPara>
              </a14:m>
              <a:endParaRPr lang="en-US" sz="2000" dirty="0"/>
            </a:p>
          </dgm:t>
        </dgm:pt>
      </mc:Choice>
      <mc:Fallback xmlns="">
        <dgm:pt modelId="{F0B26E68-B064-4BC4-AEA5-A4DBD2D9C099}">
          <dgm:prSet phldrT="[Text]" custT="1"/>
          <dgm:spPr/>
          <dgm:t>
            <a:bodyPr/>
            <a:lstStyle/>
            <a:p>
              <a:pPr/>
              <a:r>
                <a:rPr lang="en-US" sz="2000" i="0">
                  <a:latin typeface="Cambria Math" panose="02040503050406030204" pitchFamily="18" charset="0"/>
                </a:rPr>
                <a:t>𝐵</a:t>
              </a:r>
              <a:endParaRPr lang="en-US" sz="2000" dirty="0"/>
            </a:p>
          </dgm:t>
        </dgm:pt>
      </mc:Fallback>
    </mc:AlternateContent>
    <dgm:pt modelId="{B04B98D5-EAA1-4066-8D89-314797390C7C}" type="parTrans" cxnId="{C202DD2B-C1C1-422A-BF70-2F55E9C2D12F}">
      <dgm:prSet/>
      <dgm:spPr/>
      <dgm:t>
        <a:bodyPr/>
        <a:lstStyle/>
        <a:p>
          <a:endParaRPr lang="en-US" sz="1600"/>
        </a:p>
      </dgm:t>
    </dgm:pt>
    <dgm:pt modelId="{C1A62A20-C079-4958-9208-6553A718B5E1}" type="sibTrans" cxnId="{C202DD2B-C1C1-422A-BF70-2F55E9C2D12F}">
      <dgm:prSet/>
      <dgm:spPr/>
      <dgm:t>
        <a:bodyPr/>
        <a:lstStyle/>
        <a:p>
          <a:endParaRPr lang="en-US" sz="1600"/>
        </a:p>
      </dgm:t>
    </dgm:pt>
    <dgm:pt modelId="{0C9CCB81-4C26-4C2E-930B-77E225740A46}">
      <dgm:prSet phldrT="[Text]" custT="1"/>
      <dgm:spPr/>
      <dgm:t>
        <a:bodyPr/>
        <a:lstStyle/>
        <a:p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Magnetic shielding/hygiene improvement</a:t>
          </a:r>
        </a:p>
      </dgm:t>
    </dgm:pt>
    <dgm:pt modelId="{635B2516-3756-47EF-B04F-202B95B15A8C}" type="parTrans" cxnId="{DC263200-A427-44AD-94F6-F68E4584079A}">
      <dgm:prSet/>
      <dgm:spPr/>
      <dgm:t>
        <a:bodyPr/>
        <a:lstStyle/>
        <a:p>
          <a:endParaRPr lang="en-US" sz="1600"/>
        </a:p>
      </dgm:t>
    </dgm:pt>
    <dgm:pt modelId="{C4D77583-8CFE-4202-9B8A-554E9DCDC87A}" type="sibTrans" cxnId="{DC263200-A427-44AD-94F6-F68E4584079A}">
      <dgm:prSet/>
      <dgm:spPr/>
      <dgm:t>
        <a:bodyPr/>
        <a:lstStyle/>
        <a:p>
          <a:endParaRPr lang="en-US" sz="1600"/>
        </a:p>
      </dgm:t>
    </dgm:pt>
    <mc:AlternateContent xmlns:mc="http://schemas.openxmlformats.org/markup-compatibility/2006" xmlns:a14="http://schemas.microsoft.com/office/drawing/2010/main">
      <mc:Choice Requires="a14">
        <dgm:pt modelId="{C96CDBE0-17B6-4FFF-A88F-1875719B7698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m:oMathPara>
              </a14:m>
              <a:endParaRPr lang="en-US" sz="2000" dirty="0"/>
            </a:p>
          </dgm:t>
        </dgm:pt>
      </mc:Choice>
      <mc:Fallback xmlns="">
        <dgm:pt modelId="{C96CDBE0-17B6-4FFF-A88F-1875719B7698}">
          <dgm:prSet phldrT="[Text]" custT="1"/>
          <dgm:spPr/>
          <dgm:t>
            <a:bodyPr/>
            <a:lstStyle/>
            <a:p>
              <a:pPr/>
              <a:r>
                <a:rPr lang="en-US" sz="2000" i="0">
                  <a:latin typeface="Cambria Math" panose="02040503050406030204" pitchFamily="18" charset="0"/>
                  <a:ea typeface="Cambria Math" panose="02040503050406030204" pitchFamily="18" charset="0"/>
                </a:rPr>
                <a:t>𝜂_</a:t>
              </a:r>
              <a:r>
                <a:rPr lang="en-US" sz="2000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𝑡</a:t>
              </a:r>
              <a:endParaRPr lang="en-US" sz="2000" dirty="0"/>
            </a:p>
          </dgm:t>
        </dgm:pt>
      </mc:Fallback>
    </mc:AlternateContent>
    <dgm:pt modelId="{B85FC737-41DD-4ABB-8F50-2B2686E6D2A9}" type="parTrans" cxnId="{6DCB57A6-090B-435A-A626-0638AE5E486D}">
      <dgm:prSet/>
      <dgm:spPr/>
      <dgm:t>
        <a:bodyPr/>
        <a:lstStyle/>
        <a:p>
          <a:endParaRPr lang="en-US" sz="1600"/>
        </a:p>
      </dgm:t>
    </dgm:pt>
    <dgm:pt modelId="{1B11D690-533D-4C8B-903B-C87A456256F3}" type="sibTrans" cxnId="{6DCB57A6-090B-435A-A626-0638AE5E486D}">
      <dgm:prSet/>
      <dgm:spPr/>
      <dgm:t>
        <a:bodyPr/>
        <a:lstStyle/>
        <a:p>
          <a:endParaRPr lang="en-US" sz="1600"/>
        </a:p>
      </dgm:t>
    </dgm:pt>
    <dgm:pt modelId="{745C73CC-5ACA-4C47-B04B-9000257209AE}">
      <dgm:prSet phldrT="[Text]" custT="1"/>
      <dgm:spPr/>
      <dgm:t>
        <a:bodyPr/>
        <a:lstStyle/>
        <a:p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Fast Cooling</a:t>
          </a:r>
        </a:p>
      </dgm:t>
    </dgm:pt>
    <dgm:pt modelId="{9D7A607F-1D31-4C8E-9407-0B6A29DF32FA}" type="parTrans" cxnId="{1F8BFBF0-3E32-46C3-93AE-0A6483E38F7F}">
      <dgm:prSet/>
      <dgm:spPr/>
      <dgm:t>
        <a:bodyPr/>
        <a:lstStyle/>
        <a:p>
          <a:endParaRPr lang="en-US" sz="1600"/>
        </a:p>
      </dgm:t>
    </dgm:pt>
    <dgm:pt modelId="{1A1DD458-8805-4DCC-AA01-E1118E43B68B}" type="sibTrans" cxnId="{1F8BFBF0-3E32-46C3-93AE-0A6483E38F7F}">
      <dgm:prSet/>
      <dgm:spPr/>
      <dgm:t>
        <a:bodyPr/>
        <a:lstStyle/>
        <a:p>
          <a:endParaRPr lang="en-US" sz="1600"/>
        </a:p>
      </dgm:t>
    </dgm:pt>
    <dgm:pt modelId="{880786DD-0167-4ECA-8737-9E19C25416B8}">
      <dgm:prSet phldrT="[Text]" custT="1"/>
      <dgm:spPr/>
      <dgm:t>
        <a:bodyPr/>
        <a:lstStyle/>
        <a:p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Material Optimization</a:t>
          </a:r>
        </a:p>
      </dgm:t>
    </dgm:pt>
    <dgm:pt modelId="{1DD3C4DC-045D-478C-B9BC-B3A9A2678D96}" type="parTrans" cxnId="{A7A9EEDC-27F5-4889-8568-31AC464640D6}">
      <dgm:prSet/>
      <dgm:spPr/>
      <dgm:t>
        <a:bodyPr/>
        <a:lstStyle/>
        <a:p>
          <a:endParaRPr lang="en-US" sz="1600"/>
        </a:p>
      </dgm:t>
    </dgm:pt>
    <dgm:pt modelId="{9FDD52AE-A927-43F6-A716-75972E766640}" type="sibTrans" cxnId="{A7A9EEDC-27F5-4889-8568-31AC464640D6}">
      <dgm:prSet/>
      <dgm:spPr/>
      <dgm:t>
        <a:bodyPr/>
        <a:lstStyle/>
        <a:p>
          <a:endParaRPr lang="en-US" sz="1600"/>
        </a:p>
      </dgm:t>
    </dgm:pt>
    <dgm:pt modelId="{ED1E40BF-4DA4-4EA5-97ED-FC085642D85E}">
      <dgm:prSet phldrT="[Text]" custT="1"/>
      <dgm:spPr/>
      <dgm:t>
        <a:bodyPr/>
        <a:lstStyle/>
        <a:p>
          <a:r>
            <a:rPr lang="en-US" sz="2000" i="1" dirty="0"/>
            <a:t>S</a:t>
          </a:r>
          <a:endParaRPr lang="en-US" sz="2000" dirty="0"/>
        </a:p>
      </dgm:t>
    </dgm:pt>
    <dgm:pt modelId="{D9645799-B539-4EB3-AF4B-3E8BDD082B12}" type="parTrans" cxnId="{D990E8E8-D303-4E7C-8AFF-323884BA6A17}">
      <dgm:prSet/>
      <dgm:spPr/>
      <dgm:t>
        <a:bodyPr/>
        <a:lstStyle/>
        <a:p>
          <a:endParaRPr lang="en-US" sz="1600"/>
        </a:p>
      </dgm:t>
    </dgm:pt>
    <dgm:pt modelId="{BC90F821-C5DC-46A1-8F48-33088822D3FB}" type="sibTrans" cxnId="{D990E8E8-D303-4E7C-8AFF-323884BA6A17}">
      <dgm:prSet/>
      <dgm:spPr/>
      <dgm:t>
        <a:bodyPr/>
        <a:lstStyle/>
        <a:p>
          <a:endParaRPr lang="en-US" sz="1600"/>
        </a:p>
      </dgm:t>
    </dgm:pt>
    <dgm:pt modelId="{651DCBEB-3381-4E6A-8274-D59E24BDB8E9}">
      <dgm:prSet phldrT="[Text]" custT="1"/>
      <dgm:spPr/>
      <dgm:t>
        <a:bodyPr/>
        <a:lstStyle/>
        <a:p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Optimizing mean free path</a:t>
          </a:r>
        </a:p>
      </dgm:t>
    </dgm:pt>
    <dgm:pt modelId="{4098F246-40CC-445F-BBF0-7FBAA6A476A0}" type="parTrans" cxnId="{A239E6F1-425E-4A92-9D0E-C805BC032142}">
      <dgm:prSet/>
      <dgm:spPr/>
      <dgm:t>
        <a:bodyPr/>
        <a:lstStyle/>
        <a:p>
          <a:endParaRPr lang="en-US" sz="1600"/>
        </a:p>
      </dgm:t>
    </dgm:pt>
    <dgm:pt modelId="{339B82C5-AC92-4DC1-A217-3DF7F3987C12}" type="sibTrans" cxnId="{A239E6F1-425E-4A92-9D0E-C805BC032142}">
      <dgm:prSet/>
      <dgm:spPr/>
      <dgm:t>
        <a:bodyPr/>
        <a:lstStyle/>
        <a:p>
          <a:endParaRPr lang="en-US" sz="1600"/>
        </a:p>
      </dgm:t>
    </dgm:pt>
    <dgm:pt modelId="{03B7842F-17D1-4AAB-B729-72511AA5EA87}" type="pres">
      <dgm:prSet presAssocID="{96D33886-E322-44C7-9CF4-C4B11BC9F120}" presName="linearFlow" presStyleCnt="0">
        <dgm:presLayoutVars>
          <dgm:dir/>
          <dgm:animLvl val="lvl"/>
          <dgm:resizeHandles val="exact"/>
        </dgm:presLayoutVars>
      </dgm:prSet>
      <dgm:spPr/>
    </dgm:pt>
    <dgm:pt modelId="{BF49C59B-3CE0-4F89-B824-6AB22510B0FB}" type="pres">
      <dgm:prSet presAssocID="{F0B26E68-B064-4BC4-AEA5-A4DBD2D9C099}" presName="composite" presStyleCnt="0"/>
      <dgm:spPr/>
    </dgm:pt>
    <dgm:pt modelId="{5C2C466C-85CA-4D17-885F-11F0D8194CF4}" type="pres">
      <dgm:prSet presAssocID="{F0B26E68-B064-4BC4-AEA5-A4DBD2D9C09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5465710-D01B-4589-8198-8874AFB34A91}" type="pres">
      <dgm:prSet presAssocID="{F0B26E68-B064-4BC4-AEA5-A4DBD2D9C099}" presName="descendantText" presStyleLbl="alignAcc1" presStyleIdx="0" presStyleCnt="3">
        <dgm:presLayoutVars>
          <dgm:bulletEnabled val="1"/>
        </dgm:presLayoutVars>
      </dgm:prSet>
      <dgm:spPr/>
    </dgm:pt>
    <dgm:pt modelId="{9A647A81-E3E8-41DE-92FD-C242C4E7A32B}" type="pres">
      <dgm:prSet presAssocID="{C1A62A20-C079-4958-9208-6553A718B5E1}" presName="sp" presStyleCnt="0"/>
      <dgm:spPr/>
    </dgm:pt>
    <dgm:pt modelId="{F32E11B2-2AA5-437D-A065-3B85E5C05CC4}" type="pres">
      <dgm:prSet presAssocID="{C96CDBE0-17B6-4FFF-A88F-1875719B7698}" presName="composite" presStyleCnt="0"/>
      <dgm:spPr/>
    </dgm:pt>
    <dgm:pt modelId="{F74B7340-7B9A-4EC6-9A35-B6E76563C7B6}" type="pres">
      <dgm:prSet presAssocID="{C96CDBE0-17B6-4FFF-A88F-1875719B769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22ADB28-29EA-4B48-A335-0B27324B1F5C}" type="pres">
      <dgm:prSet presAssocID="{C96CDBE0-17B6-4FFF-A88F-1875719B7698}" presName="descendantText" presStyleLbl="alignAcc1" presStyleIdx="1" presStyleCnt="3">
        <dgm:presLayoutVars>
          <dgm:bulletEnabled val="1"/>
        </dgm:presLayoutVars>
      </dgm:prSet>
      <dgm:spPr/>
    </dgm:pt>
    <dgm:pt modelId="{AC9F8CE9-80BE-4C71-9355-0CCDC3A07D34}" type="pres">
      <dgm:prSet presAssocID="{1B11D690-533D-4C8B-903B-C87A456256F3}" presName="sp" presStyleCnt="0"/>
      <dgm:spPr/>
    </dgm:pt>
    <dgm:pt modelId="{F0217D7F-12FC-449D-81DC-AD560E98CF3F}" type="pres">
      <dgm:prSet presAssocID="{ED1E40BF-4DA4-4EA5-97ED-FC085642D85E}" presName="composite" presStyleCnt="0"/>
      <dgm:spPr/>
    </dgm:pt>
    <dgm:pt modelId="{AA9BA2CB-7D46-4574-9B10-25FD79905E99}" type="pres">
      <dgm:prSet presAssocID="{ED1E40BF-4DA4-4EA5-97ED-FC085642D85E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55948F11-6482-4BB1-8921-7370FC50B67C}" type="pres">
      <dgm:prSet presAssocID="{ED1E40BF-4DA4-4EA5-97ED-FC085642D85E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4E2EBAA8-9A9F-44B5-B0BA-0FE816B4B0B2}" type="presOf" srcId="{0C9CCB81-4C26-4C2E-930B-77E225740A46}" destId="{35465710-D01B-4589-8198-8874AFB34A91}" srcOrd="0" destOrd="0" presId="urn:microsoft.com/office/officeart/2005/8/layout/chevron2"/>
    <dgm:cxn modelId="{A9B4A6C2-5B13-48AA-9D23-F8BE49BA464A}" type="presOf" srcId="{745C73CC-5ACA-4C47-B04B-9000257209AE}" destId="{122ADB28-29EA-4B48-A335-0B27324B1F5C}" srcOrd="0" destOrd="0" presId="urn:microsoft.com/office/officeart/2005/8/layout/chevron2"/>
    <dgm:cxn modelId="{2212A614-0BEB-4DFC-BE3E-F7C3625A1D76}" type="presOf" srcId="{F0B26E68-B064-4BC4-AEA5-A4DBD2D9C099}" destId="{5C2C466C-85CA-4D17-885F-11F0D8194CF4}" srcOrd="0" destOrd="0" presId="urn:microsoft.com/office/officeart/2005/8/layout/chevron2"/>
    <dgm:cxn modelId="{D990E8E8-D303-4E7C-8AFF-323884BA6A17}" srcId="{96D33886-E322-44C7-9CF4-C4B11BC9F120}" destId="{ED1E40BF-4DA4-4EA5-97ED-FC085642D85E}" srcOrd="2" destOrd="0" parTransId="{D9645799-B539-4EB3-AF4B-3E8BDD082B12}" sibTransId="{BC90F821-C5DC-46A1-8F48-33088822D3FB}"/>
    <dgm:cxn modelId="{0C789CB9-C3AB-44EF-BACD-FDEFB7FBE6B8}" type="presOf" srcId="{96D33886-E322-44C7-9CF4-C4B11BC9F120}" destId="{03B7842F-17D1-4AAB-B729-72511AA5EA87}" srcOrd="0" destOrd="0" presId="urn:microsoft.com/office/officeart/2005/8/layout/chevron2"/>
    <dgm:cxn modelId="{6DCB57A6-090B-435A-A626-0638AE5E486D}" srcId="{96D33886-E322-44C7-9CF4-C4B11BC9F120}" destId="{C96CDBE0-17B6-4FFF-A88F-1875719B7698}" srcOrd="1" destOrd="0" parTransId="{B85FC737-41DD-4ABB-8F50-2B2686E6D2A9}" sibTransId="{1B11D690-533D-4C8B-903B-C87A456256F3}"/>
    <dgm:cxn modelId="{A239E6F1-425E-4A92-9D0E-C805BC032142}" srcId="{ED1E40BF-4DA4-4EA5-97ED-FC085642D85E}" destId="{651DCBEB-3381-4E6A-8274-D59E24BDB8E9}" srcOrd="0" destOrd="0" parTransId="{4098F246-40CC-445F-BBF0-7FBAA6A476A0}" sibTransId="{339B82C5-AC92-4DC1-A217-3DF7F3987C12}"/>
    <dgm:cxn modelId="{DC263200-A427-44AD-94F6-F68E4584079A}" srcId="{F0B26E68-B064-4BC4-AEA5-A4DBD2D9C099}" destId="{0C9CCB81-4C26-4C2E-930B-77E225740A46}" srcOrd="0" destOrd="0" parTransId="{635B2516-3756-47EF-B04F-202B95B15A8C}" sibTransId="{C4D77583-8CFE-4202-9B8A-554E9DCDC87A}"/>
    <dgm:cxn modelId="{8AFC8754-B8C1-4C62-82C4-F74775E283E8}" type="presOf" srcId="{651DCBEB-3381-4E6A-8274-D59E24BDB8E9}" destId="{55948F11-6482-4BB1-8921-7370FC50B67C}" srcOrd="0" destOrd="0" presId="urn:microsoft.com/office/officeart/2005/8/layout/chevron2"/>
    <dgm:cxn modelId="{135D0980-1047-4AE2-BAD6-DA7B0DBDA0F0}" type="presOf" srcId="{880786DD-0167-4ECA-8737-9E19C25416B8}" destId="{122ADB28-29EA-4B48-A335-0B27324B1F5C}" srcOrd="0" destOrd="1" presId="urn:microsoft.com/office/officeart/2005/8/layout/chevron2"/>
    <dgm:cxn modelId="{B3904E32-DD42-48B1-85B2-0DC1E4D3A1CB}" type="presOf" srcId="{ED1E40BF-4DA4-4EA5-97ED-FC085642D85E}" destId="{AA9BA2CB-7D46-4574-9B10-25FD79905E99}" srcOrd="0" destOrd="0" presId="urn:microsoft.com/office/officeart/2005/8/layout/chevron2"/>
    <dgm:cxn modelId="{C202DD2B-C1C1-422A-BF70-2F55E9C2D12F}" srcId="{96D33886-E322-44C7-9CF4-C4B11BC9F120}" destId="{F0B26E68-B064-4BC4-AEA5-A4DBD2D9C099}" srcOrd="0" destOrd="0" parTransId="{B04B98D5-EAA1-4066-8D89-314797390C7C}" sibTransId="{C1A62A20-C079-4958-9208-6553A718B5E1}"/>
    <dgm:cxn modelId="{1F8BFBF0-3E32-46C3-93AE-0A6483E38F7F}" srcId="{C96CDBE0-17B6-4FFF-A88F-1875719B7698}" destId="{745C73CC-5ACA-4C47-B04B-9000257209AE}" srcOrd="0" destOrd="0" parTransId="{9D7A607F-1D31-4C8E-9407-0B6A29DF32FA}" sibTransId="{1A1DD458-8805-4DCC-AA01-E1118E43B68B}"/>
    <dgm:cxn modelId="{6020312B-67E7-4ED0-B327-9D4D22930C9F}" type="presOf" srcId="{C96CDBE0-17B6-4FFF-A88F-1875719B7698}" destId="{F74B7340-7B9A-4EC6-9A35-B6E76563C7B6}" srcOrd="0" destOrd="0" presId="urn:microsoft.com/office/officeart/2005/8/layout/chevron2"/>
    <dgm:cxn modelId="{A7A9EEDC-27F5-4889-8568-31AC464640D6}" srcId="{C96CDBE0-17B6-4FFF-A88F-1875719B7698}" destId="{880786DD-0167-4ECA-8737-9E19C25416B8}" srcOrd="1" destOrd="0" parTransId="{1DD3C4DC-045D-478C-B9BC-B3A9A2678D96}" sibTransId="{9FDD52AE-A927-43F6-A716-75972E766640}"/>
    <dgm:cxn modelId="{467439D9-F3DB-4043-B0B3-B8E8D1F74DA6}" type="presParOf" srcId="{03B7842F-17D1-4AAB-B729-72511AA5EA87}" destId="{BF49C59B-3CE0-4F89-B824-6AB22510B0FB}" srcOrd="0" destOrd="0" presId="urn:microsoft.com/office/officeart/2005/8/layout/chevron2"/>
    <dgm:cxn modelId="{EA931F84-2B96-479B-B58A-444B6CB8BA69}" type="presParOf" srcId="{BF49C59B-3CE0-4F89-B824-6AB22510B0FB}" destId="{5C2C466C-85CA-4D17-885F-11F0D8194CF4}" srcOrd="0" destOrd="0" presId="urn:microsoft.com/office/officeart/2005/8/layout/chevron2"/>
    <dgm:cxn modelId="{3108789D-D6F4-48FA-9F7C-DAE79252C7DF}" type="presParOf" srcId="{BF49C59B-3CE0-4F89-B824-6AB22510B0FB}" destId="{35465710-D01B-4589-8198-8874AFB34A91}" srcOrd="1" destOrd="0" presId="urn:microsoft.com/office/officeart/2005/8/layout/chevron2"/>
    <dgm:cxn modelId="{228C6E55-A8E2-48C0-8843-2C25129747FE}" type="presParOf" srcId="{03B7842F-17D1-4AAB-B729-72511AA5EA87}" destId="{9A647A81-E3E8-41DE-92FD-C242C4E7A32B}" srcOrd="1" destOrd="0" presId="urn:microsoft.com/office/officeart/2005/8/layout/chevron2"/>
    <dgm:cxn modelId="{5268C4F4-C229-4076-A1BB-6689A197DE22}" type="presParOf" srcId="{03B7842F-17D1-4AAB-B729-72511AA5EA87}" destId="{F32E11B2-2AA5-437D-A065-3B85E5C05CC4}" srcOrd="2" destOrd="0" presId="urn:microsoft.com/office/officeart/2005/8/layout/chevron2"/>
    <dgm:cxn modelId="{481620FA-3E2C-4C14-A47D-F69C68A164BB}" type="presParOf" srcId="{F32E11B2-2AA5-437D-A065-3B85E5C05CC4}" destId="{F74B7340-7B9A-4EC6-9A35-B6E76563C7B6}" srcOrd="0" destOrd="0" presId="urn:microsoft.com/office/officeart/2005/8/layout/chevron2"/>
    <dgm:cxn modelId="{0B74DCCB-2C5A-435F-8B11-247B5589D8A6}" type="presParOf" srcId="{F32E11B2-2AA5-437D-A065-3B85E5C05CC4}" destId="{122ADB28-29EA-4B48-A335-0B27324B1F5C}" srcOrd="1" destOrd="0" presId="urn:microsoft.com/office/officeart/2005/8/layout/chevron2"/>
    <dgm:cxn modelId="{872916FA-3443-4FA3-BA84-15C95D7AF866}" type="presParOf" srcId="{03B7842F-17D1-4AAB-B729-72511AA5EA87}" destId="{AC9F8CE9-80BE-4C71-9355-0CCDC3A07D34}" srcOrd="3" destOrd="0" presId="urn:microsoft.com/office/officeart/2005/8/layout/chevron2"/>
    <dgm:cxn modelId="{E2E5631E-5BDE-456D-87C5-9F959EE8862E}" type="presParOf" srcId="{03B7842F-17D1-4AAB-B729-72511AA5EA87}" destId="{F0217D7F-12FC-449D-81DC-AD560E98CF3F}" srcOrd="4" destOrd="0" presId="urn:microsoft.com/office/officeart/2005/8/layout/chevron2"/>
    <dgm:cxn modelId="{7F0F64D7-C7BA-4FB2-B1C3-3C54EF8D9F3A}" type="presParOf" srcId="{F0217D7F-12FC-449D-81DC-AD560E98CF3F}" destId="{AA9BA2CB-7D46-4574-9B10-25FD79905E99}" srcOrd="0" destOrd="0" presId="urn:microsoft.com/office/officeart/2005/8/layout/chevron2"/>
    <dgm:cxn modelId="{4F4A593F-E082-417B-AB0B-E856A99841AE}" type="presParOf" srcId="{F0217D7F-12FC-449D-81DC-AD560E98CF3F}" destId="{55948F11-6482-4BB1-8921-7370FC50B67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D33886-E322-44C7-9CF4-C4B11BC9F120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0B26E68-B064-4BC4-AEA5-A4DBD2D9C099}">
      <dgm:prSet phldrT="[Text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04B98D5-EAA1-4066-8D89-314797390C7C}" type="parTrans" cxnId="{C202DD2B-C1C1-422A-BF70-2F55E9C2D12F}">
      <dgm:prSet/>
      <dgm:spPr/>
      <dgm:t>
        <a:bodyPr/>
        <a:lstStyle/>
        <a:p>
          <a:endParaRPr lang="en-US" sz="1600"/>
        </a:p>
      </dgm:t>
    </dgm:pt>
    <dgm:pt modelId="{C1A62A20-C079-4958-9208-6553A718B5E1}" type="sibTrans" cxnId="{C202DD2B-C1C1-422A-BF70-2F55E9C2D12F}">
      <dgm:prSet/>
      <dgm:spPr/>
      <dgm:t>
        <a:bodyPr/>
        <a:lstStyle/>
        <a:p>
          <a:endParaRPr lang="en-US" sz="1600"/>
        </a:p>
      </dgm:t>
    </dgm:pt>
    <dgm:pt modelId="{0C9CCB81-4C26-4C2E-930B-77E225740A46}">
      <dgm:prSet phldrT="[Text]" custT="1"/>
      <dgm:spPr/>
      <dgm:t>
        <a:bodyPr/>
        <a:lstStyle/>
        <a:p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Magnetic shielding/hygiene improvement</a:t>
          </a:r>
        </a:p>
      </dgm:t>
    </dgm:pt>
    <dgm:pt modelId="{635B2516-3756-47EF-B04F-202B95B15A8C}" type="parTrans" cxnId="{DC263200-A427-44AD-94F6-F68E4584079A}">
      <dgm:prSet/>
      <dgm:spPr/>
      <dgm:t>
        <a:bodyPr/>
        <a:lstStyle/>
        <a:p>
          <a:endParaRPr lang="en-US" sz="1600"/>
        </a:p>
      </dgm:t>
    </dgm:pt>
    <dgm:pt modelId="{C4D77583-8CFE-4202-9B8A-554E9DCDC87A}" type="sibTrans" cxnId="{DC263200-A427-44AD-94F6-F68E4584079A}">
      <dgm:prSet/>
      <dgm:spPr/>
      <dgm:t>
        <a:bodyPr/>
        <a:lstStyle/>
        <a:p>
          <a:endParaRPr lang="en-US" sz="1600"/>
        </a:p>
      </dgm:t>
    </dgm:pt>
    <dgm:pt modelId="{C96CDBE0-17B6-4FFF-A88F-1875719B7698}">
      <dgm:prSet phldrT="[Text]" custT="1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85FC737-41DD-4ABB-8F50-2B2686E6D2A9}" type="parTrans" cxnId="{6DCB57A6-090B-435A-A626-0638AE5E486D}">
      <dgm:prSet/>
      <dgm:spPr/>
      <dgm:t>
        <a:bodyPr/>
        <a:lstStyle/>
        <a:p>
          <a:endParaRPr lang="en-US" sz="1600"/>
        </a:p>
      </dgm:t>
    </dgm:pt>
    <dgm:pt modelId="{1B11D690-533D-4C8B-903B-C87A456256F3}" type="sibTrans" cxnId="{6DCB57A6-090B-435A-A626-0638AE5E486D}">
      <dgm:prSet/>
      <dgm:spPr/>
      <dgm:t>
        <a:bodyPr/>
        <a:lstStyle/>
        <a:p>
          <a:endParaRPr lang="en-US" sz="1600"/>
        </a:p>
      </dgm:t>
    </dgm:pt>
    <dgm:pt modelId="{745C73CC-5ACA-4C47-B04B-9000257209AE}">
      <dgm:prSet phldrT="[Text]" custT="1"/>
      <dgm:spPr/>
      <dgm:t>
        <a:bodyPr/>
        <a:lstStyle/>
        <a:p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Fast Cooling</a:t>
          </a:r>
        </a:p>
      </dgm:t>
    </dgm:pt>
    <dgm:pt modelId="{9D7A607F-1D31-4C8E-9407-0B6A29DF32FA}" type="parTrans" cxnId="{1F8BFBF0-3E32-46C3-93AE-0A6483E38F7F}">
      <dgm:prSet/>
      <dgm:spPr/>
      <dgm:t>
        <a:bodyPr/>
        <a:lstStyle/>
        <a:p>
          <a:endParaRPr lang="en-US" sz="1600"/>
        </a:p>
      </dgm:t>
    </dgm:pt>
    <dgm:pt modelId="{1A1DD458-8805-4DCC-AA01-E1118E43B68B}" type="sibTrans" cxnId="{1F8BFBF0-3E32-46C3-93AE-0A6483E38F7F}">
      <dgm:prSet/>
      <dgm:spPr/>
      <dgm:t>
        <a:bodyPr/>
        <a:lstStyle/>
        <a:p>
          <a:endParaRPr lang="en-US" sz="1600"/>
        </a:p>
      </dgm:t>
    </dgm:pt>
    <dgm:pt modelId="{880786DD-0167-4ECA-8737-9E19C25416B8}">
      <dgm:prSet phldrT="[Text]" custT="1"/>
      <dgm:spPr/>
      <dgm:t>
        <a:bodyPr/>
        <a:lstStyle/>
        <a:p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Material Optimization</a:t>
          </a:r>
        </a:p>
      </dgm:t>
    </dgm:pt>
    <dgm:pt modelId="{1DD3C4DC-045D-478C-B9BC-B3A9A2678D96}" type="parTrans" cxnId="{A7A9EEDC-27F5-4889-8568-31AC464640D6}">
      <dgm:prSet/>
      <dgm:spPr/>
      <dgm:t>
        <a:bodyPr/>
        <a:lstStyle/>
        <a:p>
          <a:endParaRPr lang="en-US" sz="1600"/>
        </a:p>
      </dgm:t>
    </dgm:pt>
    <dgm:pt modelId="{9FDD52AE-A927-43F6-A716-75972E766640}" type="sibTrans" cxnId="{A7A9EEDC-27F5-4889-8568-31AC464640D6}">
      <dgm:prSet/>
      <dgm:spPr/>
      <dgm:t>
        <a:bodyPr/>
        <a:lstStyle/>
        <a:p>
          <a:endParaRPr lang="en-US" sz="1600"/>
        </a:p>
      </dgm:t>
    </dgm:pt>
    <dgm:pt modelId="{ED1E40BF-4DA4-4EA5-97ED-FC085642D85E}">
      <dgm:prSet phldrT="[Text]" custT="1"/>
      <dgm:spPr/>
      <dgm:t>
        <a:bodyPr/>
        <a:lstStyle/>
        <a:p>
          <a:r>
            <a:rPr lang="en-US" sz="2000" i="1" dirty="0"/>
            <a:t>S</a:t>
          </a:r>
          <a:endParaRPr lang="en-US" sz="2000" dirty="0"/>
        </a:p>
      </dgm:t>
    </dgm:pt>
    <dgm:pt modelId="{D9645799-B539-4EB3-AF4B-3E8BDD082B12}" type="parTrans" cxnId="{D990E8E8-D303-4E7C-8AFF-323884BA6A17}">
      <dgm:prSet/>
      <dgm:spPr/>
      <dgm:t>
        <a:bodyPr/>
        <a:lstStyle/>
        <a:p>
          <a:endParaRPr lang="en-US" sz="1600"/>
        </a:p>
      </dgm:t>
    </dgm:pt>
    <dgm:pt modelId="{BC90F821-C5DC-46A1-8F48-33088822D3FB}" type="sibTrans" cxnId="{D990E8E8-D303-4E7C-8AFF-323884BA6A17}">
      <dgm:prSet/>
      <dgm:spPr/>
      <dgm:t>
        <a:bodyPr/>
        <a:lstStyle/>
        <a:p>
          <a:endParaRPr lang="en-US" sz="1600"/>
        </a:p>
      </dgm:t>
    </dgm:pt>
    <dgm:pt modelId="{651DCBEB-3381-4E6A-8274-D59E24BDB8E9}">
      <dgm:prSet phldrT="[Text]" custT="1"/>
      <dgm:spPr/>
      <dgm:t>
        <a:bodyPr/>
        <a:lstStyle/>
        <a:p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Optimizing mean free path</a:t>
          </a:r>
        </a:p>
      </dgm:t>
    </dgm:pt>
    <dgm:pt modelId="{4098F246-40CC-445F-BBF0-7FBAA6A476A0}" type="parTrans" cxnId="{A239E6F1-425E-4A92-9D0E-C805BC032142}">
      <dgm:prSet/>
      <dgm:spPr/>
      <dgm:t>
        <a:bodyPr/>
        <a:lstStyle/>
        <a:p>
          <a:endParaRPr lang="en-US" sz="1600"/>
        </a:p>
      </dgm:t>
    </dgm:pt>
    <dgm:pt modelId="{339B82C5-AC92-4DC1-A217-3DF7F3987C12}" type="sibTrans" cxnId="{A239E6F1-425E-4A92-9D0E-C805BC032142}">
      <dgm:prSet/>
      <dgm:spPr/>
      <dgm:t>
        <a:bodyPr/>
        <a:lstStyle/>
        <a:p>
          <a:endParaRPr lang="en-US" sz="1600"/>
        </a:p>
      </dgm:t>
    </dgm:pt>
    <dgm:pt modelId="{03B7842F-17D1-4AAB-B729-72511AA5EA87}" type="pres">
      <dgm:prSet presAssocID="{96D33886-E322-44C7-9CF4-C4B11BC9F120}" presName="linearFlow" presStyleCnt="0">
        <dgm:presLayoutVars>
          <dgm:dir/>
          <dgm:animLvl val="lvl"/>
          <dgm:resizeHandles val="exact"/>
        </dgm:presLayoutVars>
      </dgm:prSet>
      <dgm:spPr/>
    </dgm:pt>
    <dgm:pt modelId="{BF49C59B-3CE0-4F89-B824-6AB22510B0FB}" type="pres">
      <dgm:prSet presAssocID="{F0B26E68-B064-4BC4-AEA5-A4DBD2D9C099}" presName="composite" presStyleCnt="0"/>
      <dgm:spPr/>
    </dgm:pt>
    <dgm:pt modelId="{5C2C466C-85CA-4D17-885F-11F0D8194CF4}" type="pres">
      <dgm:prSet presAssocID="{F0B26E68-B064-4BC4-AEA5-A4DBD2D9C09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5465710-D01B-4589-8198-8874AFB34A91}" type="pres">
      <dgm:prSet presAssocID="{F0B26E68-B064-4BC4-AEA5-A4DBD2D9C099}" presName="descendantText" presStyleLbl="alignAcc1" presStyleIdx="0" presStyleCnt="3">
        <dgm:presLayoutVars>
          <dgm:bulletEnabled val="1"/>
        </dgm:presLayoutVars>
      </dgm:prSet>
      <dgm:spPr/>
    </dgm:pt>
    <dgm:pt modelId="{9A647A81-E3E8-41DE-92FD-C242C4E7A32B}" type="pres">
      <dgm:prSet presAssocID="{C1A62A20-C079-4958-9208-6553A718B5E1}" presName="sp" presStyleCnt="0"/>
      <dgm:spPr/>
    </dgm:pt>
    <dgm:pt modelId="{F32E11B2-2AA5-437D-A065-3B85E5C05CC4}" type="pres">
      <dgm:prSet presAssocID="{C96CDBE0-17B6-4FFF-A88F-1875719B7698}" presName="composite" presStyleCnt="0"/>
      <dgm:spPr/>
    </dgm:pt>
    <dgm:pt modelId="{F74B7340-7B9A-4EC6-9A35-B6E76563C7B6}" type="pres">
      <dgm:prSet presAssocID="{C96CDBE0-17B6-4FFF-A88F-1875719B769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22ADB28-29EA-4B48-A335-0B27324B1F5C}" type="pres">
      <dgm:prSet presAssocID="{C96CDBE0-17B6-4FFF-A88F-1875719B7698}" presName="descendantText" presStyleLbl="alignAcc1" presStyleIdx="1" presStyleCnt="3">
        <dgm:presLayoutVars>
          <dgm:bulletEnabled val="1"/>
        </dgm:presLayoutVars>
      </dgm:prSet>
      <dgm:spPr/>
    </dgm:pt>
    <dgm:pt modelId="{AC9F8CE9-80BE-4C71-9355-0CCDC3A07D34}" type="pres">
      <dgm:prSet presAssocID="{1B11D690-533D-4C8B-903B-C87A456256F3}" presName="sp" presStyleCnt="0"/>
      <dgm:spPr/>
    </dgm:pt>
    <dgm:pt modelId="{F0217D7F-12FC-449D-81DC-AD560E98CF3F}" type="pres">
      <dgm:prSet presAssocID="{ED1E40BF-4DA4-4EA5-97ED-FC085642D85E}" presName="composite" presStyleCnt="0"/>
      <dgm:spPr/>
    </dgm:pt>
    <dgm:pt modelId="{AA9BA2CB-7D46-4574-9B10-25FD79905E99}" type="pres">
      <dgm:prSet presAssocID="{ED1E40BF-4DA4-4EA5-97ED-FC085642D85E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55948F11-6482-4BB1-8921-7370FC50B67C}" type="pres">
      <dgm:prSet presAssocID="{ED1E40BF-4DA4-4EA5-97ED-FC085642D85E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4E2EBAA8-9A9F-44B5-B0BA-0FE816B4B0B2}" type="presOf" srcId="{0C9CCB81-4C26-4C2E-930B-77E225740A46}" destId="{35465710-D01B-4589-8198-8874AFB34A91}" srcOrd="0" destOrd="0" presId="urn:microsoft.com/office/officeart/2005/8/layout/chevron2"/>
    <dgm:cxn modelId="{A9B4A6C2-5B13-48AA-9D23-F8BE49BA464A}" type="presOf" srcId="{745C73CC-5ACA-4C47-B04B-9000257209AE}" destId="{122ADB28-29EA-4B48-A335-0B27324B1F5C}" srcOrd="0" destOrd="0" presId="urn:microsoft.com/office/officeart/2005/8/layout/chevron2"/>
    <dgm:cxn modelId="{2212A614-0BEB-4DFC-BE3E-F7C3625A1D76}" type="presOf" srcId="{F0B26E68-B064-4BC4-AEA5-A4DBD2D9C099}" destId="{5C2C466C-85CA-4D17-885F-11F0D8194CF4}" srcOrd="0" destOrd="0" presId="urn:microsoft.com/office/officeart/2005/8/layout/chevron2"/>
    <dgm:cxn modelId="{D990E8E8-D303-4E7C-8AFF-323884BA6A17}" srcId="{96D33886-E322-44C7-9CF4-C4B11BC9F120}" destId="{ED1E40BF-4DA4-4EA5-97ED-FC085642D85E}" srcOrd="2" destOrd="0" parTransId="{D9645799-B539-4EB3-AF4B-3E8BDD082B12}" sibTransId="{BC90F821-C5DC-46A1-8F48-33088822D3FB}"/>
    <dgm:cxn modelId="{0C789CB9-C3AB-44EF-BACD-FDEFB7FBE6B8}" type="presOf" srcId="{96D33886-E322-44C7-9CF4-C4B11BC9F120}" destId="{03B7842F-17D1-4AAB-B729-72511AA5EA87}" srcOrd="0" destOrd="0" presId="urn:microsoft.com/office/officeart/2005/8/layout/chevron2"/>
    <dgm:cxn modelId="{6DCB57A6-090B-435A-A626-0638AE5E486D}" srcId="{96D33886-E322-44C7-9CF4-C4B11BC9F120}" destId="{C96CDBE0-17B6-4FFF-A88F-1875719B7698}" srcOrd="1" destOrd="0" parTransId="{B85FC737-41DD-4ABB-8F50-2B2686E6D2A9}" sibTransId="{1B11D690-533D-4C8B-903B-C87A456256F3}"/>
    <dgm:cxn modelId="{A239E6F1-425E-4A92-9D0E-C805BC032142}" srcId="{ED1E40BF-4DA4-4EA5-97ED-FC085642D85E}" destId="{651DCBEB-3381-4E6A-8274-D59E24BDB8E9}" srcOrd="0" destOrd="0" parTransId="{4098F246-40CC-445F-BBF0-7FBAA6A476A0}" sibTransId="{339B82C5-AC92-4DC1-A217-3DF7F3987C12}"/>
    <dgm:cxn modelId="{DC263200-A427-44AD-94F6-F68E4584079A}" srcId="{F0B26E68-B064-4BC4-AEA5-A4DBD2D9C099}" destId="{0C9CCB81-4C26-4C2E-930B-77E225740A46}" srcOrd="0" destOrd="0" parTransId="{635B2516-3756-47EF-B04F-202B95B15A8C}" sibTransId="{C4D77583-8CFE-4202-9B8A-554E9DCDC87A}"/>
    <dgm:cxn modelId="{8AFC8754-B8C1-4C62-82C4-F74775E283E8}" type="presOf" srcId="{651DCBEB-3381-4E6A-8274-D59E24BDB8E9}" destId="{55948F11-6482-4BB1-8921-7370FC50B67C}" srcOrd="0" destOrd="0" presId="urn:microsoft.com/office/officeart/2005/8/layout/chevron2"/>
    <dgm:cxn modelId="{135D0980-1047-4AE2-BAD6-DA7B0DBDA0F0}" type="presOf" srcId="{880786DD-0167-4ECA-8737-9E19C25416B8}" destId="{122ADB28-29EA-4B48-A335-0B27324B1F5C}" srcOrd="0" destOrd="1" presId="urn:microsoft.com/office/officeart/2005/8/layout/chevron2"/>
    <dgm:cxn modelId="{B3904E32-DD42-48B1-85B2-0DC1E4D3A1CB}" type="presOf" srcId="{ED1E40BF-4DA4-4EA5-97ED-FC085642D85E}" destId="{AA9BA2CB-7D46-4574-9B10-25FD79905E99}" srcOrd="0" destOrd="0" presId="urn:microsoft.com/office/officeart/2005/8/layout/chevron2"/>
    <dgm:cxn modelId="{C202DD2B-C1C1-422A-BF70-2F55E9C2D12F}" srcId="{96D33886-E322-44C7-9CF4-C4B11BC9F120}" destId="{F0B26E68-B064-4BC4-AEA5-A4DBD2D9C099}" srcOrd="0" destOrd="0" parTransId="{B04B98D5-EAA1-4066-8D89-314797390C7C}" sibTransId="{C1A62A20-C079-4958-9208-6553A718B5E1}"/>
    <dgm:cxn modelId="{1F8BFBF0-3E32-46C3-93AE-0A6483E38F7F}" srcId="{C96CDBE0-17B6-4FFF-A88F-1875719B7698}" destId="{745C73CC-5ACA-4C47-B04B-9000257209AE}" srcOrd="0" destOrd="0" parTransId="{9D7A607F-1D31-4C8E-9407-0B6A29DF32FA}" sibTransId="{1A1DD458-8805-4DCC-AA01-E1118E43B68B}"/>
    <dgm:cxn modelId="{6020312B-67E7-4ED0-B327-9D4D22930C9F}" type="presOf" srcId="{C96CDBE0-17B6-4FFF-A88F-1875719B7698}" destId="{F74B7340-7B9A-4EC6-9A35-B6E76563C7B6}" srcOrd="0" destOrd="0" presId="urn:microsoft.com/office/officeart/2005/8/layout/chevron2"/>
    <dgm:cxn modelId="{A7A9EEDC-27F5-4889-8568-31AC464640D6}" srcId="{C96CDBE0-17B6-4FFF-A88F-1875719B7698}" destId="{880786DD-0167-4ECA-8737-9E19C25416B8}" srcOrd="1" destOrd="0" parTransId="{1DD3C4DC-045D-478C-B9BC-B3A9A2678D96}" sibTransId="{9FDD52AE-A927-43F6-A716-75972E766640}"/>
    <dgm:cxn modelId="{467439D9-F3DB-4043-B0B3-B8E8D1F74DA6}" type="presParOf" srcId="{03B7842F-17D1-4AAB-B729-72511AA5EA87}" destId="{BF49C59B-3CE0-4F89-B824-6AB22510B0FB}" srcOrd="0" destOrd="0" presId="urn:microsoft.com/office/officeart/2005/8/layout/chevron2"/>
    <dgm:cxn modelId="{EA931F84-2B96-479B-B58A-444B6CB8BA69}" type="presParOf" srcId="{BF49C59B-3CE0-4F89-B824-6AB22510B0FB}" destId="{5C2C466C-85CA-4D17-885F-11F0D8194CF4}" srcOrd="0" destOrd="0" presId="urn:microsoft.com/office/officeart/2005/8/layout/chevron2"/>
    <dgm:cxn modelId="{3108789D-D6F4-48FA-9F7C-DAE79252C7DF}" type="presParOf" srcId="{BF49C59B-3CE0-4F89-B824-6AB22510B0FB}" destId="{35465710-D01B-4589-8198-8874AFB34A91}" srcOrd="1" destOrd="0" presId="urn:microsoft.com/office/officeart/2005/8/layout/chevron2"/>
    <dgm:cxn modelId="{228C6E55-A8E2-48C0-8843-2C25129747FE}" type="presParOf" srcId="{03B7842F-17D1-4AAB-B729-72511AA5EA87}" destId="{9A647A81-E3E8-41DE-92FD-C242C4E7A32B}" srcOrd="1" destOrd="0" presId="urn:microsoft.com/office/officeart/2005/8/layout/chevron2"/>
    <dgm:cxn modelId="{5268C4F4-C229-4076-A1BB-6689A197DE22}" type="presParOf" srcId="{03B7842F-17D1-4AAB-B729-72511AA5EA87}" destId="{F32E11B2-2AA5-437D-A065-3B85E5C05CC4}" srcOrd="2" destOrd="0" presId="urn:microsoft.com/office/officeart/2005/8/layout/chevron2"/>
    <dgm:cxn modelId="{481620FA-3E2C-4C14-A47D-F69C68A164BB}" type="presParOf" srcId="{F32E11B2-2AA5-437D-A065-3B85E5C05CC4}" destId="{F74B7340-7B9A-4EC6-9A35-B6E76563C7B6}" srcOrd="0" destOrd="0" presId="urn:microsoft.com/office/officeart/2005/8/layout/chevron2"/>
    <dgm:cxn modelId="{0B74DCCB-2C5A-435F-8B11-247B5589D8A6}" type="presParOf" srcId="{F32E11B2-2AA5-437D-A065-3B85E5C05CC4}" destId="{122ADB28-29EA-4B48-A335-0B27324B1F5C}" srcOrd="1" destOrd="0" presId="urn:microsoft.com/office/officeart/2005/8/layout/chevron2"/>
    <dgm:cxn modelId="{872916FA-3443-4FA3-BA84-15C95D7AF866}" type="presParOf" srcId="{03B7842F-17D1-4AAB-B729-72511AA5EA87}" destId="{AC9F8CE9-80BE-4C71-9355-0CCDC3A07D34}" srcOrd="3" destOrd="0" presId="urn:microsoft.com/office/officeart/2005/8/layout/chevron2"/>
    <dgm:cxn modelId="{E2E5631E-5BDE-456D-87C5-9F959EE8862E}" type="presParOf" srcId="{03B7842F-17D1-4AAB-B729-72511AA5EA87}" destId="{F0217D7F-12FC-449D-81DC-AD560E98CF3F}" srcOrd="4" destOrd="0" presId="urn:microsoft.com/office/officeart/2005/8/layout/chevron2"/>
    <dgm:cxn modelId="{7F0F64D7-C7BA-4FB2-B1C3-3C54EF8D9F3A}" type="presParOf" srcId="{F0217D7F-12FC-449D-81DC-AD560E98CF3F}" destId="{AA9BA2CB-7D46-4574-9B10-25FD79905E99}" srcOrd="0" destOrd="0" presId="urn:microsoft.com/office/officeart/2005/8/layout/chevron2"/>
    <dgm:cxn modelId="{4F4A593F-E082-417B-AB0B-E856A99841AE}" type="presParOf" srcId="{F0217D7F-12FC-449D-81DC-AD560E98CF3F}" destId="{55948F11-6482-4BB1-8921-7370FC50B67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D33886-E322-44C7-9CF4-C4B11BC9F120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0B26E68-B064-4BC4-AEA5-A4DBD2D9C099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m:oMathPara>
              </a14:m>
              <a:endParaRPr lang="en-US" sz="2000" dirty="0"/>
            </a:p>
          </dgm:t>
        </dgm:pt>
      </mc:Choice>
      <mc:Fallback xmlns="">
        <dgm:pt modelId="{F0B26E68-B064-4BC4-AEA5-A4DBD2D9C099}">
          <dgm:prSet phldrT="[Text]" custT="1"/>
          <dgm:spPr/>
          <dgm:t>
            <a:bodyPr/>
            <a:lstStyle/>
            <a:p>
              <a:pPr/>
              <a:r>
                <a:rPr lang="en-US" sz="2000" i="0">
                  <a:latin typeface="Cambria Math" panose="02040503050406030204" pitchFamily="18" charset="0"/>
                </a:rPr>
                <a:t>𝐵</a:t>
              </a:r>
              <a:endParaRPr lang="en-US" sz="2000" dirty="0"/>
            </a:p>
          </dgm:t>
        </dgm:pt>
      </mc:Fallback>
    </mc:AlternateContent>
    <dgm:pt modelId="{B04B98D5-EAA1-4066-8D89-314797390C7C}" type="parTrans" cxnId="{C202DD2B-C1C1-422A-BF70-2F55E9C2D12F}">
      <dgm:prSet/>
      <dgm:spPr/>
      <dgm:t>
        <a:bodyPr/>
        <a:lstStyle/>
        <a:p>
          <a:endParaRPr lang="en-US" sz="1600"/>
        </a:p>
      </dgm:t>
    </dgm:pt>
    <dgm:pt modelId="{C1A62A20-C079-4958-9208-6553A718B5E1}" type="sibTrans" cxnId="{C202DD2B-C1C1-422A-BF70-2F55E9C2D12F}">
      <dgm:prSet/>
      <dgm:spPr/>
      <dgm:t>
        <a:bodyPr/>
        <a:lstStyle/>
        <a:p>
          <a:endParaRPr lang="en-US" sz="1600"/>
        </a:p>
      </dgm:t>
    </dgm:pt>
    <dgm:pt modelId="{0C9CCB81-4C26-4C2E-930B-77E225740A46}">
      <dgm:prSet phldrT="[Text]" custT="1"/>
      <dgm:spPr/>
      <dgm:t>
        <a:bodyPr/>
        <a:lstStyle/>
        <a:p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Magnetic shielding/hygiene improvement</a:t>
          </a:r>
        </a:p>
      </dgm:t>
    </dgm:pt>
    <dgm:pt modelId="{635B2516-3756-47EF-B04F-202B95B15A8C}" type="parTrans" cxnId="{DC263200-A427-44AD-94F6-F68E4584079A}">
      <dgm:prSet/>
      <dgm:spPr/>
      <dgm:t>
        <a:bodyPr/>
        <a:lstStyle/>
        <a:p>
          <a:endParaRPr lang="en-US" sz="1600"/>
        </a:p>
      </dgm:t>
    </dgm:pt>
    <dgm:pt modelId="{C4D77583-8CFE-4202-9B8A-554E9DCDC87A}" type="sibTrans" cxnId="{DC263200-A427-44AD-94F6-F68E4584079A}">
      <dgm:prSet/>
      <dgm:spPr/>
      <dgm:t>
        <a:bodyPr/>
        <a:lstStyle/>
        <a:p>
          <a:endParaRPr lang="en-US" sz="1600"/>
        </a:p>
      </dgm:t>
    </dgm:pt>
    <mc:AlternateContent xmlns:mc="http://schemas.openxmlformats.org/markup-compatibility/2006" xmlns:a14="http://schemas.microsoft.com/office/drawing/2010/main">
      <mc:Choice Requires="a14">
        <dgm:pt modelId="{C96CDBE0-17B6-4FFF-A88F-1875719B7698}">
          <dgm:prSet phldrT="[Text]" custT="1"/>
          <dgm:spPr>
            <a:solidFill>
              <a:schemeClr val="bg1">
                <a:lumMod val="75000"/>
              </a:schemeClr>
            </a:solidFill>
            <a:ln>
              <a:solidFill>
                <a:srgbClr val="A7A8AA"/>
              </a:solidFill>
            </a:ln>
          </dgm:spPr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m:oMathPara>
              </a14:m>
              <a:endParaRPr lang="en-US" sz="2000" dirty="0"/>
            </a:p>
          </dgm:t>
        </dgm:pt>
      </mc:Choice>
      <mc:Fallback xmlns="">
        <dgm:pt modelId="{C96CDBE0-17B6-4FFF-A88F-1875719B7698}">
          <dgm:prSet phldrT="[Text]" custT="1"/>
          <dgm:spPr>
            <a:solidFill>
              <a:schemeClr val="bg1">
                <a:lumMod val="75000"/>
              </a:schemeClr>
            </a:solidFill>
            <a:ln>
              <a:solidFill>
                <a:srgbClr val="A7A8AA"/>
              </a:solidFill>
            </a:ln>
          </dgm:spPr>
          <dgm:t>
            <a:bodyPr/>
            <a:lstStyle/>
            <a:p>
              <a:pPr/>
              <a:r>
                <a:rPr lang="en-US" sz="2000" i="0">
                  <a:latin typeface="Cambria Math" panose="02040503050406030204" pitchFamily="18" charset="0"/>
                  <a:ea typeface="Cambria Math" panose="02040503050406030204" pitchFamily="18" charset="0"/>
                </a:rPr>
                <a:t>𝜂_</a:t>
              </a:r>
              <a:r>
                <a:rPr lang="en-US" sz="2000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𝑡</a:t>
              </a:r>
              <a:endParaRPr lang="en-US" sz="2000" dirty="0"/>
            </a:p>
          </dgm:t>
        </dgm:pt>
      </mc:Fallback>
    </mc:AlternateContent>
    <dgm:pt modelId="{B85FC737-41DD-4ABB-8F50-2B2686E6D2A9}" type="parTrans" cxnId="{6DCB57A6-090B-435A-A626-0638AE5E486D}">
      <dgm:prSet/>
      <dgm:spPr/>
      <dgm:t>
        <a:bodyPr/>
        <a:lstStyle/>
        <a:p>
          <a:endParaRPr lang="en-US" sz="1600"/>
        </a:p>
      </dgm:t>
    </dgm:pt>
    <dgm:pt modelId="{1B11D690-533D-4C8B-903B-C87A456256F3}" type="sibTrans" cxnId="{6DCB57A6-090B-435A-A626-0638AE5E486D}">
      <dgm:prSet/>
      <dgm:spPr/>
      <dgm:t>
        <a:bodyPr/>
        <a:lstStyle/>
        <a:p>
          <a:endParaRPr lang="en-US" sz="1600"/>
        </a:p>
      </dgm:t>
    </dgm:pt>
    <dgm:pt modelId="{745C73CC-5ACA-4C47-B04B-9000257209AE}">
      <dgm:prSet phldrT="[Text]" custT="1"/>
      <dgm:spPr>
        <a:solidFill>
          <a:schemeClr val="bg1"/>
        </a:solidFill>
        <a:ln>
          <a:solidFill>
            <a:srgbClr val="A7A8AA"/>
          </a:solidFill>
        </a:ln>
      </dgm:spPr>
      <dgm:t>
        <a:bodyPr/>
        <a:lstStyle/>
        <a:p>
          <a:r>
            <a:rPr lang="en-US" sz="2400" dirty="0">
              <a:solidFill>
                <a:schemeClr val="bg1">
                  <a:lumMod val="65000"/>
                </a:schemeClr>
              </a:solidFill>
            </a:rPr>
            <a:t>Fast Cooling</a:t>
          </a:r>
        </a:p>
      </dgm:t>
    </dgm:pt>
    <dgm:pt modelId="{9D7A607F-1D31-4C8E-9407-0B6A29DF32FA}" type="parTrans" cxnId="{1F8BFBF0-3E32-46C3-93AE-0A6483E38F7F}">
      <dgm:prSet/>
      <dgm:spPr/>
      <dgm:t>
        <a:bodyPr/>
        <a:lstStyle/>
        <a:p>
          <a:endParaRPr lang="en-US" sz="1600"/>
        </a:p>
      </dgm:t>
    </dgm:pt>
    <dgm:pt modelId="{1A1DD458-8805-4DCC-AA01-E1118E43B68B}" type="sibTrans" cxnId="{1F8BFBF0-3E32-46C3-93AE-0A6483E38F7F}">
      <dgm:prSet/>
      <dgm:spPr/>
      <dgm:t>
        <a:bodyPr/>
        <a:lstStyle/>
        <a:p>
          <a:endParaRPr lang="en-US" sz="1600"/>
        </a:p>
      </dgm:t>
    </dgm:pt>
    <dgm:pt modelId="{880786DD-0167-4ECA-8737-9E19C25416B8}">
      <dgm:prSet phldrT="[Text]" custT="1"/>
      <dgm:spPr>
        <a:solidFill>
          <a:schemeClr val="bg1"/>
        </a:solidFill>
        <a:ln>
          <a:solidFill>
            <a:srgbClr val="A7A8AA"/>
          </a:solidFill>
        </a:ln>
      </dgm:spPr>
      <dgm:t>
        <a:bodyPr/>
        <a:lstStyle/>
        <a:p>
          <a:r>
            <a:rPr lang="en-US" sz="2400" dirty="0">
              <a:solidFill>
                <a:schemeClr val="bg1">
                  <a:lumMod val="65000"/>
                </a:schemeClr>
              </a:solidFill>
            </a:rPr>
            <a:t>Material Optimization</a:t>
          </a:r>
        </a:p>
      </dgm:t>
    </dgm:pt>
    <dgm:pt modelId="{1DD3C4DC-045D-478C-B9BC-B3A9A2678D96}" type="parTrans" cxnId="{A7A9EEDC-27F5-4889-8568-31AC464640D6}">
      <dgm:prSet/>
      <dgm:spPr/>
      <dgm:t>
        <a:bodyPr/>
        <a:lstStyle/>
        <a:p>
          <a:endParaRPr lang="en-US" sz="1600"/>
        </a:p>
      </dgm:t>
    </dgm:pt>
    <dgm:pt modelId="{9FDD52AE-A927-43F6-A716-75972E766640}" type="sibTrans" cxnId="{A7A9EEDC-27F5-4889-8568-31AC464640D6}">
      <dgm:prSet/>
      <dgm:spPr/>
      <dgm:t>
        <a:bodyPr/>
        <a:lstStyle/>
        <a:p>
          <a:endParaRPr lang="en-US" sz="1600"/>
        </a:p>
      </dgm:t>
    </dgm:pt>
    <dgm:pt modelId="{ED1E40BF-4DA4-4EA5-97ED-FC085642D85E}">
      <dgm:prSet phldrT="[Text]" custT="1"/>
      <dgm:spPr>
        <a:solidFill>
          <a:schemeClr val="bg1">
            <a:lumMod val="75000"/>
          </a:schemeClr>
        </a:solidFill>
        <a:ln>
          <a:solidFill>
            <a:srgbClr val="A7A8AA"/>
          </a:solidFill>
        </a:ln>
      </dgm:spPr>
      <dgm:t>
        <a:bodyPr/>
        <a:lstStyle/>
        <a:p>
          <a:r>
            <a:rPr lang="en-US" sz="2000" i="1" dirty="0"/>
            <a:t>S</a:t>
          </a:r>
          <a:endParaRPr lang="en-US" sz="2000" dirty="0"/>
        </a:p>
      </dgm:t>
    </dgm:pt>
    <dgm:pt modelId="{D9645799-B539-4EB3-AF4B-3E8BDD082B12}" type="parTrans" cxnId="{D990E8E8-D303-4E7C-8AFF-323884BA6A17}">
      <dgm:prSet/>
      <dgm:spPr/>
      <dgm:t>
        <a:bodyPr/>
        <a:lstStyle/>
        <a:p>
          <a:endParaRPr lang="en-US" sz="1600"/>
        </a:p>
      </dgm:t>
    </dgm:pt>
    <dgm:pt modelId="{BC90F821-C5DC-46A1-8F48-33088822D3FB}" type="sibTrans" cxnId="{D990E8E8-D303-4E7C-8AFF-323884BA6A17}">
      <dgm:prSet/>
      <dgm:spPr/>
      <dgm:t>
        <a:bodyPr/>
        <a:lstStyle/>
        <a:p>
          <a:endParaRPr lang="en-US" sz="1600"/>
        </a:p>
      </dgm:t>
    </dgm:pt>
    <dgm:pt modelId="{651DCBEB-3381-4E6A-8274-D59E24BDB8E9}">
      <dgm:prSet phldrT="[Text]" custT="1"/>
      <dgm:spPr>
        <a:ln>
          <a:solidFill>
            <a:srgbClr val="A7A8AA"/>
          </a:solidFill>
        </a:ln>
      </dgm:spPr>
      <dgm:t>
        <a:bodyPr/>
        <a:lstStyle/>
        <a:p>
          <a:r>
            <a:rPr lang="en-US" sz="2400" dirty="0">
              <a:solidFill>
                <a:schemeClr val="bg1">
                  <a:lumMod val="65000"/>
                </a:schemeClr>
              </a:solidFill>
            </a:rPr>
            <a:t>Optimizing mean free path</a:t>
          </a:r>
        </a:p>
      </dgm:t>
    </dgm:pt>
    <dgm:pt modelId="{4098F246-40CC-445F-BBF0-7FBAA6A476A0}" type="parTrans" cxnId="{A239E6F1-425E-4A92-9D0E-C805BC032142}">
      <dgm:prSet/>
      <dgm:spPr/>
      <dgm:t>
        <a:bodyPr/>
        <a:lstStyle/>
        <a:p>
          <a:endParaRPr lang="en-US" sz="1600"/>
        </a:p>
      </dgm:t>
    </dgm:pt>
    <dgm:pt modelId="{339B82C5-AC92-4DC1-A217-3DF7F3987C12}" type="sibTrans" cxnId="{A239E6F1-425E-4A92-9D0E-C805BC032142}">
      <dgm:prSet/>
      <dgm:spPr/>
      <dgm:t>
        <a:bodyPr/>
        <a:lstStyle/>
        <a:p>
          <a:endParaRPr lang="en-US" sz="1600"/>
        </a:p>
      </dgm:t>
    </dgm:pt>
    <dgm:pt modelId="{03B7842F-17D1-4AAB-B729-72511AA5EA87}" type="pres">
      <dgm:prSet presAssocID="{96D33886-E322-44C7-9CF4-C4B11BC9F120}" presName="linearFlow" presStyleCnt="0">
        <dgm:presLayoutVars>
          <dgm:dir/>
          <dgm:animLvl val="lvl"/>
          <dgm:resizeHandles val="exact"/>
        </dgm:presLayoutVars>
      </dgm:prSet>
      <dgm:spPr/>
    </dgm:pt>
    <dgm:pt modelId="{BF49C59B-3CE0-4F89-B824-6AB22510B0FB}" type="pres">
      <dgm:prSet presAssocID="{F0B26E68-B064-4BC4-AEA5-A4DBD2D9C099}" presName="composite" presStyleCnt="0"/>
      <dgm:spPr/>
    </dgm:pt>
    <dgm:pt modelId="{5C2C466C-85CA-4D17-885F-11F0D8194CF4}" type="pres">
      <dgm:prSet presAssocID="{F0B26E68-B064-4BC4-AEA5-A4DBD2D9C09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5465710-D01B-4589-8198-8874AFB34A91}" type="pres">
      <dgm:prSet presAssocID="{F0B26E68-B064-4BC4-AEA5-A4DBD2D9C099}" presName="descendantText" presStyleLbl="alignAcc1" presStyleIdx="0" presStyleCnt="3">
        <dgm:presLayoutVars>
          <dgm:bulletEnabled val="1"/>
        </dgm:presLayoutVars>
      </dgm:prSet>
      <dgm:spPr/>
    </dgm:pt>
    <dgm:pt modelId="{9A647A81-E3E8-41DE-92FD-C242C4E7A32B}" type="pres">
      <dgm:prSet presAssocID="{C1A62A20-C079-4958-9208-6553A718B5E1}" presName="sp" presStyleCnt="0"/>
      <dgm:spPr/>
    </dgm:pt>
    <dgm:pt modelId="{F32E11B2-2AA5-437D-A065-3B85E5C05CC4}" type="pres">
      <dgm:prSet presAssocID="{C96CDBE0-17B6-4FFF-A88F-1875719B7698}" presName="composite" presStyleCnt="0"/>
      <dgm:spPr/>
    </dgm:pt>
    <dgm:pt modelId="{F74B7340-7B9A-4EC6-9A35-B6E76563C7B6}" type="pres">
      <dgm:prSet presAssocID="{C96CDBE0-17B6-4FFF-A88F-1875719B769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22ADB28-29EA-4B48-A335-0B27324B1F5C}" type="pres">
      <dgm:prSet presAssocID="{C96CDBE0-17B6-4FFF-A88F-1875719B7698}" presName="descendantText" presStyleLbl="alignAcc1" presStyleIdx="1" presStyleCnt="3">
        <dgm:presLayoutVars>
          <dgm:bulletEnabled val="1"/>
        </dgm:presLayoutVars>
      </dgm:prSet>
      <dgm:spPr/>
    </dgm:pt>
    <dgm:pt modelId="{AC9F8CE9-80BE-4C71-9355-0CCDC3A07D34}" type="pres">
      <dgm:prSet presAssocID="{1B11D690-533D-4C8B-903B-C87A456256F3}" presName="sp" presStyleCnt="0"/>
      <dgm:spPr/>
    </dgm:pt>
    <dgm:pt modelId="{F0217D7F-12FC-449D-81DC-AD560E98CF3F}" type="pres">
      <dgm:prSet presAssocID="{ED1E40BF-4DA4-4EA5-97ED-FC085642D85E}" presName="composite" presStyleCnt="0"/>
      <dgm:spPr/>
    </dgm:pt>
    <dgm:pt modelId="{AA9BA2CB-7D46-4574-9B10-25FD79905E99}" type="pres">
      <dgm:prSet presAssocID="{ED1E40BF-4DA4-4EA5-97ED-FC085642D85E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55948F11-6482-4BB1-8921-7370FC50B67C}" type="pres">
      <dgm:prSet presAssocID="{ED1E40BF-4DA4-4EA5-97ED-FC085642D85E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3FDE85B8-78FF-4D1C-8B94-377533CC9B70}" type="presOf" srcId="{ED1E40BF-4DA4-4EA5-97ED-FC085642D85E}" destId="{AA9BA2CB-7D46-4574-9B10-25FD79905E99}" srcOrd="0" destOrd="0" presId="urn:microsoft.com/office/officeart/2005/8/layout/chevron2"/>
    <dgm:cxn modelId="{1F8BFBF0-3E32-46C3-93AE-0A6483E38F7F}" srcId="{C96CDBE0-17B6-4FFF-A88F-1875719B7698}" destId="{745C73CC-5ACA-4C47-B04B-9000257209AE}" srcOrd="0" destOrd="0" parTransId="{9D7A607F-1D31-4C8E-9407-0B6A29DF32FA}" sibTransId="{1A1DD458-8805-4DCC-AA01-E1118E43B68B}"/>
    <dgm:cxn modelId="{A239E6F1-425E-4A92-9D0E-C805BC032142}" srcId="{ED1E40BF-4DA4-4EA5-97ED-FC085642D85E}" destId="{651DCBEB-3381-4E6A-8274-D59E24BDB8E9}" srcOrd="0" destOrd="0" parTransId="{4098F246-40CC-445F-BBF0-7FBAA6A476A0}" sibTransId="{339B82C5-AC92-4DC1-A217-3DF7F3987C12}"/>
    <dgm:cxn modelId="{62C478F8-9251-41AB-9237-E96E3474C1AF}" type="presOf" srcId="{F0B26E68-B064-4BC4-AEA5-A4DBD2D9C099}" destId="{5C2C466C-85CA-4D17-885F-11F0D8194CF4}" srcOrd="0" destOrd="0" presId="urn:microsoft.com/office/officeart/2005/8/layout/chevron2"/>
    <dgm:cxn modelId="{647A6891-8234-418E-A257-E5264191CB96}" type="presOf" srcId="{96D33886-E322-44C7-9CF4-C4B11BC9F120}" destId="{03B7842F-17D1-4AAB-B729-72511AA5EA87}" srcOrd="0" destOrd="0" presId="urn:microsoft.com/office/officeart/2005/8/layout/chevron2"/>
    <dgm:cxn modelId="{DC263200-A427-44AD-94F6-F68E4584079A}" srcId="{F0B26E68-B064-4BC4-AEA5-A4DBD2D9C099}" destId="{0C9CCB81-4C26-4C2E-930B-77E225740A46}" srcOrd="0" destOrd="0" parTransId="{635B2516-3756-47EF-B04F-202B95B15A8C}" sibTransId="{C4D77583-8CFE-4202-9B8A-554E9DCDC87A}"/>
    <dgm:cxn modelId="{B0BAF6E3-0F51-4328-8215-F229E2AE7599}" type="presOf" srcId="{0C9CCB81-4C26-4C2E-930B-77E225740A46}" destId="{35465710-D01B-4589-8198-8874AFB34A91}" srcOrd="0" destOrd="0" presId="urn:microsoft.com/office/officeart/2005/8/layout/chevron2"/>
    <dgm:cxn modelId="{6DCB57A6-090B-435A-A626-0638AE5E486D}" srcId="{96D33886-E322-44C7-9CF4-C4B11BC9F120}" destId="{C96CDBE0-17B6-4FFF-A88F-1875719B7698}" srcOrd="1" destOrd="0" parTransId="{B85FC737-41DD-4ABB-8F50-2B2686E6D2A9}" sibTransId="{1B11D690-533D-4C8B-903B-C87A456256F3}"/>
    <dgm:cxn modelId="{ABB23330-2155-4FF8-9123-31A768E9C651}" type="presOf" srcId="{745C73CC-5ACA-4C47-B04B-9000257209AE}" destId="{122ADB28-29EA-4B48-A335-0B27324B1F5C}" srcOrd="0" destOrd="0" presId="urn:microsoft.com/office/officeart/2005/8/layout/chevron2"/>
    <dgm:cxn modelId="{D990E8E8-D303-4E7C-8AFF-323884BA6A17}" srcId="{96D33886-E322-44C7-9CF4-C4B11BC9F120}" destId="{ED1E40BF-4DA4-4EA5-97ED-FC085642D85E}" srcOrd="2" destOrd="0" parTransId="{D9645799-B539-4EB3-AF4B-3E8BDD082B12}" sibTransId="{BC90F821-C5DC-46A1-8F48-33088822D3FB}"/>
    <dgm:cxn modelId="{A7A9EEDC-27F5-4889-8568-31AC464640D6}" srcId="{C96CDBE0-17B6-4FFF-A88F-1875719B7698}" destId="{880786DD-0167-4ECA-8737-9E19C25416B8}" srcOrd="1" destOrd="0" parTransId="{1DD3C4DC-045D-478C-B9BC-B3A9A2678D96}" sibTransId="{9FDD52AE-A927-43F6-A716-75972E766640}"/>
    <dgm:cxn modelId="{CB463E28-45FD-40D0-930D-B3986A1F01DB}" type="presOf" srcId="{C96CDBE0-17B6-4FFF-A88F-1875719B7698}" destId="{F74B7340-7B9A-4EC6-9A35-B6E76563C7B6}" srcOrd="0" destOrd="0" presId="urn:microsoft.com/office/officeart/2005/8/layout/chevron2"/>
    <dgm:cxn modelId="{93360B46-0F16-46B7-831D-9CA207881E87}" type="presOf" srcId="{651DCBEB-3381-4E6A-8274-D59E24BDB8E9}" destId="{55948F11-6482-4BB1-8921-7370FC50B67C}" srcOrd="0" destOrd="0" presId="urn:microsoft.com/office/officeart/2005/8/layout/chevron2"/>
    <dgm:cxn modelId="{C202DD2B-C1C1-422A-BF70-2F55E9C2D12F}" srcId="{96D33886-E322-44C7-9CF4-C4B11BC9F120}" destId="{F0B26E68-B064-4BC4-AEA5-A4DBD2D9C099}" srcOrd="0" destOrd="0" parTransId="{B04B98D5-EAA1-4066-8D89-314797390C7C}" sibTransId="{C1A62A20-C079-4958-9208-6553A718B5E1}"/>
    <dgm:cxn modelId="{D9FE2CF1-E976-45FF-BB2E-CE148A0CD767}" type="presOf" srcId="{880786DD-0167-4ECA-8737-9E19C25416B8}" destId="{122ADB28-29EA-4B48-A335-0B27324B1F5C}" srcOrd="0" destOrd="1" presId="urn:microsoft.com/office/officeart/2005/8/layout/chevron2"/>
    <dgm:cxn modelId="{1C66FF7F-6966-4B73-B9C9-2D05A6D3EC21}" type="presParOf" srcId="{03B7842F-17D1-4AAB-B729-72511AA5EA87}" destId="{BF49C59B-3CE0-4F89-B824-6AB22510B0FB}" srcOrd="0" destOrd="0" presId="urn:microsoft.com/office/officeart/2005/8/layout/chevron2"/>
    <dgm:cxn modelId="{D7E9D2B4-BFB6-409C-9E8C-620BD440C7A7}" type="presParOf" srcId="{BF49C59B-3CE0-4F89-B824-6AB22510B0FB}" destId="{5C2C466C-85CA-4D17-885F-11F0D8194CF4}" srcOrd="0" destOrd="0" presId="urn:microsoft.com/office/officeart/2005/8/layout/chevron2"/>
    <dgm:cxn modelId="{BD1E4847-2413-4BCE-8904-47B9A62E1D55}" type="presParOf" srcId="{BF49C59B-3CE0-4F89-B824-6AB22510B0FB}" destId="{35465710-D01B-4589-8198-8874AFB34A91}" srcOrd="1" destOrd="0" presId="urn:microsoft.com/office/officeart/2005/8/layout/chevron2"/>
    <dgm:cxn modelId="{D5D6BB68-2B9A-4EA4-8C74-A4A4BE78A270}" type="presParOf" srcId="{03B7842F-17D1-4AAB-B729-72511AA5EA87}" destId="{9A647A81-E3E8-41DE-92FD-C242C4E7A32B}" srcOrd="1" destOrd="0" presId="urn:microsoft.com/office/officeart/2005/8/layout/chevron2"/>
    <dgm:cxn modelId="{72E50DFF-09AD-4E72-8A9B-E8256549EB26}" type="presParOf" srcId="{03B7842F-17D1-4AAB-B729-72511AA5EA87}" destId="{F32E11B2-2AA5-437D-A065-3B85E5C05CC4}" srcOrd="2" destOrd="0" presId="urn:microsoft.com/office/officeart/2005/8/layout/chevron2"/>
    <dgm:cxn modelId="{B9D3FBE1-C2EC-4FEF-87D0-3ACB7B8CB148}" type="presParOf" srcId="{F32E11B2-2AA5-437D-A065-3B85E5C05CC4}" destId="{F74B7340-7B9A-4EC6-9A35-B6E76563C7B6}" srcOrd="0" destOrd="0" presId="urn:microsoft.com/office/officeart/2005/8/layout/chevron2"/>
    <dgm:cxn modelId="{AC24C709-8EE6-4E06-BACD-CE1A0AEBD2C8}" type="presParOf" srcId="{F32E11B2-2AA5-437D-A065-3B85E5C05CC4}" destId="{122ADB28-29EA-4B48-A335-0B27324B1F5C}" srcOrd="1" destOrd="0" presId="urn:microsoft.com/office/officeart/2005/8/layout/chevron2"/>
    <dgm:cxn modelId="{E172AA7B-DB00-4077-8390-0AD859DEC78C}" type="presParOf" srcId="{03B7842F-17D1-4AAB-B729-72511AA5EA87}" destId="{AC9F8CE9-80BE-4C71-9355-0CCDC3A07D34}" srcOrd="3" destOrd="0" presId="urn:microsoft.com/office/officeart/2005/8/layout/chevron2"/>
    <dgm:cxn modelId="{9715E790-1A72-45EF-AC62-197646C83BD4}" type="presParOf" srcId="{03B7842F-17D1-4AAB-B729-72511AA5EA87}" destId="{F0217D7F-12FC-449D-81DC-AD560E98CF3F}" srcOrd="4" destOrd="0" presId="urn:microsoft.com/office/officeart/2005/8/layout/chevron2"/>
    <dgm:cxn modelId="{60498015-345B-4800-AB0D-D115A8B580CD}" type="presParOf" srcId="{F0217D7F-12FC-449D-81DC-AD560E98CF3F}" destId="{AA9BA2CB-7D46-4574-9B10-25FD79905E99}" srcOrd="0" destOrd="0" presId="urn:microsoft.com/office/officeart/2005/8/layout/chevron2"/>
    <dgm:cxn modelId="{339E717D-75D8-4328-BEC1-D919961F19A5}" type="presParOf" srcId="{F0217D7F-12FC-449D-81DC-AD560E98CF3F}" destId="{55948F11-6482-4BB1-8921-7370FC50B67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D33886-E322-44C7-9CF4-C4B11BC9F120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0B26E68-B064-4BC4-AEA5-A4DBD2D9C099}">
      <dgm:prSet phldrT="[Text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04B98D5-EAA1-4066-8D89-314797390C7C}" type="parTrans" cxnId="{C202DD2B-C1C1-422A-BF70-2F55E9C2D12F}">
      <dgm:prSet/>
      <dgm:spPr/>
      <dgm:t>
        <a:bodyPr/>
        <a:lstStyle/>
        <a:p>
          <a:endParaRPr lang="en-US" sz="1600"/>
        </a:p>
      </dgm:t>
    </dgm:pt>
    <dgm:pt modelId="{C1A62A20-C079-4958-9208-6553A718B5E1}" type="sibTrans" cxnId="{C202DD2B-C1C1-422A-BF70-2F55E9C2D12F}">
      <dgm:prSet/>
      <dgm:spPr/>
      <dgm:t>
        <a:bodyPr/>
        <a:lstStyle/>
        <a:p>
          <a:endParaRPr lang="en-US" sz="1600"/>
        </a:p>
      </dgm:t>
    </dgm:pt>
    <dgm:pt modelId="{0C9CCB81-4C26-4C2E-930B-77E225740A46}">
      <dgm:prSet phldrT="[Text]" custT="1"/>
      <dgm:spPr/>
      <dgm:t>
        <a:bodyPr/>
        <a:lstStyle/>
        <a:p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Magnetic shielding/hygiene improvement</a:t>
          </a:r>
        </a:p>
      </dgm:t>
    </dgm:pt>
    <dgm:pt modelId="{635B2516-3756-47EF-B04F-202B95B15A8C}" type="parTrans" cxnId="{DC263200-A427-44AD-94F6-F68E4584079A}">
      <dgm:prSet/>
      <dgm:spPr/>
      <dgm:t>
        <a:bodyPr/>
        <a:lstStyle/>
        <a:p>
          <a:endParaRPr lang="en-US" sz="1600"/>
        </a:p>
      </dgm:t>
    </dgm:pt>
    <dgm:pt modelId="{C4D77583-8CFE-4202-9B8A-554E9DCDC87A}" type="sibTrans" cxnId="{DC263200-A427-44AD-94F6-F68E4584079A}">
      <dgm:prSet/>
      <dgm:spPr/>
      <dgm:t>
        <a:bodyPr/>
        <a:lstStyle/>
        <a:p>
          <a:endParaRPr lang="en-US" sz="1600"/>
        </a:p>
      </dgm:t>
    </dgm:pt>
    <dgm:pt modelId="{C96CDBE0-17B6-4FFF-A88F-1875719B7698}">
      <dgm:prSet phldrT="[Text]" custT="1"/>
      <dgm:spPr>
        <a:blipFill>
          <a:blip xmlns:r="http://schemas.openxmlformats.org/officeDocument/2006/relationships" r:embed="rId2"/>
          <a:stretch>
            <a:fillRect/>
          </a:stretch>
        </a:blipFill>
        <a:ln>
          <a:solidFill>
            <a:srgbClr val="A7A8AA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85FC737-41DD-4ABB-8F50-2B2686E6D2A9}" type="parTrans" cxnId="{6DCB57A6-090B-435A-A626-0638AE5E486D}">
      <dgm:prSet/>
      <dgm:spPr/>
      <dgm:t>
        <a:bodyPr/>
        <a:lstStyle/>
        <a:p>
          <a:endParaRPr lang="en-US" sz="1600"/>
        </a:p>
      </dgm:t>
    </dgm:pt>
    <dgm:pt modelId="{1B11D690-533D-4C8B-903B-C87A456256F3}" type="sibTrans" cxnId="{6DCB57A6-090B-435A-A626-0638AE5E486D}">
      <dgm:prSet/>
      <dgm:spPr/>
      <dgm:t>
        <a:bodyPr/>
        <a:lstStyle/>
        <a:p>
          <a:endParaRPr lang="en-US" sz="1600"/>
        </a:p>
      </dgm:t>
    </dgm:pt>
    <dgm:pt modelId="{745C73CC-5ACA-4C47-B04B-9000257209AE}">
      <dgm:prSet phldrT="[Text]" custT="1"/>
      <dgm:spPr>
        <a:solidFill>
          <a:schemeClr val="bg1"/>
        </a:solidFill>
        <a:ln>
          <a:solidFill>
            <a:srgbClr val="A7A8AA"/>
          </a:solidFill>
        </a:ln>
      </dgm:spPr>
      <dgm:t>
        <a:bodyPr/>
        <a:lstStyle/>
        <a:p>
          <a:r>
            <a:rPr lang="en-US" sz="2400" dirty="0">
              <a:solidFill>
                <a:schemeClr val="bg1">
                  <a:lumMod val="65000"/>
                </a:schemeClr>
              </a:solidFill>
            </a:rPr>
            <a:t>Fast Cooling</a:t>
          </a:r>
        </a:p>
      </dgm:t>
    </dgm:pt>
    <dgm:pt modelId="{9D7A607F-1D31-4C8E-9407-0B6A29DF32FA}" type="parTrans" cxnId="{1F8BFBF0-3E32-46C3-93AE-0A6483E38F7F}">
      <dgm:prSet/>
      <dgm:spPr/>
      <dgm:t>
        <a:bodyPr/>
        <a:lstStyle/>
        <a:p>
          <a:endParaRPr lang="en-US" sz="1600"/>
        </a:p>
      </dgm:t>
    </dgm:pt>
    <dgm:pt modelId="{1A1DD458-8805-4DCC-AA01-E1118E43B68B}" type="sibTrans" cxnId="{1F8BFBF0-3E32-46C3-93AE-0A6483E38F7F}">
      <dgm:prSet/>
      <dgm:spPr/>
      <dgm:t>
        <a:bodyPr/>
        <a:lstStyle/>
        <a:p>
          <a:endParaRPr lang="en-US" sz="1600"/>
        </a:p>
      </dgm:t>
    </dgm:pt>
    <dgm:pt modelId="{880786DD-0167-4ECA-8737-9E19C25416B8}">
      <dgm:prSet phldrT="[Text]" custT="1"/>
      <dgm:spPr>
        <a:solidFill>
          <a:schemeClr val="bg1"/>
        </a:solidFill>
        <a:ln>
          <a:solidFill>
            <a:srgbClr val="A7A8AA"/>
          </a:solidFill>
        </a:ln>
      </dgm:spPr>
      <dgm:t>
        <a:bodyPr/>
        <a:lstStyle/>
        <a:p>
          <a:r>
            <a:rPr lang="en-US" sz="2400" dirty="0">
              <a:solidFill>
                <a:schemeClr val="bg1">
                  <a:lumMod val="65000"/>
                </a:schemeClr>
              </a:solidFill>
            </a:rPr>
            <a:t>Material Optimization</a:t>
          </a:r>
        </a:p>
      </dgm:t>
    </dgm:pt>
    <dgm:pt modelId="{1DD3C4DC-045D-478C-B9BC-B3A9A2678D96}" type="parTrans" cxnId="{A7A9EEDC-27F5-4889-8568-31AC464640D6}">
      <dgm:prSet/>
      <dgm:spPr/>
      <dgm:t>
        <a:bodyPr/>
        <a:lstStyle/>
        <a:p>
          <a:endParaRPr lang="en-US" sz="1600"/>
        </a:p>
      </dgm:t>
    </dgm:pt>
    <dgm:pt modelId="{9FDD52AE-A927-43F6-A716-75972E766640}" type="sibTrans" cxnId="{A7A9EEDC-27F5-4889-8568-31AC464640D6}">
      <dgm:prSet/>
      <dgm:spPr/>
      <dgm:t>
        <a:bodyPr/>
        <a:lstStyle/>
        <a:p>
          <a:endParaRPr lang="en-US" sz="1600"/>
        </a:p>
      </dgm:t>
    </dgm:pt>
    <dgm:pt modelId="{ED1E40BF-4DA4-4EA5-97ED-FC085642D85E}">
      <dgm:prSet phldrT="[Text]" custT="1"/>
      <dgm:spPr>
        <a:solidFill>
          <a:schemeClr val="bg1">
            <a:lumMod val="75000"/>
          </a:schemeClr>
        </a:solidFill>
        <a:ln>
          <a:solidFill>
            <a:srgbClr val="A7A8AA"/>
          </a:solidFill>
        </a:ln>
      </dgm:spPr>
      <dgm:t>
        <a:bodyPr/>
        <a:lstStyle/>
        <a:p>
          <a:r>
            <a:rPr lang="en-US" sz="2000" i="1" dirty="0"/>
            <a:t>S</a:t>
          </a:r>
          <a:endParaRPr lang="en-US" sz="2000" dirty="0"/>
        </a:p>
      </dgm:t>
    </dgm:pt>
    <dgm:pt modelId="{D9645799-B539-4EB3-AF4B-3E8BDD082B12}" type="parTrans" cxnId="{D990E8E8-D303-4E7C-8AFF-323884BA6A17}">
      <dgm:prSet/>
      <dgm:spPr/>
      <dgm:t>
        <a:bodyPr/>
        <a:lstStyle/>
        <a:p>
          <a:endParaRPr lang="en-US" sz="1600"/>
        </a:p>
      </dgm:t>
    </dgm:pt>
    <dgm:pt modelId="{BC90F821-C5DC-46A1-8F48-33088822D3FB}" type="sibTrans" cxnId="{D990E8E8-D303-4E7C-8AFF-323884BA6A17}">
      <dgm:prSet/>
      <dgm:spPr/>
      <dgm:t>
        <a:bodyPr/>
        <a:lstStyle/>
        <a:p>
          <a:endParaRPr lang="en-US" sz="1600"/>
        </a:p>
      </dgm:t>
    </dgm:pt>
    <dgm:pt modelId="{651DCBEB-3381-4E6A-8274-D59E24BDB8E9}">
      <dgm:prSet phldrT="[Text]" custT="1"/>
      <dgm:spPr>
        <a:ln>
          <a:solidFill>
            <a:srgbClr val="A7A8AA"/>
          </a:solidFill>
        </a:ln>
      </dgm:spPr>
      <dgm:t>
        <a:bodyPr/>
        <a:lstStyle/>
        <a:p>
          <a:r>
            <a:rPr lang="en-US" sz="2400" dirty="0">
              <a:solidFill>
                <a:schemeClr val="bg1">
                  <a:lumMod val="65000"/>
                </a:schemeClr>
              </a:solidFill>
            </a:rPr>
            <a:t>Optimizing mean free path</a:t>
          </a:r>
        </a:p>
      </dgm:t>
    </dgm:pt>
    <dgm:pt modelId="{4098F246-40CC-445F-BBF0-7FBAA6A476A0}" type="parTrans" cxnId="{A239E6F1-425E-4A92-9D0E-C805BC032142}">
      <dgm:prSet/>
      <dgm:spPr/>
      <dgm:t>
        <a:bodyPr/>
        <a:lstStyle/>
        <a:p>
          <a:endParaRPr lang="en-US" sz="1600"/>
        </a:p>
      </dgm:t>
    </dgm:pt>
    <dgm:pt modelId="{339B82C5-AC92-4DC1-A217-3DF7F3987C12}" type="sibTrans" cxnId="{A239E6F1-425E-4A92-9D0E-C805BC032142}">
      <dgm:prSet/>
      <dgm:spPr/>
      <dgm:t>
        <a:bodyPr/>
        <a:lstStyle/>
        <a:p>
          <a:endParaRPr lang="en-US" sz="1600"/>
        </a:p>
      </dgm:t>
    </dgm:pt>
    <dgm:pt modelId="{03B7842F-17D1-4AAB-B729-72511AA5EA87}" type="pres">
      <dgm:prSet presAssocID="{96D33886-E322-44C7-9CF4-C4B11BC9F120}" presName="linearFlow" presStyleCnt="0">
        <dgm:presLayoutVars>
          <dgm:dir/>
          <dgm:animLvl val="lvl"/>
          <dgm:resizeHandles val="exact"/>
        </dgm:presLayoutVars>
      </dgm:prSet>
      <dgm:spPr/>
    </dgm:pt>
    <dgm:pt modelId="{BF49C59B-3CE0-4F89-B824-6AB22510B0FB}" type="pres">
      <dgm:prSet presAssocID="{F0B26E68-B064-4BC4-AEA5-A4DBD2D9C099}" presName="composite" presStyleCnt="0"/>
      <dgm:spPr/>
    </dgm:pt>
    <dgm:pt modelId="{5C2C466C-85CA-4D17-885F-11F0D8194CF4}" type="pres">
      <dgm:prSet presAssocID="{F0B26E68-B064-4BC4-AEA5-A4DBD2D9C09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5465710-D01B-4589-8198-8874AFB34A91}" type="pres">
      <dgm:prSet presAssocID="{F0B26E68-B064-4BC4-AEA5-A4DBD2D9C099}" presName="descendantText" presStyleLbl="alignAcc1" presStyleIdx="0" presStyleCnt="3">
        <dgm:presLayoutVars>
          <dgm:bulletEnabled val="1"/>
        </dgm:presLayoutVars>
      </dgm:prSet>
      <dgm:spPr/>
    </dgm:pt>
    <dgm:pt modelId="{9A647A81-E3E8-41DE-92FD-C242C4E7A32B}" type="pres">
      <dgm:prSet presAssocID="{C1A62A20-C079-4958-9208-6553A718B5E1}" presName="sp" presStyleCnt="0"/>
      <dgm:spPr/>
    </dgm:pt>
    <dgm:pt modelId="{F32E11B2-2AA5-437D-A065-3B85E5C05CC4}" type="pres">
      <dgm:prSet presAssocID="{C96CDBE0-17B6-4FFF-A88F-1875719B7698}" presName="composite" presStyleCnt="0"/>
      <dgm:spPr/>
    </dgm:pt>
    <dgm:pt modelId="{F74B7340-7B9A-4EC6-9A35-B6E76563C7B6}" type="pres">
      <dgm:prSet presAssocID="{C96CDBE0-17B6-4FFF-A88F-1875719B769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22ADB28-29EA-4B48-A335-0B27324B1F5C}" type="pres">
      <dgm:prSet presAssocID="{C96CDBE0-17B6-4FFF-A88F-1875719B7698}" presName="descendantText" presStyleLbl="alignAcc1" presStyleIdx="1" presStyleCnt="3">
        <dgm:presLayoutVars>
          <dgm:bulletEnabled val="1"/>
        </dgm:presLayoutVars>
      </dgm:prSet>
      <dgm:spPr/>
    </dgm:pt>
    <dgm:pt modelId="{AC9F8CE9-80BE-4C71-9355-0CCDC3A07D34}" type="pres">
      <dgm:prSet presAssocID="{1B11D690-533D-4C8B-903B-C87A456256F3}" presName="sp" presStyleCnt="0"/>
      <dgm:spPr/>
    </dgm:pt>
    <dgm:pt modelId="{F0217D7F-12FC-449D-81DC-AD560E98CF3F}" type="pres">
      <dgm:prSet presAssocID="{ED1E40BF-4DA4-4EA5-97ED-FC085642D85E}" presName="composite" presStyleCnt="0"/>
      <dgm:spPr/>
    </dgm:pt>
    <dgm:pt modelId="{AA9BA2CB-7D46-4574-9B10-25FD79905E99}" type="pres">
      <dgm:prSet presAssocID="{ED1E40BF-4DA4-4EA5-97ED-FC085642D85E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55948F11-6482-4BB1-8921-7370FC50B67C}" type="pres">
      <dgm:prSet presAssocID="{ED1E40BF-4DA4-4EA5-97ED-FC085642D85E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3FDE85B8-78FF-4D1C-8B94-377533CC9B70}" type="presOf" srcId="{ED1E40BF-4DA4-4EA5-97ED-FC085642D85E}" destId="{AA9BA2CB-7D46-4574-9B10-25FD79905E99}" srcOrd="0" destOrd="0" presId="urn:microsoft.com/office/officeart/2005/8/layout/chevron2"/>
    <dgm:cxn modelId="{1F8BFBF0-3E32-46C3-93AE-0A6483E38F7F}" srcId="{C96CDBE0-17B6-4FFF-A88F-1875719B7698}" destId="{745C73CC-5ACA-4C47-B04B-9000257209AE}" srcOrd="0" destOrd="0" parTransId="{9D7A607F-1D31-4C8E-9407-0B6A29DF32FA}" sibTransId="{1A1DD458-8805-4DCC-AA01-E1118E43B68B}"/>
    <dgm:cxn modelId="{A239E6F1-425E-4A92-9D0E-C805BC032142}" srcId="{ED1E40BF-4DA4-4EA5-97ED-FC085642D85E}" destId="{651DCBEB-3381-4E6A-8274-D59E24BDB8E9}" srcOrd="0" destOrd="0" parTransId="{4098F246-40CC-445F-BBF0-7FBAA6A476A0}" sibTransId="{339B82C5-AC92-4DC1-A217-3DF7F3987C12}"/>
    <dgm:cxn modelId="{62C478F8-9251-41AB-9237-E96E3474C1AF}" type="presOf" srcId="{F0B26E68-B064-4BC4-AEA5-A4DBD2D9C099}" destId="{5C2C466C-85CA-4D17-885F-11F0D8194CF4}" srcOrd="0" destOrd="0" presId="urn:microsoft.com/office/officeart/2005/8/layout/chevron2"/>
    <dgm:cxn modelId="{647A6891-8234-418E-A257-E5264191CB96}" type="presOf" srcId="{96D33886-E322-44C7-9CF4-C4B11BC9F120}" destId="{03B7842F-17D1-4AAB-B729-72511AA5EA87}" srcOrd="0" destOrd="0" presId="urn:microsoft.com/office/officeart/2005/8/layout/chevron2"/>
    <dgm:cxn modelId="{DC263200-A427-44AD-94F6-F68E4584079A}" srcId="{F0B26E68-B064-4BC4-AEA5-A4DBD2D9C099}" destId="{0C9CCB81-4C26-4C2E-930B-77E225740A46}" srcOrd="0" destOrd="0" parTransId="{635B2516-3756-47EF-B04F-202B95B15A8C}" sibTransId="{C4D77583-8CFE-4202-9B8A-554E9DCDC87A}"/>
    <dgm:cxn modelId="{B0BAF6E3-0F51-4328-8215-F229E2AE7599}" type="presOf" srcId="{0C9CCB81-4C26-4C2E-930B-77E225740A46}" destId="{35465710-D01B-4589-8198-8874AFB34A91}" srcOrd="0" destOrd="0" presId="urn:microsoft.com/office/officeart/2005/8/layout/chevron2"/>
    <dgm:cxn modelId="{6DCB57A6-090B-435A-A626-0638AE5E486D}" srcId="{96D33886-E322-44C7-9CF4-C4B11BC9F120}" destId="{C96CDBE0-17B6-4FFF-A88F-1875719B7698}" srcOrd="1" destOrd="0" parTransId="{B85FC737-41DD-4ABB-8F50-2B2686E6D2A9}" sibTransId="{1B11D690-533D-4C8B-903B-C87A456256F3}"/>
    <dgm:cxn modelId="{ABB23330-2155-4FF8-9123-31A768E9C651}" type="presOf" srcId="{745C73CC-5ACA-4C47-B04B-9000257209AE}" destId="{122ADB28-29EA-4B48-A335-0B27324B1F5C}" srcOrd="0" destOrd="0" presId="urn:microsoft.com/office/officeart/2005/8/layout/chevron2"/>
    <dgm:cxn modelId="{D990E8E8-D303-4E7C-8AFF-323884BA6A17}" srcId="{96D33886-E322-44C7-9CF4-C4B11BC9F120}" destId="{ED1E40BF-4DA4-4EA5-97ED-FC085642D85E}" srcOrd="2" destOrd="0" parTransId="{D9645799-B539-4EB3-AF4B-3E8BDD082B12}" sibTransId="{BC90F821-C5DC-46A1-8F48-33088822D3FB}"/>
    <dgm:cxn modelId="{A7A9EEDC-27F5-4889-8568-31AC464640D6}" srcId="{C96CDBE0-17B6-4FFF-A88F-1875719B7698}" destId="{880786DD-0167-4ECA-8737-9E19C25416B8}" srcOrd="1" destOrd="0" parTransId="{1DD3C4DC-045D-478C-B9BC-B3A9A2678D96}" sibTransId="{9FDD52AE-A927-43F6-A716-75972E766640}"/>
    <dgm:cxn modelId="{CB463E28-45FD-40D0-930D-B3986A1F01DB}" type="presOf" srcId="{C96CDBE0-17B6-4FFF-A88F-1875719B7698}" destId="{F74B7340-7B9A-4EC6-9A35-B6E76563C7B6}" srcOrd="0" destOrd="0" presId="urn:microsoft.com/office/officeart/2005/8/layout/chevron2"/>
    <dgm:cxn modelId="{93360B46-0F16-46B7-831D-9CA207881E87}" type="presOf" srcId="{651DCBEB-3381-4E6A-8274-D59E24BDB8E9}" destId="{55948F11-6482-4BB1-8921-7370FC50B67C}" srcOrd="0" destOrd="0" presId="urn:microsoft.com/office/officeart/2005/8/layout/chevron2"/>
    <dgm:cxn modelId="{C202DD2B-C1C1-422A-BF70-2F55E9C2D12F}" srcId="{96D33886-E322-44C7-9CF4-C4B11BC9F120}" destId="{F0B26E68-B064-4BC4-AEA5-A4DBD2D9C099}" srcOrd="0" destOrd="0" parTransId="{B04B98D5-EAA1-4066-8D89-314797390C7C}" sibTransId="{C1A62A20-C079-4958-9208-6553A718B5E1}"/>
    <dgm:cxn modelId="{D9FE2CF1-E976-45FF-BB2E-CE148A0CD767}" type="presOf" srcId="{880786DD-0167-4ECA-8737-9E19C25416B8}" destId="{122ADB28-29EA-4B48-A335-0B27324B1F5C}" srcOrd="0" destOrd="1" presId="urn:microsoft.com/office/officeart/2005/8/layout/chevron2"/>
    <dgm:cxn modelId="{1C66FF7F-6966-4B73-B9C9-2D05A6D3EC21}" type="presParOf" srcId="{03B7842F-17D1-4AAB-B729-72511AA5EA87}" destId="{BF49C59B-3CE0-4F89-B824-6AB22510B0FB}" srcOrd="0" destOrd="0" presId="urn:microsoft.com/office/officeart/2005/8/layout/chevron2"/>
    <dgm:cxn modelId="{D7E9D2B4-BFB6-409C-9E8C-620BD440C7A7}" type="presParOf" srcId="{BF49C59B-3CE0-4F89-B824-6AB22510B0FB}" destId="{5C2C466C-85CA-4D17-885F-11F0D8194CF4}" srcOrd="0" destOrd="0" presId="urn:microsoft.com/office/officeart/2005/8/layout/chevron2"/>
    <dgm:cxn modelId="{BD1E4847-2413-4BCE-8904-47B9A62E1D55}" type="presParOf" srcId="{BF49C59B-3CE0-4F89-B824-6AB22510B0FB}" destId="{35465710-D01B-4589-8198-8874AFB34A91}" srcOrd="1" destOrd="0" presId="urn:microsoft.com/office/officeart/2005/8/layout/chevron2"/>
    <dgm:cxn modelId="{D5D6BB68-2B9A-4EA4-8C74-A4A4BE78A270}" type="presParOf" srcId="{03B7842F-17D1-4AAB-B729-72511AA5EA87}" destId="{9A647A81-E3E8-41DE-92FD-C242C4E7A32B}" srcOrd="1" destOrd="0" presId="urn:microsoft.com/office/officeart/2005/8/layout/chevron2"/>
    <dgm:cxn modelId="{72E50DFF-09AD-4E72-8A9B-E8256549EB26}" type="presParOf" srcId="{03B7842F-17D1-4AAB-B729-72511AA5EA87}" destId="{F32E11B2-2AA5-437D-A065-3B85E5C05CC4}" srcOrd="2" destOrd="0" presId="urn:microsoft.com/office/officeart/2005/8/layout/chevron2"/>
    <dgm:cxn modelId="{B9D3FBE1-C2EC-4FEF-87D0-3ACB7B8CB148}" type="presParOf" srcId="{F32E11B2-2AA5-437D-A065-3B85E5C05CC4}" destId="{F74B7340-7B9A-4EC6-9A35-B6E76563C7B6}" srcOrd="0" destOrd="0" presId="urn:microsoft.com/office/officeart/2005/8/layout/chevron2"/>
    <dgm:cxn modelId="{AC24C709-8EE6-4E06-BACD-CE1A0AEBD2C8}" type="presParOf" srcId="{F32E11B2-2AA5-437D-A065-3B85E5C05CC4}" destId="{122ADB28-29EA-4B48-A335-0B27324B1F5C}" srcOrd="1" destOrd="0" presId="urn:microsoft.com/office/officeart/2005/8/layout/chevron2"/>
    <dgm:cxn modelId="{E172AA7B-DB00-4077-8390-0AD859DEC78C}" type="presParOf" srcId="{03B7842F-17D1-4AAB-B729-72511AA5EA87}" destId="{AC9F8CE9-80BE-4C71-9355-0CCDC3A07D34}" srcOrd="3" destOrd="0" presId="urn:microsoft.com/office/officeart/2005/8/layout/chevron2"/>
    <dgm:cxn modelId="{9715E790-1A72-45EF-AC62-197646C83BD4}" type="presParOf" srcId="{03B7842F-17D1-4AAB-B729-72511AA5EA87}" destId="{F0217D7F-12FC-449D-81DC-AD560E98CF3F}" srcOrd="4" destOrd="0" presId="urn:microsoft.com/office/officeart/2005/8/layout/chevron2"/>
    <dgm:cxn modelId="{60498015-345B-4800-AB0D-D115A8B580CD}" type="presParOf" srcId="{F0217D7F-12FC-449D-81DC-AD560E98CF3F}" destId="{AA9BA2CB-7D46-4574-9B10-25FD79905E99}" srcOrd="0" destOrd="0" presId="urn:microsoft.com/office/officeart/2005/8/layout/chevron2"/>
    <dgm:cxn modelId="{339E717D-75D8-4328-BEC1-D919961F19A5}" type="presParOf" srcId="{F0217D7F-12FC-449D-81DC-AD560E98CF3F}" destId="{55948F11-6482-4BB1-8921-7370FC50B67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6D33886-E322-44C7-9CF4-C4B11BC9F120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0B26E68-B064-4BC4-AEA5-A4DBD2D9C099}">
          <dgm:prSet phldrT="[Text]" custT="1"/>
          <dgm:spPr>
            <a:solidFill>
              <a:schemeClr val="bg1">
                <a:lumMod val="75000"/>
              </a:schemeClr>
            </a:solidFill>
            <a:ln>
              <a:solidFill>
                <a:srgbClr val="A7A8AA"/>
              </a:solidFill>
            </a:ln>
          </dgm:spPr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m:oMathPara>
              </a14:m>
              <a:endParaRPr lang="en-US" sz="2000" dirty="0"/>
            </a:p>
          </dgm:t>
        </dgm:pt>
      </mc:Choice>
      <mc:Fallback xmlns="">
        <dgm:pt modelId="{F0B26E68-B064-4BC4-AEA5-A4DBD2D9C099}">
          <dgm:prSet phldrT="[Text]" custT="1"/>
          <dgm:spPr>
            <a:solidFill>
              <a:schemeClr val="bg1">
                <a:lumMod val="75000"/>
              </a:schemeClr>
            </a:solidFill>
            <a:ln>
              <a:solidFill>
                <a:srgbClr val="A7A8AA"/>
              </a:solidFill>
            </a:ln>
          </dgm:spPr>
          <dgm:t>
            <a:bodyPr/>
            <a:lstStyle/>
            <a:p>
              <a:pPr/>
              <a:r>
                <a:rPr lang="en-US" sz="2000" i="0">
                  <a:latin typeface="Cambria Math" panose="02040503050406030204" pitchFamily="18" charset="0"/>
                </a:rPr>
                <a:t>𝐵</a:t>
              </a:r>
              <a:endParaRPr lang="en-US" sz="2000" dirty="0"/>
            </a:p>
          </dgm:t>
        </dgm:pt>
      </mc:Fallback>
    </mc:AlternateContent>
    <dgm:pt modelId="{B04B98D5-EAA1-4066-8D89-314797390C7C}" type="parTrans" cxnId="{C202DD2B-C1C1-422A-BF70-2F55E9C2D12F}">
      <dgm:prSet/>
      <dgm:spPr/>
      <dgm:t>
        <a:bodyPr/>
        <a:lstStyle/>
        <a:p>
          <a:endParaRPr lang="en-US" sz="1600"/>
        </a:p>
      </dgm:t>
    </dgm:pt>
    <dgm:pt modelId="{C1A62A20-C079-4958-9208-6553A718B5E1}" type="sibTrans" cxnId="{C202DD2B-C1C1-422A-BF70-2F55E9C2D12F}">
      <dgm:prSet/>
      <dgm:spPr/>
      <dgm:t>
        <a:bodyPr/>
        <a:lstStyle/>
        <a:p>
          <a:endParaRPr lang="en-US" sz="1600"/>
        </a:p>
      </dgm:t>
    </dgm:pt>
    <dgm:pt modelId="{0C9CCB81-4C26-4C2E-930B-77E225740A46}">
      <dgm:prSet phldrT="[Text]" custT="1"/>
      <dgm:spPr>
        <a:ln>
          <a:solidFill>
            <a:srgbClr val="A7A8AA"/>
          </a:solidFill>
        </a:ln>
      </dgm:spPr>
      <dgm:t>
        <a:bodyPr/>
        <a:lstStyle/>
        <a:p>
          <a:r>
            <a:rPr lang="en-US" sz="2400" dirty="0">
              <a:solidFill>
                <a:srgbClr val="A7A8AA"/>
              </a:solidFill>
            </a:rPr>
            <a:t>Magnetic shielding/hygiene improvement</a:t>
          </a:r>
        </a:p>
      </dgm:t>
    </dgm:pt>
    <dgm:pt modelId="{635B2516-3756-47EF-B04F-202B95B15A8C}" type="parTrans" cxnId="{DC263200-A427-44AD-94F6-F68E4584079A}">
      <dgm:prSet/>
      <dgm:spPr/>
      <dgm:t>
        <a:bodyPr/>
        <a:lstStyle/>
        <a:p>
          <a:endParaRPr lang="en-US" sz="1600"/>
        </a:p>
      </dgm:t>
    </dgm:pt>
    <dgm:pt modelId="{C4D77583-8CFE-4202-9B8A-554E9DCDC87A}" type="sibTrans" cxnId="{DC263200-A427-44AD-94F6-F68E4584079A}">
      <dgm:prSet/>
      <dgm:spPr/>
      <dgm:t>
        <a:bodyPr/>
        <a:lstStyle/>
        <a:p>
          <a:endParaRPr lang="en-US" sz="1600"/>
        </a:p>
      </dgm:t>
    </dgm:pt>
    <mc:AlternateContent xmlns:mc="http://schemas.openxmlformats.org/markup-compatibility/2006" xmlns:a14="http://schemas.microsoft.com/office/drawing/2010/main">
      <mc:Choice Requires="a14">
        <dgm:pt modelId="{C96CDBE0-17B6-4FFF-A88F-1875719B7698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m:oMathPara>
              </a14:m>
              <a:endParaRPr lang="en-US" sz="2000" dirty="0"/>
            </a:p>
          </dgm:t>
        </dgm:pt>
      </mc:Choice>
      <mc:Fallback xmlns="">
        <dgm:pt modelId="{C96CDBE0-17B6-4FFF-A88F-1875719B7698}">
          <dgm:prSet phldrT="[Text]" custT="1"/>
          <dgm:spPr/>
          <dgm:t>
            <a:bodyPr/>
            <a:lstStyle/>
            <a:p>
              <a:pPr/>
              <a:r>
                <a:rPr lang="en-US" sz="2000" i="0">
                  <a:latin typeface="Cambria Math" panose="02040503050406030204" pitchFamily="18" charset="0"/>
                  <a:ea typeface="Cambria Math" panose="02040503050406030204" pitchFamily="18" charset="0"/>
                </a:rPr>
                <a:t>𝜂_</a:t>
              </a:r>
              <a:r>
                <a:rPr lang="en-US" sz="2000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𝑡</a:t>
              </a:r>
              <a:endParaRPr lang="en-US" sz="2000" dirty="0"/>
            </a:p>
          </dgm:t>
        </dgm:pt>
      </mc:Fallback>
    </mc:AlternateContent>
    <dgm:pt modelId="{B85FC737-41DD-4ABB-8F50-2B2686E6D2A9}" type="parTrans" cxnId="{6DCB57A6-090B-435A-A626-0638AE5E486D}">
      <dgm:prSet/>
      <dgm:spPr/>
      <dgm:t>
        <a:bodyPr/>
        <a:lstStyle/>
        <a:p>
          <a:endParaRPr lang="en-US" sz="1600"/>
        </a:p>
      </dgm:t>
    </dgm:pt>
    <dgm:pt modelId="{1B11D690-533D-4C8B-903B-C87A456256F3}" type="sibTrans" cxnId="{6DCB57A6-090B-435A-A626-0638AE5E486D}">
      <dgm:prSet/>
      <dgm:spPr/>
      <dgm:t>
        <a:bodyPr/>
        <a:lstStyle/>
        <a:p>
          <a:endParaRPr lang="en-US" sz="1600"/>
        </a:p>
      </dgm:t>
    </dgm:pt>
    <dgm:pt modelId="{745C73CC-5ACA-4C47-B04B-9000257209AE}">
      <dgm:prSet phldrT="[Text]" custT="1"/>
      <dgm:spPr/>
      <dgm:t>
        <a:bodyPr/>
        <a:lstStyle/>
        <a:p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Fast Cooling</a:t>
          </a:r>
        </a:p>
      </dgm:t>
    </dgm:pt>
    <dgm:pt modelId="{9D7A607F-1D31-4C8E-9407-0B6A29DF32FA}" type="parTrans" cxnId="{1F8BFBF0-3E32-46C3-93AE-0A6483E38F7F}">
      <dgm:prSet/>
      <dgm:spPr/>
      <dgm:t>
        <a:bodyPr/>
        <a:lstStyle/>
        <a:p>
          <a:endParaRPr lang="en-US" sz="1600"/>
        </a:p>
      </dgm:t>
    </dgm:pt>
    <dgm:pt modelId="{1A1DD458-8805-4DCC-AA01-E1118E43B68B}" type="sibTrans" cxnId="{1F8BFBF0-3E32-46C3-93AE-0A6483E38F7F}">
      <dgm:prSet/>
      <dgm:spPr/>
      <dgm:t>
        <a:bodyPr/>
        <a:lstStyle/>
        <a:p>
          <a:endParaRPr lang="en-US" sz="1600"/>
        </a:p>
      </dgm:t>
    </dgm:pt>
    <dgm:pt modelId="{880786DD-0167-4ECA-8737-9E19C25416B8}">
      <dgm:prSet phldrT="[Text]" custT="1"/>
      <dgm:spPr/>
      <dgm:t>
        <a:bodyPr/>
        <a:lstStyle/>
        <a:p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Material Optimization</a:t>
          </a:r>
        </a:p>
      </dgm:t>
    </dgm:pt>
    <dgm:pt modelId="{1DD3C4DC-045D-478C-B9BC-B3A9A2678D96}" type="parTrans" cxnId="{A7A9EEDC-27F5-4889-8568-31AC464640D6}">
      <dgm:prSet/>
      <dgm:spPr/>
      <dgm:t>
        <a:bodyPr/>
        <a:lstStyle/>
        <a:p>
          <a:endParaRPr lang="en-US" sz="1600"/>
        </a:p>
      </dgm:t>
    </dgm:pt>
    <dgm:pt modelId="{9FDD52AE-A927-43F6-A716-75972E766640}" type="sibTrans" cxnId="{A7A9EEDC-27F5-4889-8568-31AC464640D6}">
      <dgm:prSet/>
      <dgm:spPr/>
      <dgm:t>
        <a:bodyPr/>
        <a:lstStyle/>
        <a:p>
          <a:endParaRPr lang="en-US" sz="1600"/>
        </a:p>
      </dgm:t>
    </dgm:pt>
    <dgm:pt modelId="{ED1E40BF-4DA4-4EA5-97ED-FC085642D85E}">
      <dgm:prSet phldrT="[Text]" custT="1"/>
      <dgm:spPr>
        <a:solidFill>
          <a:schemeClr val="bg1">
            <a:lumMod val="75000"/>
          </a:schemeClr>
        </a:solidFill>
        <a:ln>
          <a:solidFill>
            <a:srgbClr val="A7A8AA"/>
          </a:solidFill>
        </a:ln>
      </dgm:spPr>
      <dgm:t>
        <a:bodyPr/>
        <a:lstStyle/>
        <a:p>
          <a:r>
            <a:rPr lang="en-US" sz="2000" i="1" dirty="0"/>
            <a:t>S</a:t>
          </a:r>
          <a:endParaRPr lang="en-US" sz="2000" dirty="0"/>
        </a:p>
      </dgm:t>
    </dgm:pt>
    <dgm:pt modelId="{D9645799-B539-4EB3-AF4B-3E8BDD082B12}" type="parTrans" cxnId="{D990E8E8-D303-4E7C-8AFF-323884BA6A17}">
      <dgm:prSet/>
      <dgm:spPr/>
      <dgm:t>
        <a:bodyPr/>
        <a:lstStyle/>
        <a:p>
          <a:endParaRPr lang="en-US" sz="1600"/>
        </a:p>
      </dgm:t>
    </dgm:pt>
    <dgm:pt modelId="{BC90F821-C5DC-46A1-8F48-33088822D3FB}" type="sibTrans" cxnId="{D990E8E8-D303-4E7C-8AFF-323884BA6A17}">
      <dgm:prSet/>
      <dgm:spPr/>
      <dgm:t>
        <a:bodyPr/>
        <a:lstStyle/>
        <a:p>
          <a:endParaRPr lang="en-US" sz="1600"/>
        </a:p>
      </dgm:t>
    </dgm:pt>
    <dgm:pt modelId="{651DCBEB-3381-4E6A-8274-D59E24BDB8E9}">
      <dgm:prSet phldrT="[Text]" custT="1"/>
      <dgm:spPr>
        <a:ln>
          <a:solidFill>
            <a:srgbClr val="A7A8AA"/>
          </a:solidFill>
        </a:ln>
      </dgm:spPr>
      <dgm:t>
        <a:bodyPr/>
        <a:lstStyle/>
        <a:p>
          <a:r>
            <a:rPr lang="en-US" sz="2400" dirty="0">
              <a:solidFill>
                <a:srgbClr val="A7A8AA"/>
              </a:solidFill>
            </a:rPr>
            <a:t>Optimizing mean free path</a:t>
          </a:r>
        </a:p>
      </dgm:t>
    </dgm:pt>
    <dgm:pt modelId="{4098F246-40CC-445F-BBF0-7FBAA6A476A0}" type="parTrans" cxnId="{A239E6F1-425E-4A92-9D0E-C805BC032142}">
      <dgm:prSet/>
      <dgm:spPr/>
      <dgm:t>
        <a:bodyPr/>
        <a:lstStyle/>
        <a:p>
          <a:endParaRPr lang="en-US" sz="1600"/>
        </a:p>
      </dgm:t>
    </dgm:pt>
    <dgm:pt modelId="{339B82C5-AC92-4DC1-A217-3DF7F3987C12}" type="sibTrans" cxnId="{A239E6F1-425E-4A92-9D0E-C805BC032142}">
      <dgm:prSet/>
      <dgm:spPr/>
      <dgm:t>
        <a:bodyPr/>
        <a:lstStyle/>
        <a:p>
          <a:endParaRPr lang="en-US" sz="1600"/>
        </a:p>
      </dgm:t>
    </dgm:pt>
    <dgm:pt modelId="{03B7842F-17D1-4AAB-B729-72511AA5EA87}" type="pres">
      <dgm:prSet presAssocID="{96D33886-E322-44C7-9CF4-C4B11BC9F120}" presName="linearFlow" presStyleCnt="0">
        <dgm:presLayoutVars>
          <dgm:dir/>
          <dgm:animLvl val="lvl"/>
          <dgm:resizeHandles val="exact"/>
        </dgm:presLayoutVars>
      </dgm:prSet>
      <dgm:spPr/>
    </dgm:pt>
    <dgm:pt modelId="{BF49C59B-3CE0-4F89-B824-6AB22510B0FB}" type="pres">
      <dgm:prSet presAssocID="{F0B26E68-B064-4BC4-AEA5-A4DBD2D9C099}" presName="composite" presStyleCnt="0"/>
      <dgm:spPr/>
    </dgm:pt>
    <dgm:pt modelId="{5C2C466C-85CA-4D17-885F-11F0D8194CF4}" type="pres">
      <dgm:prSet presAssocID="{F0B26E68-B064-4BC4-AEA5-A4DBD2D9C09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5465710-D01B-4589-8198-8874AFB34A91}" type="pres">
      <dgm:prSet presAssocID="{F0B26E68-B064-4BC4-AEA5-A4DBD2D9C099}" presName="descendantText" presStyleLbl="alignAcc1" presStyleIdx="0" presStyleCnt="3">
        <dgm:presLayoutVars>
          <dgm:bulletEnabled val="1"/>
        </dgm:presLayoutVars>
      </dgm:prSet>
      <dgm:spPr/>
    </dgm:pt>
    <dgm:pt modelId="{9A647A81-E3E8-41DE-92FD-C242C4E7A32B}" type="pres">
      <dgm:prSet presAssocID="{C1A62A20-C079-4958-9208-6553A718B5E1}" presName="sp" presStyleCnt="0"/>
      <dgm:spPr/>
    </dgm:pt>
    <dgm:pt modelId="{F32E11B2-2AA5-437D-A065-3B85E5C05CC4}" type="pres">
      <dgm:prSet presAssocID="{C96CDBE0-17B6-4FFF-A88F-1875719B7698}" presName="composite" presStyleCnt="0"/>
      <dgm:spPr/>
    </dgm:pt>
    <dgm:pt modelId="{F74B7340-7B9A-4EC6-9A35-B6E76563C7B6}" type="pres">
      <dgm:prSet presAssocID="{C96CDBE0-17B6-4FFF-A88F-1875719B769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22ADB28-29EA-4B48-A335-0B27324B1F5C}" type="pres">
      <dgm:prSet presAssocID="{C96CDBE0-17B6-4FFF-A88F-1875719B7698}" presName="descendantText" presStyleLbl="alignAcc1" presStyleIdx="1" presStyleCnt="3">
        <dgm:presLayoutVars>
          <dgm:bulletEnabled val="1"/>
        </dgm:presLayoutVars>
      </dgm:prSet>
      <dgm:spPr/>
    </dgm:pt>
    <dgm:pt modelId="{AC9F8CE9-80BE-4C71-9355-0CCDC3A07D34}" type="pres">
      <dgm:prSet presAssocID="{1B11D690-533D-4C8B-903B-C87A456256F3}" presName="sp" presStyleCnt="0"/>
      <dgm:spPr/>
    </dgm:pt>
    <dgm:pt modelId="{F0217D7F-12FC-449D-81DC-AD560E98CF3F}" type="pres">
      <dgm:prSet presAssocID="{ED1E40BF-4DA4-4EA5-97ED-FC085642D85E}" presName="composite" presStyleCnt="0"/>
      <dgm:spPr/>
    </dgm:pt>
    <dgm:pt modelId="{AA9BA2CB-7D46-4574-9B10-25FD79905E99}" type="pres">
      <dgm:prSet presAssocID="{ED1E40BF-4DA4-4EA5-97ED-FC085642D85E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55948F11-6482-4BB1-8921-7370FC50B67C}" type="pres">
      <dgm:prSet presAssocID="{ED1E40BF-4DA4-4EA5-97ED-FC085642D85E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354E4F77-E039-469A-8103-AC524B260733}" type="presOf" srcId="{96D33886-E322-44C7-9CF4-C4B11BC9F120}" destId="{03B7842F-17D1-4AAB-B729-72511AA5EA87}" srcOrd="0" destOrd="0" presId="urn:microsoft.com/office/officeart/2005/8/layout/chevron2"/>
    <dgm:cxn modelId="{4A239A55-A650-44C1-92C8-0CB95754EBC8}" type="presOf" srcId="{880786DD-0167-4ECA-8737-9E19C25416B8}" destId="{122ADB28-29EA-4B48-A335-0B27324B1F5C}" srcOrd="0" destOrd="1" presId="urn:microsoft.com/office/officeart/2005/8/layout/chevron2"/>
    <dgm:cxn modelId="{7026B863-D464-4700-A553-46B14DA3A1E5}" type="presOf" srcId="{ED1E40BF-4DA4-4EA5-97ED-FC085642D85E}" destId="{AA9BA2CB-7D46-4574-9B10-25FD79905E99}" srcOrd="0" destOrd="0" presId="urn:microsoft.com/office/officeart/2005/8/layout/chevron2"/>
    <dgm:cxn modelId="{D990E8E8-D303-4E7C-8AFF-323884BA6A17}" srcId="{96D33886-E322-44C7-9CF4-C4B11BC9F120}" destId="{ED1E40BF-4DA4-4EA5-97ED-FC085642D85E}" srcOrd="2" destOrd="0" parTransId="{D9645799-B539-4EB3-AF4B-3E8BDD082B12}" sibTransId="{BC90F821-C5DC-46A1-8F48-33088822D3FB}"/>
    <dgm:cxn modelId="{6CB11A5C-8F40-4EBE-992A-3AE6087BD9BA}" type="presOf" srcId="{651DCBEB-3381-4E6A-8274-D59E24BDB8E9}" destId="{55948F11-6482-4BB1-8921-7370FC50B67C}" srcOrd="0" destOrd="0" presId="urn:microsoft.com/office/officeart/2005/8/layout/chevron2"/>
    <dgm:cxn modelId="{A239E6F1-425E-4A92-9D0E-C805BC032142}" srcId="{ED1E40BF-4DA4-4EA5-97ED-FC085642D85E}" destId="{651DCBEB-3381-4E6A-8274-D59E24BDB8E9}" srcOrd="0" destOrd="0" parTransId="{4098F246-40CC-445F-BBF0-7FBAA6A476A0}" sibTransId="{339B82C5-AC92-4DC1-A217-3DF7F3987C12}"/>
    <dgm:cxn modelId="{6DCB57A6-090B-435A-A626-0638AE5E486D}" srcId="{96D33886-E322-44C7-9CF4-C4B11BC9F120}" destId="{C96CDBE0-17B6-4FFF-A88F-1875719B7698}" srcOrd="1" destOrd="0" parTransId="{B85FC737-41DD-4ABB-8F50-2B2686E6D2A9}" sibTransId="{1B11D690-533D-4C8B-903B-C87A456256F3}"/>
    <dgm:cxn modelId="{DC263200-A427-44AD-94F6-F68E4584079A}" srcId="{F0B26E68-B064-4BC4-AEA5-A4DBD2D9C099}" destId="{0C9CCB81-4C26-4C2E-930B-77E225740A46}" srcOrd="0" destOrd="0" parTransId="{635B2516-3756-47EF-B04F-202B95B15A8C}" sibTransId="{C4D77583-8CFE-4202-9B8A-554E9DCDC87A}"/>
    <dgm:cxn modelId="{79582176-7ECB-48DF-A0E7-8C107696BC8E}" type="presOf" srcId="{F0B26E68-B064-4BC4-AEA5-A4DBD2D9C099}" destId="{5C2C466C-85CA-4D17-885F-11F0D8194CF4}" srcOrd="0" destOrd="0" presId="urn:microsoft.com/office/officeart/2005/8/layout/chevron2"/>
    <dgm:cxn modelId="{1BC01A40-E68A-487D-B83D-8E7C2B549CFA}" type="presOf" srcId="{C96CDBE0-17B6-4FFF-A88F-1875719B7698}" destId="{F74B7340-7B9A-4EC6-9A35-B6E76563C7B6}" srcOrd="0" destOrd="0" presId="urn:microsoft.com/office/officeart/2005/8/layout/chevron2"/>
    <dgm:cxn modelId="{AAACF922-1448-48F5-826C-99CEEE303A0B}" type="presOf" srcId="{0C9CCB81-4C26-4C2E-930B-77E225740A46}" destId="{35465710-D01B-4589-8198-8874AFB34A91}" srcOrd="0" destOrd="0" presId="urn:microsoft.com/office/officeart/2005/8/layout/chevron2"/>
    <dgm:cxn modelId="{C202DD2B-C1C1-422A-BF70-2F55E9C2D12F}" srcId="{96D33886-E322-44C7-9CF4-C4B11BC9F120}" destId="{F0B26E68-B064-4BC4-AEA5-A4DBD2D9C099}" srcOrd="0" destOrd="0" parTransId="{B04B98D5-EAA1-4066-8D89-314797390C7C}" sibTransId="{C1A62A20-C079-4958-9208-6553A718B5E1}"/>
    <dgm:cxn modelId="{1F8BFBF0-3E32-46C3-93AE-0A6483E38F7F}" srcId="{C96CDBE0-17B6-4FFF-A88F-1875719B7698}" destId="{745C73CC-5ACA-4C47-B04B-9000257209AE}" srcOrd="0" destOrd="0" parTransId="{9D7A607F-1D31-4C8E-9407-0B6A29DF32FA}" sibTransId="{1A1DD458-8805-4DCC-AA01-E1118E43B68B}"/>
    <dgm:cxn modelId="{0A8584C1-047F-4D4A-85BA-C2477AF0DCE1}" type="presOf" srcId="{745C73CC-5ACA-4C47-B04B-9000257209AE}" destId="{122ADB28-29EA-4B48-A335-0B27324B1F5C}" srcOrd="0" destOrd="0" presId="urn:microsoft.com/office/officeart/2005/8/layout/chevron2"/>
    <dgm:cxn modelId="{A7A9EEDC-27F5-4889-8568-31AC464640D6}" srcId="{C96CDBE0-17B6-4FFF-A88F-1875719B7698}" destId="{880786DD-0167-4ECA-8737-9E19C25416B8}" srcOrd="1" destOrd="0" parTransId="{1DD3C4DC-045D-478C-B9BC-B3A9A2678D96}" sibTransId="{9FDD52AE-A927-43F6-A716-75972E766640}"/>
    <dgm:cxn modelId="{6F7947FA-6D68-420B-AC3F-D22C9150C0AE}" type="presParOf" srcId="{03B7842F-17D1-4AAB-B729-72511AA5EA87}" destId="{BF49C59B-3CE0-4F89-B824-6AB22510B0FB}" srcOrd="0" destOrd="0" presId="urn:microsoft.com/office/officeart/2005/8/layout/chevron2"/>
    <dgm:cxn modelId="{273C12AE-D507-4CC0-85C5-FDD81204588A}" type="presParOf" srcId="{BF49C59B-3CE0-4F89-B824-6AB22510B0FB}" destId="{5C2C466C-85CA-4D17-885F-11F0D8194CF4}" srcOrd="0" destOrd="0" presId="urn:microsoft.com/office/officeart/2005/8/layout/chevron2"/>
    <dgm:cxn modelId="{20DC0235-AFEA-4E07-87D3-E724793EC1FF}" type="presParOf" srcId="{BF49C59B-3CE0-4F89-B824-6AB22510B0FB}" destId="{35465710-D01B-4589-8198-8874AFB34A91}" srcOrd="1" destOrd="0" presId="urn:microsoft.com/office/officeart/2005/8/layout/chevron2"/>
    <dgm:cxn modelId="{389D4525-D851-4934-A1F9-EEAD4283F6DB}" type="presParOf" srcId="{03B7842F-17D1-4AAB-B729-72511AA5EA87}" destId="{9A647A81-E3E8-41DE-92FD-C242C4E7A32B}" srcOrd="1" destOrd="0" presId="urn:microsoft.com/office/officeart/2005/8/layout/chevron2"/>
    <dgm:cxn modelId="{528DFD8E-EF79-4688-AB2C-424414E39158}" type="presParOf" srcId="{03B7842F-17D1-4AAB-B729-72511AA5EA87}" destId="{F32E11B2-2AA5-437D-A065-3B85E5C05CC4}" srcOrd="2" destOrd="0" presId="urn:microsoft.com/office/officeart/2005/8/layout/chevron2"/>
    <dgm:cxn modelId="{44E9A037-870C-4BB7-B47A-563A683F32BB}" type="presParOf" srcId="{F32E11B2-2AA5-437D-A065-3B85E5C05CC4}" destId="{F74B7340-7B9A-4EC6-9A35-B6E76563C7B6}" srcOrd="0" destOrd="0" presId="urn:microsoft.com/office/officeart/2005/8/layout/chevron2"/>
    <dgm:cxn modelId="{EF81E218-C370-4F9D-A4B5-5FCF38604F26}" type="presParOf" srcId="{F32E11B2-2AA5-437D-A065-3B85E5C05CC4}" destId="{122ADB28-29EA-4B48-A335-0B27324B1F5C}" srcOrd="1" destOrd="0" presId="urn:microsoft.com/office/officeart/2005/8/layout/chevron2"/>
    <dgm:cxn modelId="{D7320352-1849-44A6-B8A9-060152E08161}" type="presParOf" srcId="{03B7842F-17D1-4AAB-B729-72511AA5EA87}" destId="{AC9F8CE9-80BE-4C71-9355-0CCDC3A07D34}" srcOrd="3" destOrd="0" presId="urn:microsoft.com/office/officeart/2005/8/layout/chevron2"/>
    <dgm:cxn modelId="{DE7F578E-7ABF-40F8-99D4-018817256400}" type="presParOf" srcId="{03B7842F-17D1-4AAB-B729-72511AA5EA87}" destId="{F0217D7F-12FC-449D-81DC-AD560E98CF3F}" srcOrd="4" destOrd="0" presId="urn:microsoft.com/office/officeart/2005/8/layout/chevron2"/>
    <dgm:cxn modelId="{47E20E06-1B79-4D41-86AE-31ABAD9E1808}" type="presParOf" srcId="{F0217D7F-12FC-449D-81DC-AD560E98CF3F}" destId="{AA9BA2CB-7D46-4574-9B10-25FD79905E99}" srcOrd="0" destOrd="0" presId="urn:microsoft.com/office/officeart/2005/8/layout/chevron2"/>
    <dgm:cxn modelId="{D23D1673-FFBE-4C1E-8428-D9297556B49B}" type="presParOf" srcId="{F0217D7F-12FC-449D-81DC-AD560E98CF3F}" destId="{55948F11-6482-4BB1-8921-7370FC50B67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6D33886-E322-44C7-9CF4-C4B11BC9F120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0B26E68-B064-4BC4-AEA5-A4DBD2D9C099}">
      <dgm:prSet phldrT="[Text]" custT="1"/>
      <dgm:spPr>
        <a:blipFill>
          <a:blip xmlns:r="http://schemas.openxmlformats.org/officeDocument/2006/relationships" r:embed="rId1"/>
          <a:stretch>
            <a:fillRect/>
          </a:stretch>
        </a:blipFill>
        <a:ln>
          <a:solidFill>
            <a:srgbClr val="A7A8AA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04B98D5-EAA1-4066-8D89-314797390C7C}" type="parTrans" cxnId="{C202DD2B-C1C1-422A-BF70-2F55E9C2D12F}">
      <dgm:prSet/>
      <dgm:spPr/>
      <dgm:t>
        <a:bodyPr/>
        <a:lstStyle/>
        <a:p>
          <a:endParaRPr lang="en-US" sz="1600"/>
        </a:p>
      </dgm:t>
    </dgm:pt>
    <dgm:pt modelId="{C1A62A20-C079-4958-9208-6553A718B5E1}" type="sibTrans" cxnId="{C202DD2B-C1C1-422A-BF70-2F55E9C2D12F}">
      <dgm:prSet/>
      <dgm:spPr/>
      <dgm:t>
        <a:bodyPr/>
        <a:lstStyle/>
        <a:p>
          <a:endParaRPr lang="en-US" sz="1600"/>
        </a:p>
      </dgm:t>
    </dgm:pt>
    <dgm:pt modelId="{0C9CCB81-4C26-4C2E-930B-77E225740A46}">
      <dgm:prSet phldrT="[Text]" custT="1"/>
      <dgm:spPr>
        <a:ln>
          <a:solidFill>
            <a:srgbClr val="A7A8AA"/>
          </a:solidFill>
        </a:ln>
      </dgm:spPr>
      <dgm:t>
        <a:bodyPr/>
        <a:lstStyle/>
        <a:p>
          <a:r>
            <a:rPr lang="en-US" sz="2400" dirty="0">
              <a:solidFill>
                <a:srgbClr val="A7A8AA"/>
              </a:solidFill>
            </a:rPr>
            <a:t>Magnetic shielding/hygiene improvement</a:t>
          </a:r>
        </a:p>
      </dgm:t>
    </dgm:pt>
    <dgm:pt modelId="{635B2516-3756-47EF-B04F-202B95B15A8C}" type="parTrans" cxnId="{DC263200-A427-44AD-94F6-F68E4584079A}">
      <dgm:prSet/>
      <dgm:spPr/>
      <dgm:t>
        <a:bodyPr/>
        <a:lstStyle/>
        <a:p>
          <a:endParaRPr lang="en-US" sz="1600"/>
        </a:p>
      </dgm:t>
    </dgm:pt>
    <dgm:pt modelId="{C4D77583-8CFE-4202-9B8A-554E9DCDC87A}" type="sibTrans" cxnId="{DC263200-A427-44AD-94F6-F68E4584079A}">
      <dgm:prSet/>
      <dgm:spPr/>
      <dgm:t>
        <a:bodyPr/>
        <a:lstStyle/>
        <a:p>
          <a:endParaRPr lang="en-US" sz="1600"/>
        </a:p>
      </dgm:t>
    </dgm:pt>
    <dgm:pt modelId="{C96CDBE0-17B6-4FFF-A88F-1875719B7698}">
      <dgm:prSet phldrT="[Text]" custT="1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85FC737-41DD-4ABB-8F50-2B2686E6D2A9}" type="parTrans" cxnId="{6DCB57A6-090B-435A-A626-0638AE5E486D}">
      <dgm:prSet/>
      <dgm:spPr/>
      <dgm:t>
        <a:bodyPr/>
        <a:lstStyle/>
        <a:p>
          <a:endParaRPr lang="en-US" sz="1600"/>
        </a:p>
      </dgm:t>
    </dgm:pt>
    <dgm:pt modelId="{1B11D690-533D-4C8B-903B-C87A456256F3}" type="sibTrans" cxnId="{6DCB57A6-090B-435A-A626-0638AE5E486D}">
      <dgm:prSet/>
      <dgm:spPr/>
      <dgm:t>
        <a:bodyPr/>
        <a:lstStyle/>
        <a:p>
          <a:endParaRPr lang="en-US" sz="1600"/>
        </a:p>
      </dgm:t>
    </dgm:pt>
    <dgm:pt modelId="{745C73CC-5ACA-4C47-B04B-9000257209AE}">
      <dgm:prSet phldrT="[Text]" custT="1"/>
      <dgm:spPr/>
      <dgm:t>
        <a:bodyPr/>
        <a:lstStyle/>
        <a:p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Fast Cooling</a:t>
          </a:r>
        </a:p>
      </dgm:t>
    </dgm:pt>
    <dgm:pt modelId="{9D7A607F-1D31-4C8E-9407-0B6A29DF32FA}" type="parTrans" cxnId="{1F8BFBF0-3E32-46C3-93AE-0A6483E38F7F}">
      <dgm:prSet/>
      <dgm:spPr/>
      <dgm:t>
        <a:bodyPr/>
        <a:lstStyle/>
        <a:p>
          <a:endParaRPr lang="en-US" sz="1600"/>
        </a:p>
      </dgm:t>
    </dgm:pt>
    <dgm:pt modelId="{1A1DD458-8805-4DCC-AA01-E1118E43B68B}" type="sibTrans" cxnId="{1F8BFBF0-3E32-46C3-93AE-0A6483E38F7F}">
      <dgm:prSet/>
      <dgm:spPr/>
      <dgm:t>
        <a:bodyPr/>
        <a:lstStyle/>
        <a:p>
          <a:endParaRPr lang="en-US" sz="1600"/>
        </a:p>
      </dgm:t>
    </dgm:pt>
    <dgm:pt modelId="{880786DD-0167-4ECA-8737-9E19C25416B8}">
      <dgm:prSet phldrT="[Text]" custT="1"/>
      <dgm:spPr/>
      <dgm:t>
        <a:bodyPr/>
        <a:lstStyle/>
        <a:p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Material Optimization</a:t>
          </a:r>
        </a:p>
      </dgm:t>
    </dgm:pt>
    <dgm:pt modelId="{1DD3C4DC-045D-478C-B9BC-B3A9A2678D96}" type="parTrans" cxnId="{A7A9EEDC-27F5-4889-8568-31AC464640D6}">
      <dgm:prSet/>
      <dgm:spPr/>
      <dgm:t>
        <a:bodyPr/>
        <a:lstStyle/>
        <a:p>
          <a:endParaRPr lang="en-US" sz="1600"/>
        </a:p>
      </dgm:t>
    </dgm:pt>
    <dgm:pt modelId="{9FDD52AE-A927-43F6-A716-75972E766640}" type="sibTrans" cxnId="{A7A9EEDC-27F5-4889-8568-31AC464640D6}">
      <dgm:prSet/>
      <dgm:spPr/>
      <dgm:t>
        <a:bodyPr/>
        <a:lstStyle/>
        <a:p>
          <a:endParaRPr lang="en-US" sz="1600"/>
        </a:p>
      </dgm:t>
    </dgm:pt>
    <dgm:pt modelId="{ED1E40BF-4DA4-4EA5-97ED-FC085642D85E}">
      <dgm:prSet phldrT="[Text]" custT="1"/>
      <dgm:spPr>
        <a:solidFill>
          <a:schemeClr val="bg1">
            <a:lumMod val="75000"/>
          </a:schemeClr>
        </a:solidFill>
        <a:ln>
          <a:solidFill>
            <a:srgbClr val="A7A8AA"/>
          </a:solidFill>
        </a:ln>
      </dgm:spPr>
      <dgm:t>
        <a:bodyPr/>
        <a:lstStyle/>
        <a:p>
          <a:r>
            <a:rPr lang="en-US" sz="2000" i="1" dirty="0"/>
            <a:t>S</a:t>
          </a:r>
          <a:endParaRPr lang="en-US" sz="2000" dirty="0"/>
        </a:p>
      </dgm:t>
    </dgm:pt>
    <dgm:pt modelId="{D9645799-B539-4EB3-AF4B-3E8BDD082B12}" type="parTrans" cxnId="{D990E8E8-D303-4E7C-8AFF-323884BA6A17}">
      <dgm:prSet/>
      <dgm:spPr/>
      <dgm:t>
        <a:bodyPr/>
        <a:lstStyle/>
        <a:p>
          <a:endParaRPr lang="en-US" sz="1600"/>
        </a:p>
      </dgm:t>
    </dgm:pt>
    <dgm:pt modelId="{BC90F821-C5DC-46A1-8F48-33088822D3FB}" type="sibTrans" cxnId="{D990E8E8-D303-4E7C-8AFF-323884BA6A17}">
      <dgm:prSet/>
      <dgm:spPr/>
      <dgm:t>
        <a:bodyPr/>
        <a:lstStyle/>
        <a:p>
          <a:endParaRPr lang="en-US" sz="1600"/>
        </a:p>
      </dgm:t>
    </dgm:pt>
    <dgm:pt modelId="{651DCBEB-3381-4E6A-8274-D59E24BDB8E9}">
      <dgm:prSet phldrT="[Text]" custT="1"/>
      <dgm:spPr>
        <a:ln>
          <a:solidFill>
            <a:srgbClr val="A7A8AA"/>
          </a:solidFill>
        </a:ln>
      </dgm:spPr>
      <dgm:t>
        <a:bodyPr/>
        <a:lstStyle/>
        <a:p>
          <a:r>
            <a:rPr lang="en-US" sz="2400" dirty="0">
              <a:solidFill>
                <a:srgbClr val="A7A8AA"/>
              </a:solidFill>
            </a:rPr>
            <a:t>Optimizing mean free path</a:t>
          </a:r>
        </a:p>
      </dgm:t>
    </dgm:pt>
    <dgm:pt modelId="{4098F246-40CC-445F-BBF0-7FBAA6A476A0}" type="parTrans" cxnId="{A239E6F1-425E-4A92-9D0E-C805BC032142}">
      <dgm:prSet/>
      <dgm:spPr/>
      <dgm:t>
        <a:bodyPr/>
        <a:lstStyle/>
        <a:p>
          <a:endParaRPr lang="en-US" sz="1600"/>
        </a:p>
      </dgm:t>
    </dgm:pt>
    <dgm:pt modelId="{339B82C5-AC92-4DC1-A217-3DF7F3987C12}" type="sibTrans" cxnId="{A239E6F1-425E-4A92-9D0E-C805BC032142}">
      <dgm:prSet/>
      <dgm:spPr/>
      <dgm:t>
        <a:bodyPr/>
        <a:lstStyle/>
        <a:p>
          <a:endParaRPr lang="en-US" sz="1600"/>
        </a:p>
      </dgm:t>
    </dgm:pt>
    <dgm:pt modelId="{03B7842F-17D1-4AAB-B729-72511AA5EA87}" type="pres">
      <dgm:prSet presAssocID="{96D33886-E322-44C7-9CF4-C4B11BC9F120}" presName="linearFlow" presStyleCnt="0">
        <dgm:presLayoutVars>
          <dgm:dir/>
          <dgm:animLvl val="lvl"/>
          <dgm:resizeHandles val="exact"/>
        </dgm:presLayoutVars>
      </dgm:prSet>
      <dgm:spPr/>
    </dgm:pt>
    <dgm:pt modelId="{BF49C59B-3CE0-4F89-B824-6AB22510B0FB}" type="pres">
      <dgm:prSet presAssocID="{F0B26E68-B064-4BC4-AEA5-A4DBD2D9C099}" presName="composite" presStyleCnt="0"/>
      <dgm:spPr/>
    </dgm:pt>
    <dgm:pt modelId="{5C2C466C-85CA-4D17-885F-11F0D8194CF4}" type="pres">
      <dgm:prSet presAssocID="{F0B26E68-B064-4BC4-AEA5-A4DBD2D9C09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5465710-D01B-4589-8198-8874AFB34A91}" type="pres">
      <dgm:prSet presAssocID="{F0B26E68-B064-4BC4-AEA5-A4DBD2D9C099}" presName="descendantText" presStyleLbl="alignAcc1" presStyleIdx="0" presStyleCnt="3">
        <dgm:presLayoutVars>
          <dgm:bulletEnabled val="1"/>
        </dgm:presLayoutVars>
      </dgm:prSet>
      <dgm:spPr/>
    </dgm:pt>
    <dgm:pt modelId="{9A647A81-E3E8-41DE-92FD-C242C4E7A32B}" type="pres">
      <dgm:prSet presAssocID="{C1A62A20-C079-4958-9208-6553A718B5E1}" presName="sp" presStyleCnt="0"/>
      <dgm:spPr/>
    </dgm:pt>
    <dgm:pt modelId="{F32E11B2-2AA5-437D-A065-3B85E5C05CC4}" type="pres">
      <dgm:prSet presAssocID="{C96CDBE0-17B6-4FFF-A88F-1875719B7698}" presName="composite" presStyleCnt="0"/>
      <dgm:spPr/>
    </dgm:pt>
    <dgm:pt modelId="{F74B7340-7B9A-4EC6-9A35-B6E76563C7B6}" type="pres">
      <dgm:prSet presAssocID="{C96CDBE0-17B6-4FFF-A88F-1875719B769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22ADB28-29EA-4B48-A335-0B27324B1F5C}" type="pres">
      <dgm:prSet presAssocID="{C96CDBE0-17B6-4FFF-A88F-1875719B7698}" presName="descendantText" presStyleLbl="alignAcc1" presStyleIdx="1" presStyleCnt="3">
        <dgm:presLayoutVars>
          <dgm:bulletEnabled val="1"/>
        </dgm:presLayoutVars>
      </dgm:prSet>
      <dgm:spPr/>
    </dgm:pt>
    <dgm:pt modelId="{AC9F8CE9-80BE-4C71-9355-0CCDC3A07D34}" type="pres">
      <dgm:prSet presAssocID="{1B11D690-533D-4C8B-903B-C87A456256F3}" presName="sp" presStyleCnt="0"/>
      <dgm:spPr/>
    </dgm:pt>
    <dgm:pt modelId="{F0217D7F-12FC-449D-81DC-AD560E98CF3F}" type="pres">
      <dgm:prSet presAssocID="{ED1E40BF-4DA4-4EA5-97ED-FC085642D85E}" presName="composite" presStyleCnt="0"/>
      <dgm:spPr/>
    </dgm:pt>
    <dgm:pt modelId="{AA9BA2CB-7D46-4574-9B10-25FD79905E99}" type="pres">
      <dgm:prSet presAssocID="{ED1E40BF-4DA4-4EA5-97ED-FC085642D85E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55948F11-6482-4BB1-8921-7370FC50B67C}" type="pres">
      <dgm:prSet presAssocID="{ED1E40BF-4DA4-4EA5-97ED-FC085642D85E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354E4F77-E039-469A-8103-AC524B260733}" type="presOf" srcId="{96D33886-E322-44C7-9CF4-C4B11BC9F120}" destId="{03B7842F-17D1-4AAB-B729-72511AA5EA87}" srcOrd="0" destOrd="0" presId="urn:microsoft.com/office/officeart/2005/8/layout/chevron2"/>
    <dgm:cxn modelId="{4A239A55-A650-44C1-92C8-0CB95754EBC8}" type="presOf" srcId="{880786DD-0167-4ECA-8737-9E19C25416B8}" destId="{122ADB28-29EA-4B48-A335-0B27324B1F5C}" srcOrd="0" destOrd="1" presId="urn:microsoft.com/office/officeart/2005/8/layout/chevron2"/>
    <dgm:cxn modelId="{7026B863-D464-4700-A553-46B14DA3A1E5}" type="presOf" srcId="{ED1E40BF-4DA4-4EA5-97ED-FC085642D85E}" destId="{AA9BA2CB-7D46-4574-9B10-25FD79905E99}" srcOrd="0" destOrd="0" presId="urn:microsoft.com/office/officeart/2005/8/layout/chevron2"/>
    <dgm:cxn modelId="{D990E8E8-D303-4E7C-8AFF-323884BA6A17}" srcId="{96D33886-E322-44C7-9CF4-C4B11BC9F120}" destId="{ED1E40BF-4DA4-4EA5-97ED-FC085642D85E}" srcOrd="2" destOrd="0" parTransId="{D9645799-B539-4EB3-AF4B-3E8BDD082B12}" sibTransId="{BC90F821-C5DC-46A1-8F48-33088822D3FB}"/>
    <dgm:cxn modelId="{6CB11A5C-8F40-4EBE-992A-3AE6087BD9BA}" type="presOf" srcId="{651DCBEB-3381-4E6A-8274-D59E24BDB8E9}" destId="{55948F11-6482-4BB1-8921-7370FC50B67C}" srcOrd="0" destOrd="0" presId="urn:microsoft.com/office/officeart/2005/8/layout/chevron2"/>
    <dgm:cxn modelId="{A239E6F1-425E-4A92-9D0E-C805BC032142}" srcId="{ED1E40BF-4DA4-4EA5-97ED-FC085642D85E}" destId="{651DCBEB-3381-4E6A-8274-D59E24BDB8E9}" srcOrd="0" destOrd="0" parTransId="{4098F246-40CC-445F-BBF0-7FBAA6A476A0}" sibTransId="{339B82C5-AC92-4DC1-A217-3DF7F3987C12}"/>
    <dgm:cxn modelId="{6DCB57A6-090B-435A-A626-0638AE5E486D}" srcId="{96D33886-E322-44C7-9CF4-C4B11BC9F120}" destId="{C96CDBE0-17B6-4FFF-A88F-1875719B7698}" srcOrd="1" destOrd="0" parTransId="{B85FC737-41DD-4ABB-8F50-2B2686E6D2A9}" sibTransId="{1B11D690-533D-4C8B-903B-C87A456256F3}"/>
    <dgm:cxn modelId="{DC263200-A427-44AD-94F6-F68E4584079A}" srcId="{F0B26E68-B064-4BC4-AEA5-A4DBD2D9C099}" destId="{0C9CCB81-4C26-4C2E-930B-77E225740A46}" srcOrd="0" destOrd="0" parTransId="{635B2516-3756-47EF-B04F-202B95B15A8C}" sibTransId="{C4D77583-8CFE-4202-9B8A-554E9DCDC87A}"/>
    <dgm:cxn modelId="{79582176-7ECB-48DF-A0E7-8C107696BC8E}" type="presOf" srcId="{F0B26E68-B064-4BC4-AEA5-A4DBD2D9C099}" destId="{5C2C466C-85CA-4D17-885F-11F0D8194CF4}" srcOrd="0" destOrd="0" presId="urn:microsoft.com/office/officeart/2005/8/layout/chevron2"/>
    <dgm:cxn modelId="{1BC01A40-E68A-487D-B83D-8E7C2B549CFA}" type="presOf" srcId="{C96CDBE0-17B6-4FFF-A88F-1875719B7698}" destId="{F74B7340-7B9A-4EC6-9A35-B6E76563C7B6}" srcOrd="0" destOrd="0" presId="urn:microsoft.com/office/officeart/2005/8/layout/chevron2"/>
    <dgm:cxn modelId="{AAACF922-1448-48F5-826C-99CEEE303A0B}" type="presOf" srcId="{0C9CCB81-4C26-4C2E-930B-77E225740A46}" destId="{35465710-D01B-4589-8198-8874AFB34A91}" srcOrd="0" destOrd="0" presId="urn:microsoft.com/office/officeart/2005/8/layout/chevron2"/>
    <dgm:cxn modelId="{C202DD2B-C1C1-422A-BF70-2F55E9C2D12F}" srcId="{96D33886-E322-44C7-9CF4-C4B11BC9F120}" destId="{F0B26E68-B064-4BC4-AEA5-A4DBD2D9C099}" srcOrd="0" destOrd="0" parTransId="{B04B98D5-EAA1-4066-8D89-314797390C7C}" sibTransId="{C1A62A20-C079-4958-9208-6553A718B5E1}"/>
    <dgm:cxn modelId="{1F8BFBF0-3E32-46C3-93AE-0A6483E38F7F}" srcId="{C96CDBE0-17B6-4FFF-A88F-1875719B7698}" destId="{745C73CC-5ACA-4C47-B04B-9000257209AE}" srcOrd="0" destOrd="0" parTransId="{9D7A607F-1D31-4C8E-9407-0B6A29DF32FA}" sibTransId="{1A1DD458-8805-4DCC-AA01-E1118E43B68B}"/>
    <dgm:cxn modelId="{0A8584C1-047F-4D4A-85BA-C2477AF0DCE1}" type="presOf" srcId="{745C73CC-5ACA-4C47-B04B-9000257209AE}" destId="{122ADB28-29EA-4B48-A335-0B27324B1F5C}" srcOrd="0" destOrd="0" presId="urn:microsoft.com/office/officeart/2005/8/layout/chevron2"/>
    <dgm:cxn modelId="{A7A9EEDC-27F5-4889-8568-31AC464640D6}" srcId="{C96CDBE0-17B6-4FFF-A88F-1875719B7698}" destId="{880786DD-0167-4ECA-8737-9E19C25416B8}" srcOrd="1" destOrd="0" parTransId="{1DD3C4DC-045D-478C-B9BC-B3A9A2678D96}" sibTransId="{9FDD52AE-A927-43F6-A716-75972E766640}"/>
    <dgm:cxn modelId="{6F7947FA-6D68-420B-AC3F-D22C9150C0AE}" type="presParOf" srcId="{03B7842F-17D1-4AAB-B729-72511AA5EA87}" destId="{BF49C59B-3CE0-4F89-B824-6AB22510B0FB}" srcOrd="0" destOrd="0" presId="urn:microsoft.com/office/officeart/2005/8/layout/chevron2"/>
    <dgm:cxn modelId="{273C12AE-D507-4CC0-85C5-FDD81204588A}" type="presParOf" srcId="{BF49C59B-3CE0-4F89-B824-6AB22510B0FB}" destId="{5C2C466C-85CA-4D17-885F-11F0D8194CF4}" srcOrd="0" destOrd="0" presId="urn:microsoft.com/office/officeart/2005/8/layout/chevron2"/>
    <dgm:cxn modelId="{20DC0235-AFEA-4E07-87D3-E724793EC1FF}" type="presParOf" srcId="{BF49C59B-3CE0-4F89-B824-6AB22510B0FB}" destId="{35465710-D01B-4589-8198-8874AFB34A91}" srcOrd="1" destOrd="0" presId="urn:microsoft.com/office/officeart/2005/8/layout/chevron2"/>
    <dgm:cxn modelId="{389D4525-D851-4934-A1F9-EEAD4283F6DB}" type="presParOf" srcId="{03B7842F-17D1-4AAB-B729-72511AA5EA87}" destId="{9A647A81-E3E8-41DE-92FD-C242C4E7A32B}" srcOrd="1" destOrd="0" presId="urn:microsoft.com/office/officeart/2005/8/layout/chevron2"/>
    <dgm:cxn modelId="{528DFD8E-EF79-4688-AB2C-424414E39158}" type="presParOf" srcId="{03B7842F-17D1-4AAB-B729-72511AA5EA87}" destId="{F32E11B2-2AA5-437D-A065-3B85E5C05CC4}" srcOrd="2" destOrd="0" presId="urn:microsoft.com/office/officeart/2005/8/layout/chevron2"/>
    <dgm:cxn modelId="{44E9A037-870C-4BB7-B47A-563A683F32BB}" type="presParOf" srcId="{F32E11B2-2AA5-437D-A065-3B85E5C05CC4}" destId="{F74B7340-7B9A-4EC6-9A35-B6E76563C7B6}" srcOrd="0" destOrd="0" presId="urn:microsoft.com/office/officeart/2005/8/layout/chevron2"/>
    <dgm:cxn modelId="{EF81E218-C370-4F9D-A4B5-5FCF38604F26}" type="presParOf" srcId="{F32E11B2-2AA5-437D-A065-3B85E5C05CC4}" destId="{122ADB28-29EA-4B48-A335-0B27324B1F5C}" srcOrd="1" destOrd="0" presId="urn:microsoft.com/office/officeart/2005/8/layout/chevron2"/>
    <dgm:cxn modelId="{D7320352-1849-44A6-B8A9-060152E08161}" type="presParOf" srcId="{03B7842F-17D1-4AAB-B729-72511AA5EA87}" destId="{AC9F8CE9-80BE-4C71-9355-0CCDC3A07D34}" srcOrd="3" destOrd="0" presId="urn:microsoft.com/office/officeart/2005/8/layout/chevron2"/>
    <dgm:cxn modelId="{DE7F578E-7ABF-40F8-99D4-018817256400}" type="presParOf" srcId="{03B7842F-17D1-4AAB-B729-72511AA5EA87}" destId="{F0217D7F-12FC-449D-81DC-AD560E98CF3F}" srcOrd="4" destOrd="0" presId="urn:microsoft.com/office/officeart/2005/8/layout/chevron2"/>
    <dgm:cxn modelId="{47E20E06-1B79-4D41-86AE-31ABAD9E1808}" type="presParOf" srcId="{F0217D7F-12FC-449D-81DC-AD560E98CF3F}" destId="{AA9BA2CB-7D46-4574-9B10-25FD79905E99}" srcOrd="0" destOrd="0" presId="urn:microsoft.com/office/officeart/2005/8/layout/chevron2"/>
    <dgm:cxn modelId="{D23D1673-FFBE-4C1E-8428-D9297556B49B}" type="presParOf" srcId="{F0217D7F-12FC-449D-81DC-AD560E98CF3F}" destId="{55948F11-6482-4BB1-8921-7370FC50B67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6D33886-E322-44C7-9CF4-C4B11BC9F120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0B26E68-B064-4BC4-AEA5-A4DBD2D9C099}">
          <dgm:prSet phldrT="[Text]" custT="1"/>
          <dgm:spPr>
            <a:solidFill>
              <a:schemeClr val="bg1">
                <a:lumMod val="75000"/>
              </a:schemeClr>
            </a:solidFill>
            <a:ln>
              <a:solidFill>
                <a:srgbClr val="A7A8AA"/>
              </a:solidFill>
            </a:ln>
          </dgm:spPr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m:oMathPara>
              </a14:m>
              <a:endParaRPr lang="en-US" sz="2000" dirty="0"/>
            </a:p>
          </dgm:t>
        </dgm:pt>
      </mc:Choice>
      <mc:Fallback xmlns="">
        <dgm:pt modelId="{F0B26E68-B064-4BC4-AEA5-A4DBD2D9C099}">
          <dgm:prSet phldrT="[Text]" custT="1"/>
          <dgm:spPr>
            <a:solidFill>
              <a:schemeClr val="bg1">
                <a:lumMod val="75000"/>
              </a:schemeClr>
            </a:solidFill>
            <a:ln>
              <a:solidFill>
                <a:srgbClr val="A7A8AA"/>
              </a:solidFill>
            </a:ln>
          </dgm:spPr>
          <dgm:t>
            <a:bodyPr/>
            <a:lstStyle/>
            <a:p>
              <a:pPr/>
              <a:r>
                <a:rPr lang="en-US" sz="2000" i="0">
                  <a:latin typeface="Cambria Math" panose="02040503050406030204" pitchFamily="18" charset="0"/>
                </a:rPr>
                <a:t>𝐵</a:t>
              </a:r>
              <a:endParaRPr lang="en-US" sz="2000" dirty="0"/>
            </a:p>
          </dgm:t>
        </dgm:pt>
      </mc:Fallback>
    </mc:AlternateContent>
    <dgm:pt modelId="{B04B98D5-EAA1-4066-8D89-314797390C7C}" type="parTrans" cxnId="{C202DD2B-C1C1-422A-BF70-2F55E9C2D12F}">
      <dgm:prSet/>
      <dgm:spPr/>
      <dgm:t>
        <a:bodyPr/>
        <a:lstStyle/>
        <a:p>
          <a:endParaRPr lang="en-US" sz="1600"/>
        </a:p>
      </dgm:t>
    </dgm:pt>
    <dgm:pt modelId="{C1A62A20-C079-4958-9208-6553A718B5E1}" type="sibTrans" cxnId="{C202DD2B-C1C1-422A-BF70-2F55E9C2D12F}">
      <dgm:prSet/>
      <dgm:spPr/>
      <dgm:t>
        <a:bodyPr/>
        <a:lstStyle/>
        <a:p>
          <a:endParaRPr lang="en-US" sz="1600"/>
        </a:p>
      </dgm:t>
    </dgm:pt>
    <dgm:pt modelId="{0C9CCB81-4C26-4C2E-930B-77E225740A46}">
      <dgm:prSet phldrT="[Text]" custT="1"/>
      <dgm:spPr>
        <a:noFill/>
        <a:ln>
          <a:solidFill>
            <a:srgbClr val="A7A8AA"/>
          </a:solidFill>
        </a:ln>
      </dgm:spPr>
      <dgm:t>
        <a:bodyPr/>
        <a:lstStyle/>
        <a:p>
          <a:r>
            <a:rPr lang="en-US" sz="2400" dirty="0">
              <a:solidFill>
                <a:srgbClr val="A7A8AA"/>
              </a:solidFill>
            </a:rPr>
            <a:t>Magnetic shielding/hygiene improvement</a:t>
          </a:r>
        </a:p>
      </dgm:t>
    </dgm:pt>
    <dgm:pt modelId="{635B2516-3756-47EF-B04F-202B95B15A8C}" type="parTrans" cxnId="{DC263200-A427-44AD-94F6-F68E4584079A}">
      <dgm:prSet/>
      <dgm:spPr/>
      <dgm:t>
        <a:bodyPr/>
        <a:lstStyle/>
        <a:p>
          <a:endParaRPr lang="en-US" sz="1600"/>
        </a:p>
      </dgm:t>
    </dgm:pt>
    <dgm:pt modelId="{C4D77583-8CFE-4202-9B8A-554E9DCDC87A}" type="sibTrans" cxnId="{DC263200-A427-44AD-94F6-F68E4584079A}">
      <dgm:prSet/>
      <dgm:spPr/>
      <dgm:t>
        <a:bodyPr/>
        <a:lstStyle/>
        <a:p>
          <a:endParaRPr lang="en-US" sz="1600"/>
        </a:p>
      </dgm:t>
    </dgm:pt>
    <mc:AlternateContent xmlns:mc="http://schemas.openxmlformats.org/markup-compatibility/2006" xmlns:a14="http://schemas.microsoft.com/office/drawing/2010/main">
      <mc:Choice Requires="a14">
        <dgm:pt modelId="{C96CDBE0-17B6-4FFF-A88F-1875719B7698}">
          <dgm:prSet phldrT="[Text]" custT="1"/>
          <dgm:spPr>
            <a:solidFill>
              <a:schemeClr val="bg1">
                <a:lumMod val="75000"/>
              </a:schemeClr>
            </a:solidFill>
            <a:ln>
              <a:solidFill>
                <a:srgbClr val="A7A8AA"/>
              </a:solidFill>
            </a:ln>
          </dgm:spPr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m:oMathPara>
              </a14:m>
              <a:endParaRPr lang="en-US" sz="2000" dirty="0"/>
            </a:p>
          </dgm:t>
        </dgm:pt>
      </mc:Choice>
      <mc:Fallback xmlns="">
        <dgm:pt modelId="{C96CDBE0-17B6-4FFF-A88F-1875719B7698}">
          <dgm:prSet phldrT="[Text]" custT="1"/>
          <dgm:spPr>
            <a:solidFill>
              <a:schemeClr val="bg1">
                <a:lumMod val="75000"/>
              </a:schemeClr>
            </a:solidFill>
            <a:ln>
              <a:solidFill>
                <a:srgbClr val="A7A8AA"/>
              </a:solidFill>
            </a:ln>
          </dgm:spPr>
          <dgm:t>
            <a:bodyPr/>
            <a:lstStyle/>
            <a:p>
              <a:pPr/>
              <a:r>
                <a:rPr lang="en-US" sz="2000" i="0">
                  <a:latin typeface="Cambria Math" panose="02040503050406030204" pitchFamily="18" charset="0"/>
                  <a:ea typeface="Cambria Math" panose="02040503050406030204" pitchFamily="18" charset="0"/>
                </a:rPr>
                <a:t>𝜂_</a:t>
              </a:r>
              <a:r>
                <a:rPr lang="en-US" sz="2000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𝑡</a:t>
              </a:r>
              <a:endParaRPr lang="en-US" sz="2000" dirty="0"/>
            </a:p>
          </dgm:t>
        </dgm:pt>
      </mc:Fallback>
    </mc:AlternateContent>
    <dgm:pt modelId="{B85FC737-41DD-4ABB-8F50-2B2686E6D2A9}" type="parTrans" cxnId="{6DCB57A6-090B-435A-A626-0638AE5E486D}">
      <dgm:prSet/>
      <dgm:spPr/>
      <dgm:t>
        <a:bodyPr/>
        <a:lstStyle/>
        <a:p>
          <a:endParaRPr lang="en-US" sz="1600"/>
        </a:p>
      </dgm:t>
    </dgm:pt>
    <dgm:pt modelId="{1B11D690-533D-4C8B-903B-C87A456256F3}" type="sibTrans" cxnId="{6DCB57A6-090B-435A-A626-0638AE5E486D}">
      <dgm:prSet/>
      <dgm:spPr/>
      <dgm:t>
        <a:bodyPr/>
        <a:lstStyle/>
        <a:p>
          <a:endParaRPr lang="en-US" sz="1600"/>
        </a:p>
      </dgm:t>
    </dgm:pt>
    <dgm:pt modelId="{745C73CC-5ACA-4C47-B04B-9000257209AE}">
      <dgm:prSet phldrT="[Text]" custT="1"/>
      <dgm:spPr>
        <a:noFill/>
        <a:ln>
          <a:solidFill>
            <a:srgbClr val="A7A8AA"/>
          </a:solidFill>
        </a:ln>
      </dgm:spPr>
      <dgm:t>
        <a:bodyPr/>
        <a:lstStyle/>
        <a:p>
          <a:r>
            <a:rPr lang="en-US" sz="2400" dirty="0">
              <a:solidFill>
                <a:srgbClr val="A7A8AA"/>
              </a:solidFill>
            </a:rPr>
            <a:t>Fast Cooling</a:t>
          </a:r>
        </a:p>
      </dgm:t>
    </dgm:pt>
    <dgm:pt modelId="{9D7A607F-1D31-4C8E-9407-0B6A29DF32FA}" type="parTrans" cxnId="{1F8BFBF0-3E32-46C3-93AE-0A6483E38F7F}">
      <dgm:prSet/>
      <dgm:spPr/>
      <dgm:t>
        <a:bodyPr/>
        <a:lstStyle/>
        <a:p>
          <a:endParaRPr lang="en-US" sz="1600"/>
        </a:p>
      </dgm:t>
    </dgm:pt>
    <dgm:pt modelId="{1A1DD458-8805-4DCC-AA01-E1118E43B68B}" type="sibTrans" cxnId="{1F8BFBF0-3E32-46C3-93AE-0A6483E38F7F}">
      <dgm:prSet/>
      <dgm:spPr/>
      <dgm:t>
        <a:bodyPr/>
        <a:lstStyle/>
        <a:p>
          <a:endParaRPr lang="en-US" sz="1600"/>
        </a:p>
      </dgm:t>
    </dgm:pt>
    <dgm:pt modelId="{880786DD-0167-4ECA-8737-9E19C25416B8}">
      <dgm:prSet phldrT="[Text]" custT="1"/>
      <dgm:spPr>
        <a:noFill/>
        <a:ln>
          <a:solidFill>
            <a:srgbClr val="A7A8AA"/>
          </a:solidFill>
        </a:ln>
      </dgm:spPr>
      <dgm:t>
        <a:bodyPr/>
        <a:lstStyle/>
        <a:p>
          <a:r>
            <a:rPr lang="en-US" sz="2400" dirty="0">
              <a:solidFill>
                <a:srgbClr val="A7A8AA"/>
              </a:solidFill>
            </a:rPr>
            <a:t>Material Optimization</a:t>
          </a:r>
        </a:p>
      </dgm:t>
    </dgm:pt>
    <dgm:pt modelId="{1DD3C4DC-045D-478C-B9BC-B3A9A2678D96}" type="parTrans" cxnId="{A7A9EEDC-27F5-4889-8568-31AC464640D6}">
      <dgm:prSet/>
      <dgm:spPr/>
      <dgm:t>
        <a:bodyPr/>
        <a:lstStyle/>
        <a:p>
          <a:endParaRPr lang="en-US" sz="1600"/>
        </a:p>
      </dgm:t>
    </dgm:pt>
    <dgm:pt modelId="{9FDD52AE-A927-43F6-A716-75972E766640}" type="sibTrans" cxnId="{A7A9EEDC-27F5-4889-8568-31AC464640D6}">
      <dgm:prSet/>
      <dgm:spPr/>
      <dgm:t>
        <a:bodyPr/>
        <a:lstStyle/>
        <a:p>
          <a:endParaRPr lang="en-US" sz="1600"/>
        </a:p>
      </dgm:t>
    </dgm:pt>
    <dgm:pt modelId="{ED1E40BF-4DA4-4EA5-97ED-FC085642D85E}">
      <dgm:prSet phldrT="[Text]" custT="1"/>
      <dgm:spPr/>
      <dgm:t>
        <a:bodyPr/>
        <a:lstStyle/>
        <a:p>
          <a:r>
            <a:rPr lang="en-US" sz="2000" i="1" dirty="0"/>
            <a:t>S</a:t>
          </a:r>
        </a:p>
      </dgm:t>
    </dgm:pt>
    <dgm:pt modelId="{D9645799-B539-4EB3-AF4B-3E8BDD082B12}" type="parTrans" cxnId="{D990E8E8-D303-4E7C-8AFF-323884BA6A17}">
      <dgm:prSet/>
      <dgm:spPr/>
      <dgm:t>
        <a:bodyPr/>
        <a:lstStyle/>
        <a:p>
          <a:endParaRPr lang="en-US" sz="1600"/>
        </a:p>
      </dgm:t>
    </dgm:pt>
    <dgm:pt modelId="{BC90F821-C5DC-46A1-8F48-33088822D3FB}" type="sibTrans" cxnId="{D990E8E8-D303-4E7C-8AFF-323884BA6A17}">
      <dgm:prSet/>
      <dgm:spPr/>
      <dgm:t>
        <a:bodyPr/>
        <a:lstStyle/>
        <a:p>
          <a:endParaRPr lang="en-US" sz="1600"/>
        </a:p>
      </dgm:t>
    </dgm:pt>
    <dgm:pt modelId="{651DCBEB-3381-4E6A-8274-D59E24BDB8E9}">
      <dgm:prSet phldrT="[Text]" custT="1"/>
      <dgm:spPr/>
      <dgm:t>
        <a:bodyPr/>
        <a:lstStyle/>
        <a:p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Optimizing mean free path</a:t>
          </a:r>
        </a:p>
      </dgm:t>
    </dgm:pt>
    <dgm:pt modelId="{4098F246-40CC-445F-BBF0-7FBAA6A476A0}" type="parTrans" cxnId="{A239E6F1-425E-4A92-9D0E-C805BC032142}">
      <dgm:prSet/>
      <dgm:spPr/>
      <dgm:t>
        <a:bodyPr/>
        <a:lstStyle/>
        <a:p>
          <a:endParaRPr lang="en-US" sz="1600"/>
        </a:p>
      </dgm:t>
    </dgm:pt>
    <dgm:pt modelId="{339B82C5-AC92-4DC1-A217-3DF7F3987C12}" type="sibTrans" cxnId="{A239E6F1-425E-4A92-9D0E-C805BC032142}">
      <dgm:prSet/>
      <dgm:spPr/>
      <dgm:t>
        <a:bodyPr/>
        <a:lstStyle/>
        <a:p>
          <a:endParaRPr lang="en-US" sz="1600"/>
        </a:p>
      </dgm:t>
    </dgm:pt>
    <dgm:pt modelId="{03B7842F-17D1-4AAB-B729-72511AA5EA87}" type="pres">
      <dgm:prSet presAssocID="{96D33886-E322-44C7-9CF4-C4B11BC9F120}" presName="linearFlow" presStyleCnt="0">
        <dgm:presLayoutVars>
          <dgm:dir/>
          <dgm:animLvl val="lvl"/>
          <dgm:resizeHandles val="exact"/>
        </dgm:presLayoutVars>
      </dgm:prSet>
      <dgm:spPr/>
    </dgm:pt>
    <dgm:pt modelId="{BF49C59B-3CE0-4F89-B824-6AB22510B0FB}" type="pres">
      <dgm:prSet presAssocID="{F0B26E68-B064-4BC4-AEA5-A4DBD2D9C099}" presName="composite" presStyleCnt="0"/>
      <dgm:spPr/>
    </dgm:pt>
    <dgm:pt modelId="{5C2C466C-85CA-4D17-885F-11F0D8194CF4}" type="pres">
      <dgm:prSet presAssocID="{F0B26E68-B064-4BC4-AEA5-A4DBD2D9C09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5465710-D01B-4589-8198-8874AFB34A91}" type="pres">
      <dgm:prSet presAssocID="{F0B26E68-B064-4BC4-AEA5-A4DBD2D9C099}" presName="descendantText" presStyleLbl="alignAcc1" presStyleIdx="0" presStyleCnt="3">
        <dgm:presLayoutVars>
          <dgm:bulletEnabled val="1"/>
        </dgm:presLayoutVars>
      </dgm:prSet>
      <dgm:spPr/>
    </dgm:pt>
    <dgm:pt modelId="{9A647A81-E3E8-41DE-92FD-C242C4E7A32B}" type="pres">
      <dgm:prSet presAssocID="{C1A62A20-C079-4958-9208-6553A718B5E1}" presName="sp" presStyleCnt="0"/>
      <dgm:spPr/>
    </dgm:pt>
    <dgm:pt modelId="{F32E11B2-2AA5-437D-A065-3B85E5C05CC4}" type="pres">
      <dgm:prSet presAssocID="{C96CDBE0-17B6-4FFF-A88F-1875719B7698}" presName="composite" presStyleCnt="0"/>
      <dgm:spPr/>
    </dgm:pt>
    <dgm:pt modelId="{F74B7340-7B9A-4EC6-9A35-B6E76563C7B6}" type="pres">
      <dgm:prSet presAssocID="{C96CDBE0-17B6-4FFF-A88F-1875719B769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22ADB28-29EA-4B48-A335-0B27324B1F5C}" type="pres">
      <dgm:prSet presAssocID="{C96CDBE0-17B6-4FFF-A88F-1875719B7698}" presName="descendantText" presStyleLbl="alignAcc1" presStyleIdx="1" presStyleCnt="3">
        <dgm:presLayoutVars>
          <dgm:bulletEnabled val="1"/>
        </dgm:presLayoutVars>
      </dgm:prSet>
      <dgm:spPr/>
    </dgm:pt>
    <dgm:pt modelId="{AC9F8CE9-80BE-4C71-9355-0CCDC3A07D34}" type="pres">
      <dgm:prSet presAssocID="{1B11D690-533D-4C8B-903B-C87A456256F3}" presName="sp" presStyleCnt="0"/>
      <dgm:spPr/>
    </dgm:pt>
    <dgm:pt modelId="{F0217D7F-12FC-449D-81DC-AD560E98CF3F}" type="pres">
      <dgm:prSet presAssocID="{ED1E40BF-4DA4-4EA5-97ED-FC085642D85E}" presName="composite" presStyleCnt="0"/>
      <dgm:spPr/>
    </dgm:pt>
    <dgm:pt modelId="{AA9BA2CB-7D46-4574-9B10-25FD79905E99}" type="pres">
      <dgm:prSet presAssocID="{ED1E40BF-4DA4-4EA5-97ED-FC085642D85E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55948F11-6482-4BB1-8921-7370FC50B67C}" type="pres">
      <dgm:prSet presAssocID="{ED1E40BF-4DA4-4EA5-97ED-FC085642D85E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12CACB2B-E1F8-42E6-BED3-D8173762C2F8}" type="presOf" srcId="{0C9CCB81-4C26-4C2E-930B-77E225740A46}" destId="{35465710-D01B-4589-8198-8874AFB34A91}" srcOrd="0" destOrd="0" presId="urn:microsoft.com/office/officeart/2005/8/layout/chevron2"/>
    <dgm:cxn modelId="{1F8BFBF0-3E32-46C3-93AE-0A6483E38F7F}" srcId="{C96CDBE0-17B6-4FFF-A88F-1875719B7698}" destId="{745C73CC-5ACA-4C47-B04B-9000257209AE}" srcOrd="0" destOrd="0" parTransId="{9D7A607F-1D31-4C8E-9407-0B6A29DF32FA}" sibTransId="{1A1DD458-8805-4DCC-AA01-E1118E43B68B}"/>
    <dgm:cxn modelId="{A239E6F1-425E-4A92-9D0E-C805BC032142}" srcId="{ED1E40BF-4DA4-4EA5-97ED-FC085642D85E}" destId="{651DCBEB-3381-4E6A-8274-D59E24BDB8E9}" srcOrd="0" destOrd="0" parTransId="{4098F246-40CC-445F-BBF0-7FBAA6A476A0}" sibTransId="{339B82C5-AC92-4DC1-A217-3DF7F3987C12}"/>
    <dgm:cxn modelId="{DC263200-A427-44AD-94F6-F68E4584079A}" srcId="{F0B26E68-B064-4BC4-AEA5-A4DBD2D9C099}" destId="{0C9CCB81-4C26-4C2E-930B-77E225740A46}" srcOrd="0" destOrd="0" parTransId="{635B2516-3756-47EF-B04F-202B95B15A8C}" sibTransId="{C4D77583-8CFE-4202-9B8A-554E9DCDC87A}"/>
    <dgm:cxn modelId="{65735C1D-55D9-48EC-B428-226CF3CA24B0}" type="presOf" srcId="{745C73CC-5ACA-4C47-B04B-9000257209AE}" destId="{122ADB28-29EA-4B48-A335-0B27324B1F5C}" srcOrd="0" destOrd="0" presId="urn:microsoft.com/office/officeart/2005/8/layout/chevron2"/>
    <dgm:cxn modelId="{6DCB57A6-090B-435A-A626-0638AE5E486D}" srcId="{96D33886-E322-44C7-9CF4-C4B11BC9F120}" destId="{C96CDBE0-17B6-4FFF-A88F-1875719B7698}" srcOrd="1" destOrd="0" parTransId="{B85FC737-41DD-4ABB-8F50-2B2686E6D2A9}" sibTransId="{1B11D690-533D-4C8B-903B-C87A456256F3}"/>
    <dgm:cxn modelId="{59A87B5E-2B31-423A-BD1F-A36E24692A98}" type="presOf" srcId="{651DCBEB-3381-4E6A-8274-D59E24BDB8E9}" destId="{55948F11-6482-4BB1-8921-7370FC50B67C}" srcOrd="0" destOrd="0" presId="urn:microsoft.com/office/officeart/2005/8/layout/chevron2"/>
    <dgm:cxn modelId="{D990E8E8-D303-4E7C-8AFF-323884BA6A17}" srcId="{96D33886-E322-44C7-9CF4-C4B11BC9F120}" destId="{ED1E40BF-4DA4-4EA5-97ED-FC085642D85E}" srcOrd="2" destOrd="0" parTransId="{D9645799-B539-4EB3-AF4B-3E8BDD082B12}" sibTransId="{BC90F821-C5DC-46A1-8F48-33088822D3FB}"/>
    <dgm:cxn modelId="{A7A9EEDC-27F5-4889-8568-31AC464640D6}" srcId="{C96CDBE0-17B6-4FFF-A88F-1875719B7698}" destId="{880786DD-0167-4ECA-8737-9E19C25416B8}" srcOrd="1" destOrd="0" parTransId="{1DD3C4DC-045D-478C-B9BC-B3A9A2678D96}" sibTransId="{9FDD52AE-A927-43F6-A716-75972E766640}"/>
    <dgm:cxn modelId="{4FA98220-DC0A-4A56-B947-4534366E0DD7}" type="presOf" srcId="{96D33886-E322-44C7-9CF4-C4B11BC9F120}" destId="{03B7842F-17D1-4AAB-B729-72511AA5EA87}" srcOrd="0" destOrd="0" presId="urn:microsoft.com/office/officeart/2005/8/layout/chevron2"/>
    <dgm:cxn modelId="{2EB74745-2878-41EF-AC4F-6FD7F6ED406D}" type="presOf" srcId="{ED1E40BF-4DA4-4EA5-97ED-FC085642D85E}" destId="{AA9BA2CB-7D46-4574-9B10-25FD79905E99}" srcOrd="0" destOrd="0" presId="urn:microsoft.com/office/officeart/2005/8/layout/chevron2"/>
    <dgm:cxn modelId="{92D0D0B8-F532-4375-B5A7-3A50C97AEA44}" type="presOf" srcId="{F0B26E68-B064-4BC4-AEA5-A4DBD2D9C099}" destId="{5C2C466C-85CA-4D17-885F-11F0D8194CF4}" srcOrd="0" destOrd="0" presId="urn:microsoft.com/office/officeart/2005/8/layout/chevron2"/>
    <dgm:cxn modelId="{E52F376F-687A-46D7-A68A-DDB872DE0D2D}" type="presOf" srcId="{C96CDBE0-17B6-4FFF-A88F-1875719B7698}" destId="{F74B7340-7B9A-4EC6-9A35-B6E76563C7B6}" srcOrd="0" destOrd="0" presId="urn:microsoft.com/office/officeart/2005/8/layout/chevron2"/>
    <dgm:cxn modelId="{C202DD2B-C1C1-422A-BF70-2F55E9C2D12F}" srcId="{96D33886-E322-44C7-9CF4-C4B11BC9F120}" destId="{F0B26E68-B064-4BC4-AEA5-A4DBD2D9C099}" srcOrd="0" destOrd="0" parTransId="{B04B98D5-EAA1-4066-8D89-314797390C7C}" sibTransId="{C1A62A20-C079-4958-9208-6553A718B5E1}"/>
    <dgm:cxn modelId="{40D48692-AEC1-4D31-BA69-1134C22ECCC7}" type="presOf" srcId="{880786DD-0167-4ECA-8737-9E19C25416B8}" destId="{122ADB28-29EA-4B48-A335-0B27324B1F5C}" srcOrd="0" destOrd="1" presId="urn:microsoft.com/office/officeart/2005/8/layout/chevron2"/>
    <dgm:cxn modelId="{4818C6E8-0C2C-4B83-9F7D-C50C3344AB23}" type="presParOf" srcId="{03B7842F-17D1-4AAB-B729-72511AA5EA87}" destId="{BF49C59B-3CE0-4F89-B824-6AB22510B0FB}" srcOrd="0" destOrd="0" presId="urn:microsoft.com/office/officeart/2005/8/layout/chevron2"/>
    <dgm:cxn modelId="{B8685B33-FBAF-41CE-BD72-6138A8510649}" type="presParOf" srcId="{BF49C59B-3CE0-4F89-B824-6AB22510B0FB}" destId="{5C2C466C-85CA-4D17-885F-11F0D8194CF4}" srcOrd="0" destOrd="0" presId="urn:microsoft.com/office/officeart/2005/8/layout/chevron2"/>
    <dgm:cxn modelId="{28B8B2A5-41A5-4981-8FF0-8233C3CEF150}" type="presParOf" srcId="{BF49C59B-3CE0-4F89-B824-6AB22510B0FB}" destId="{35465710-D01B-4589-8198-8874AFB34A91}" srcOrd="1" destOrd="0" presId="urn:microsoft.com/office/officeart/2005/8/layout/chevron2"/>
    <dgm:cxn modelId="{2FF15B39-BC6F-463D-8CD8-31761D36F9CA}" type="presParOf" srcId="{03B7842F-17D1-4AAB-B729-72511AA5EA87}" destId="{9A647A81-E3E8-41DE-92FD-C242C4E7A32B}" srcOrd="1" destOrd="0" presId="urn:microsoft.com/office/officeart/2005/8/layout/chevron2"/>
    <dgm:cxn modelId="{3D48C823-03BE-4C84-8F5A-90F9493311CA}" type="presParOf" srcId="{03B7842F-17D1-4AAB-B729-72511AA5EA87}" destId="{F32E11B2-2AA5-437D-A065-3B85E5C05CC4}" srcOrd="2" destOrd="0" presId="urn:microsoft.com/office/officeart/2005/8/layout/chevron2"/>
    <dgm:cxn modelId="{24D8688E-4356-491E-A3A9-A788D5566846}" type="presParOf" srcId="{F32E11B2-2AA5-437D-A065-3B85E5C05CC4}" destId="{F74B7340-7B9A-4EC6-9A35-B6E76563C7B6}" srcOrd="0" destOrd="0" presId="urn:microsoft.com/office/officeart/2005/8/layout/chevron2"/>
    <dgm:cxn modelId="{AE15F05E-AEA7-4D13-81BE-6C1E4A392F92}" type="presParOf" srcId="{F32E11B2-2AA5-437D-A065-3B85E5C05CC4}" destId="{122ADB28-29EA-4B48-A335-0B27324B1F5C}" srcOrd="1" destOrd="0" presId="urn:microsoft.com/office/officeart/2005/8/layout/chevron2"/>
    <dgm:cxn modelId="{D61373DF-34E8-476B-AED5-DC63AAD88511}" type="presParOf" srcId="{03B7842F-17D1-4AAB-B729-72511AA5EA87}" destId="{AC9F8CE9-80BE-4C71-9355-0CCDC3A07D34}" srcOrd="3" destOrd="0" presId="urn:microsoft.com/office/officeart/2005/8/layout/chevron2"/>
    <dgm:cxn modelId="{F6C5DA54-C189-4E8D-A847-FB0B0A24C399}" type="presParOf" srcId="{03B7842F-17D1-4AAB-B729-72511AA5EA87}" destId="{F0217D7F-12FC-449D-81DC-AD560E98CF3F}" srcOrd="4" destOrd="0" presId="urn:microsoft.com/office/officeart/2005/8/layout/chevron2"/>
    <dgm:cxn modelId="{1DCEBCF7-B8D5-4D10-977F-0DEEF345AEF6}" type="presParOf" srcId="{F0217D7F-12FC-449D-81DC-AD560E98CF3F}" destId="{AA9BA2CB-7D46-4574-9B10-25FD79905E99}" srcOrd="0" destOrd="0" presId="urn:microsoft.com/office/officeart/2005/8/layout/chevron2"/>
    <dgm:cxn modelId="{A5871B44-225F-4CB2-994D-B2E27C4144E6}" type="presParOf" srcId="{F0217D7F-12FC-449D-81DC-AD560E98CF3F}" destId="{55948F11-6482-4BB1-8921-7370FC50B67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6D33886-E322-44C7-9CF4-C4B11BC9F120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0B26E68-B064-4BC4-AEA5-A4DBD2D9C099}">
      <dgm:prSet phldrT="[Text]" custT="1"/>
      <dgm:spPr>
        <a:blipFill>
          <a:blip xmlns:r="http://schemas.openxmlformats.org/officeDocument/2006/relationships" r:embed="rId1"/>
          <a:stretch>
            <a:fillRect/>
          </a:stretch>
        </a:blipFill>
        <a:ln>
          <a:solidFill>
            <a:srgbClr val="A7A8AA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04B98D5-EAA1-4066-8D89-314797390C7C}" type="parTrans" cxnId="{C202DD2B-C1C1-422A-BF70-2F55E9C2D12F}">
      <dgm:prSet/>
      <dgm:spPr/>
      <dgm:t>
        <a:bodyPr/>
        <a:lstStyle/>
        <a:p>
          <a:endParaRPr lang="en-US" sz="1600"/>
        </a:p>
      </dgm:t>
    </dgm:pt>
    <dgm:pt modelId="{C1A62A20-C079-4958-9208-6553A718B5E1}" type="sibTrans" cxnId="{C202DD2B-C1C1-422A-BF70-2F55E9C2D12F}">
      <dgm:prSet/>
      <dgm:spPr/>
      <dgm:t>
        <a:bodyPr/>
        <a:lstStyle/>
        <a:p>
          <a:endParaRPr lang="en-US" sz="1600"/>
        </a:p>
      </dgm:t>
    </dgm:pt>
    <dgm:pt modelId="{0C9CCB81-4C26-4C2E-930B-77E225740A46}">
      <dgm:prSet phldrT="[Text]" custT="1"/>
      <dgm:spPr>
        <a:noFill/>
        <a:ln>
          <a:solidFill>
            <a:srgbClr val="A7A8AA"/>
          </a:solidFill>
        </a:ln>
      </dgm:spPr>
      <dgm:t>
        <a:bodyPr/>
        <a:lstStyle/>
        <a:p>
          <a:r>
            <a:rPr lang="en-US" sz="2400" dirty="0">
              <a:solidFill>
                <a:srgbClr val="A7A8AA"/>
              </a:solidFill>
            </a:rPr>
            <a:t>Magnetic shielding/hygiene improvement</a:t>
          </a:r>
        </a:p>
      </dgm:t>
    </dgm:pt>
    <dgm:pt modelId="{635B2516-3756-47EF-B04F-202B95B15A8C}" type="parTrans" cxnId="{DC263200-A427-44AD-94F6-F68E4584079A}">
      <dgm:prSet/>
      <dgm:spPr/>
      <dgm:t>
        <a:bodyPr/>
        <a:lstStyle/>
        <a:p>
          <a:endParaRPr lang="en-US" sz="1600"/>
        </a:p>
      </dgm:t>
    </dgm:pt>
    <dgm:pt modelId="{C4D77583-8CFE-4202-9B8A-554E9DCDC87A}" type="sibTrans" cxnId="{DC263200-A427-44AD-94F6-F68E4584079A}">
      <dgm:prSet/>
      <dgm:spPr/>
      <dgm:t>
        <a:bodyPr/>
        <a:lstStyle/>
        <a:p>
          <a:endParaRPr lang="en-US" sz="1600"/>
        </a:p>
      </dgm:t>
    </dgm:pt>
    <dgm:pt modelId="{C96CDBE0-17B6-4FFF-A88F-1875719B7698}">
      <dgm:prSet phldrT="[Text]" custT="1"/>
      <dgm:spPr>
        <a:blipFill>
          <a:blip xmlns:r="http://schemas.openxmlformats.org/officeDocument/2006/relationships" r:embed="rId2"/>
          <a:stretch>
            <a:fillRect/>
          </a:stretch>
        </a:blipFill>
        <a:ln>
          <a:solidFill>
            <a:srgbClr val="A7A8AA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85FC737-41DD-4ABB-8F50-2B2686E6D2A9}" type="parTrans" cxnId="{6DCB57A6-090B-435A-A626-0638AE5E486D}">
      <dgm:prSet/>
      <dgm:spPr/>
      <dgm:t>
        <a:bodyPr/>
        <a:lstStyle/>
        <a:p>
          <a:endParaRPr lang="en-US" sz="1600"/>
        </a:p>
      </dgm:t>
    </dgm:pt>
    <dgm:pt modelId="{1B11D690-533D-4C8B-903B-C87A456256F3}" type="sibTrans" cxnId="{6DCB57A6-090B-435A-A626-0638AE5E486D}">
      <dgm:prSet/>
      <dgm:spPr/>
      <dgm:t>
        <a:bodyPr/>
        <a:lstStyle/>
        <a:p>
          <a:endParaRPr lang="en-US" sz="1600"/>
        </a:p>
      </dgm:t>
    </dgm:pt>
    <dgm:pt modelId="{745C73CC-5ACA-4C47-B04B-9000257209AE}">
      <dgm:prSet phldrT="[Text]" custT="1"/>
      <dgm:spPr>
        <a:noFill/>
        <a:ln>
          <a:solidFill>
            <a:srgbClr val="A7A8AA"/>
          </a:solidFill>
        </a:ln>
      </dgm:spPr>
      <dgm:t>
        <a:bodyPr/>
        <a:lstStyle/>
        <a:p>
          <a:r>
            <a:rPr lang="en-US" sz="2400" dirty="0">
              <a:solidFill>
                <a:srgbClr val="A7A8AA"/>
              </a:solidFill>
            </a:rPr>
            <a:t>Fast Cooling</a:t>
          </a:r>
        </a:p>
      </dgm:t>
    </dgm:pt>
    <dgm:pt modelId="{9D7A607F-1D31-4C8E-9407-0B6A29DF32FA}" type="parTrans" cxnId="{1F8BFBF0-3E32-46C3-93AE-0A6483E38F7F}">
      <dgm:prSet/>
      <dgm:spPr/>
      <dgm:t>
        <a:bodyPr/>
        <a:lstStyle/>
        <a:p>
          <a:endParaRPr lang="en-US" sz="1600"/>
        </a:p>
      </dgm:t>
    </dgm:pt>
    <dgm:pt modelId="{1A1DD458-8805-4DCC-AA01-E1118E43B68B}" type="sibTrans" cxnId="{1F8BFBF0-3E32-46C3-93AE-0A6483E38F7F}">
      <dgm:prSet/>
      <dgm:spPr/>
      <dgm:t>
        <a:bodyPr/>
        <a:lstStyle/>
        <a:p>
          <a:endParaRPr lang="en-US" sz="1600"/>
        </a:p>
      </dgm:t>
    </dgm:pt>
    <dgm:pt modelId="{880786DD-0167-4ECA-8737-9E19C25416B8}">
      <dgm:prSet phldrT="[Text]" custT="1"/>
      <dgm:spPr>
        <a:noFill/>
        <a:ln>
          <a:solidFill>
            <a:srgbClr val="A7A8AA"/>
          </a:solidFill>
        </a:ln>
      </dgm:spPr>
      <dgm:t>
        <a:bodyPr/>
        <a:lstStyle/>
        <a:p>
          <a:r>
            <a:rPr lang="en-US" sz="2400" dirty="0">
              <a:solidFill>
                <a:srgbClr val="A7A8AA"/>
              </a:solidFill>
            </a:rPr>
            <a:t>Material Optimization</a:t>
          </a:r>
        </a:p>
      </dgm:t>
    </dgm:pt>
    <dgm:pt modelId="{1DD3C4DC-045D-478C-B9BC-B3A9A2678D96}" type="parTrans" cxnId="{A7A9EEDC-27F5-4889-8568-31AC464640D6}">
      <dgm:prSet/>
      <dgm:spPr/>
      <dgm:t>
        <a:bodyPr/>
        <a:lstStyle/>
        <a:p>
          <a:endParaRPr lang="en-US" sz="1600"/>
        </a:p>
      </dgm:t>
    </dgm:pt>
    <dgm:pt modelId="{9FDD52AE-A927-43F6-A716-75972E766640}" type="sibTrans" cxnId="{A7A9EEDC-27F5-4889-8568-31AC464640D6}">
      <dgm:prSet/>
      <dgm:spPr/>
      <dgm:t>
        <a:bodyPr/>
        <a:lstStyle/>
        <a:p>
          <a:endParaRPr lang="en-US" sz="1600"/>
        </a:p>
      </dgm:t>
    </dgm:pt>
    <dgm:pt modelId="{ED1E40BF-4DA4-4EA5-97ED-FC085642D85E}">
      <dgm:prSet phldrT="[Text]" custT="1"/>
      <dgm:spPr/>
      <dgm:t>
        <a:bodyPr/>
        <a:lstStyle/>
        <a:p>
          <a:r>
            <a:rPr lang="en-US" sz="2000" i="1" dirty="0"/>
            <a:t>S</a:t>
          </a:r>
        </a:p>
      </dgm:t>
    </dgm:pt>
    <dgm:pt modelId="{D9645799-B539-4EB3-AF4B-3E8BDD082B12}" type="parTrans" cxnId="{D990E8E8-D303-4E7C-8AFF-323884BA6A17}">
      <dgm:prSet/>
      <dgm:spPr/>
      <dgm:t>
        <a:bodyPr/>
        <a:lstStyle/>
        <a:p>
          <a:endParaRPr lang="en-US" sz="1600"/>
        </a:p>
      </dgm:t>
    </dgm:pt>
    <dgm:pt modelId="{BC90F821-C5DC-46A1-8F48-33088822D3FB}" type="sibTrans" cxnId="{D990E8E8-D303-4E7C-8AFF-323884BA6A17}">
      <dgm:prSet/>
      <dgm:spPr/>
      <dgm:t>
        <a:bodyPr/>
        <a:lstStyle/>
        <a:p>
          <a:endParaRPr lang="en-US" sz="1600"/>
        </a:p>
      </dgm:t>
    </dgm:pt>
    <dgm:pt modelId="{651DCBEB-3381-4E6A-8274-D59E24BDB8E9}">
      <dgm:prSet phldrT="[Text]" custT="1"/>
      <dgm:spPr/>
      <dgm:t>
        <a:bodyPr/>
        <a:lstStyle/>
        <a:p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Optimizing mean free path</a:t>
          </a:r>
        </a:p>
      </dgm:t>
    </dgm:pt>
    <dgm:pt modelId="{4098F246-40CC-445F-BBF0-7FBAA6A476A0}" type="parTrans" cxnId="{A239E6F1-425E-4A92-9D0E-C805BC032142}">
      <dgm:prSet/>
      <dgm:spPr/>
      <dgm:t>
        <a:bodyPr/>
        <a:lstStyle/>
        <a:p>
          <a:endParaRPr lang="en-US" sz="1600"/>
        </a:p>
      </dgm:t>
    </dgm:pt>
    <dgm:pt modelId="{339B82C5-AC92-4DC1-A217-3DF7F3987C12}" type="sibTrans" cxnId="{A239E6F1-425E-4A92-9D0E-C805BC032142}">
      <dgm:prSet/>
      <dgm:spPr/>
      <dgm:t>
        <a:bodyPr/>
        <a:lstStyle/>
        <a:p>
          <a:endParaRPr lang="en-US" sz="1600"/>
        </a:p>
      </dgm:t>
    </dgm:pt>
    <dgm:pt modelId="{03B7842F-17D1-4AAB-B729-72511AA5EA87}" type="pres">
      <dgm:prSet presAssocID="{96D33886-E322-44C7-9CF4-C4B11BC9F120}" presName="linearFlow" presStyleCnt="0">
        <dgm:presLayoutVars>
          <dgm:dir/>
          <dgm:animLvl val="lvl"/>
          <dgm:resizeHandles val="exact"/>
        </dgm:presLayoutVars>
      </dgm:prSet>
      <dgm:spPr/>
    </dgm:pt>
    <dgm:pt modelId="{BF49C59B-3CE0-4F89-B824-6AB22510B0FB}" type="pres">
      <dgm:prSet presAssocID="{F0B26E68-B064-4BC4-AEA5-A4DBD2D9C099}" presName="composite" presStyleCnt="0"/>
      <dgm:spPr/>
    </dgm:pt>
    <dgm:pt modelId="{5C2C466C-85CA-4D17-885F-11F0D8194CF4}" type="pres">
      <dgm:prSet presAssocID="{F0B26E68-B064-4BC4-AEA5-A4DBD2D9C09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5465710-D01B-4589-8198-8874AFB34A91}" type="pres">
      <dgm:prSet presAssocID="{F0B26E68-B064-4BC4-AEA5-A4DBD2D9C099}" presName="descendantText" presStyleLbl="alignAcc1" presStyleIdx="0" presStyleCnt="3">
        <dgm:presLayoutVars>
          <dgm:bulletEnabled val="1"/>
        </dgm:presLayoutVars>
      </dgm:prSet>
      <dgm:spPr/>
    </dgm:pt>
    <dgm:pt modelId="{9A647A81-E3E8-41DE-92FD-C242C4E7A32B}" type="pres">
      <dgm:prSet presAssocID="{C1A62A20-C079-4958-9208-6553A718B5E1}" presName="sp" presStyleCnt="0"/>
      <dgm:spPr/>
    </dgm:pt>
    <dgm:pt modelId="{F32E11B2-2AA5-437D-A065-3B85E5C05CC4}" type="pres">
      <dgm:prSet presAssocID="{C96CDBE0-17B6-4FFF-A88F-1875719B7698}" presName="composite" presStyleCnt="0"/>
      <dgm:spPr/>
    </dgm:pt>
    <dgm:pt modelId="{F74B7340-7B9A-4EC6-9A35-B6E76563C7B6}" type="pres">
      <dgm:prSet presAssocID="{C96CDBE0-17B6-4FFF-A88F-1875719B769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22ADB28-29EA-4B48-A335-0B27324B1F5C}" type="pres">
      <dgm:prSet presAssocID="{C96CDBE0-17B6-4FFF-A88F-1875719B7698}" presName="descendantText" presStyleLbl="alignAcc1" presStyleIdx="1" presStyleCnt="3">
        <dgm:presLayoutVars>
          <dgm:bulletEnabled val="1"/>
        </dgm:presLayoutVars>
      </dgm:prSet>
      <dgm:spPr/>
    </dgm:pt>
    <dgm:pt modelId="{AC9F8CE9-80BE-4C71-9355-0CCDC3A07D34}" type="pres">
      <dgm:prSet presAssocID="{1B11D690-533D-4C8B-903B-C87A456256F3}" presName="sp" presStyleCnt="0"/>
      <dgm:spPr/>
    </dgm:pt>
    <dgm:pt modelId="{F0217D7F-12FC-449D-81DC-AD560E98CF3F}" type="pres">
      <dgm:prSet presAssocID="{ED1E40BF-4DA4-4EA5-97ED-FC085642D85E}" presName="composite" presStyleCnt="0"/>
      <dgm:spPr/>
    </dgm:pt>
    <dgm:pt modelId="{AA9BA2CB-7D46-4574-9B10-25FD79905E99}" type="pres">
      <dgm:prSet presAssocID="{ED1E40BF-4DA4-4EA5-97ED-FC085642D85E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55948F11-6482-4BB1-8921-7370FC50B67C}" type="pres">
      <dgm:prSet presAssocID="{ED1E40BF-4DA4-4EA5-97ED-FC085642D85E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12CACB2B-E1F8-42E6-BED3-D8173762C2F8}" type="presOf" srcId="{0C9CCB81-4C26-4C2E-930B-77E225740A46}" destId="{35465710-D01B-4589-8198-8874AFB34A91}" srcOrd="0" destOrd="0" presId="urn:microsoft.com/office/officeart/2005/8/layout/chevron2"/>
    <dgm:cxn modelId="{1F8BFBF0-3E32-46C3-93AE-0A6483E38F7F}" srcId="{C96CDBE0-17B6-4FFF-A88F-1875719B7698}" destId="{745C73CC-5ACA-4C47-B04B-9000257209AE}" srcOrd="0" destOrd="0" parTransId="{9D7A607F-1D31-4C8E-9407-0B6A29DF32FA}" sibTransId="{1A1DD458-8805-4DCC-AA01-E1118E43B68B}"/>
    <dgm:cxn modelId="{A239E6F1-425E-4A92-9D0E-C805BC032142}" srcId="{ED1E40BF-4DA4-4EA5-97ED-FC085642D85E}" destId="{651DCBEB-3381-4E6A-8274-D59E24BDB8E9}" srcOrd="0" destOrd="0" parTransId="{4098F246-40CC-445F-BBF0-7FBAA6A476A0}" sibTransId="{339B82C5-AC92-4DC1-A217-3DF7F3987C12}"/>
    <dgm:cxn modelId="{DC263200-A427-44AD-94F6-F68E4584079A}" srcId="{F0B26E68-B064-4BC4-AEA5-A4DBD2D9C099}" destId="{0C9CCB81-4C26-4C2E-930B-77E225740A46}" srcOrd="0" destOrd="0" parTransId="{635B2516-3756-47EF-B04F-202B95B15A8C}" sibTransId="{C4D77583-8CFE-4202-9B8A-554E9DCDC87A}"/>
    <dgm:cxn modelId="{65735C1D-55D9-48EC-B428-226CF3CA24B0}" type="presOf" srcId="{745C73CC-5ACA-4C47-B04B-9000257209AE}" destId="{122ADB28-29EA-4B48-A335-0B27324B1F5C}" srcOrd="0" destOrd="0" presId="urn:microsoft.com/office/officeart/2005/8/layout/chevron2"/>
    <dgm:cxn modelId="{6DCB57A6-090B-435A-A626-0638AE5E486D}" srcId="{96D33886-E322-44C7-9CF4-C4B11BC9F120}" destId="{C96CDBE0-17B6-4FFF-A88F-1875719B7698}" srcOrd="1" destOrd="0" parTransId="{B85FC737-41DD-4ABB-8F50-2B2686E6D2A9}" sibTransId="{1B11D690-533D-4C8B-903B-C87A456256F3}"/>
    <dgm:cxn modelId="{59A87B5E-2B31-423A-BD1F-A36E24692A98}" type="presOf" srcId="{651DCBEB-3381-4E6A-8274-D59E24BDB8E9}" destId="{55948F11-6482-4BB1-8921-7370FC50B67C}" srcOrd="0" destOrd="0" presId="urn:microsoft.com/office/officeart/2005/8/layout/chevron2"/>
    <dgm:cxn modelId="{D990E8E8-D303-4E7C-8AFF-323884BA6A17}" srcId="{96D33886-E322-44C7-9CF4-C4B11BC9F120}" destId="{ED1E40BF-4DA4-4EA5-97ED-FC085642D85E}" srcOrd="2" destOrd="0" parTransId="{D9645799-B539-4EB3-AF4B-3E8BDD082B12}" sibTransId="{BC90F821-C5DC-46A1-8F48-33088822D3FB}"/>
    <dgm:cxn modelId="{A7A9EEDC-27F5-4889-8568-31AC464640D6}" srcId="{C96CDBE0-17B6-4FFF-A88F-1875719B7698}" destId="{880786DD-0167-4ECA-8737-9E19C25416B8}" srcOrd="1" destOrd="0" parTransId="{1DD3C4DC-045D-478C-B9BC-B3A9A2678D96}" sibTransId="{9FDD52AE-A927-43F6-A716-75972E766640}"/>
    <dgm:cxn modelId="{4FA98220-DC0A-4A56-B947-4534366E0DD7}" type="presOf" srcId="{96D33886-E322-44C7-9CF4-C4B11BC9F120}" destId="{03B7842F-17D1-4AAB-B729-72511AA5EA87}" srcOrd="0" destOrd="0" presId="urn:microsoft.com/office/officeart/2005/8/layout/chevron2"/>
    <dgm:cxn modelId="{2EB74745-2878-41EF-AC4F-6FD7F6ED406D}" type="presOf" srcId="{ED1E40BF-4DA4-4EA5-97ED-FC085642D85E}" destId="{AA9BA2CB-7D46-4574-9B10-25FD79905E99}" srcOrd="0" destOrd="0" presId="urn:microsoft.com/office/officeart/2005/8/layout/chevron2"/>
    <dgm:cxn modelId="{92D0D0B8-F532-4375-B5A7-3A50C97AEA44}" type="presOf" srcId="{F0B26E68-B064-4BC4-AEA5-A4DBD2D9C099}" destId="{5C2C466C-85CA-4D17-885F-11F0D8194CF4}" srcOrd="0" destOrd="0" presId="urn:microsoft.com/office/officeart/2005/8/layout/chevron2"/>
    <dgm:cxn modelId="{E52F376F-687A-46D7-A68A-DDB872DE0D2D}" type="presOf" srcId="{C96CDBE0-17B6-4FFF-A88F-1875719B7698}" destId="{F74B7340-7B9A-4EC6-9A35-B6E76563C7B6}" srcOrd="0" destOrd="0" presId="urn:microsoft.com/office/officeart/2005/8/layout/chevron2"/>
    <dgm:cxn modelId="{C202DD2B-C1C1-422A-BF70-2F55E9C2D12F}" srcId="{96D33886-E322-44C7-9CF4-C4B11BC9F120}" destId="{F0B26E68-B064-4BC4-AEA5-A4DBD2D9C099}" srcOrd="0" destOrd="0" parTransId="{B04B98D5-EAA1-4066-8D89-314797390C7C}" sibTransId="{C1A62A20-C079-4958-9208-6553A718B5E1}"/>
    <dgm:cxn modelId="{40D48692-AEC1-4D31-BA69-1134C22ECCC7}" type="presOf" srcId="{880786DD-0167-4ECA-8737-9E19C25416B8}" destId="{122ADB28-29EA-4B48-A335-0B27324B1F5C}" srcOrd="0" destOrd="1" presId="urn:microsoft.com/office/officeart/2005/8/layout/chevron2"/>
    <dgm:cxn modelId="{4818C6E8-0C2C-4B83-9F7D-C50C3344AB23}" type="presParOf" srcId="{03B7842F-17D1-4AAB-B729-72511AA5EA87}" destId="{BF49C59B-3CE0-4F89-B824-6AB22510B0FB}" srcOrd="0" destOrd="0" presId="urn:microsoft.com/office/officeart/2005/8/layout/chevron2"/>
    <dgm:cxn modelId="{B8685B33-FBAF-41CE-BD72-6138A8510649}" type="presParOf" srcId="{BF49C59B-3CE0-4F89-B824-6AB22510B0FB}" destId="{5C2C466C-85CA-4D17-885F-11F0D8194CF4}" srcOrd="0" destOrd="0" presId="urn:microsoft.com/office/officeart/2005/8/layout/chevron2"/>
    <dgm:cxn modelId="{28B8B2A5-41A5-4981-8FF0-8233C3CEF150}" type="presParOf" srcId="{BF49C59B-3CE0-4F89-B824-6AB22510B0FB}" destId="{35465710-D01B-4589-8198-8874AFB34A91}" srcOrd="1" destOrd="0" presId="urn:microsoft.com/office/officeart/2005/8/layout/chevron2"/>
    <dgm:cxn modelId="{2FF15B39-BC6F-463D-8CD8-31761D36F9CA}" type="presParOf" srcId="{03B7842F-17D1-4AAB-B729-72511AA5EA87}" destId="{9A647A81-E3E8-41DE-92FD-C242C4E7A32B}" srcOrd="1" destOrd="0" presId="urn:microsoft.com/office/officeart/2005/8/layout/chevron2"/>
    <dgm:cxn modelId="{3D48C823-03BE-4C84-8F5A-90F9493311CA}" type="presParOf" srcId="{03B7842F-17D1-4AAB-B729-72511AA5EA87}" destId="{F32E11B2-2AA5-437D-A065-3B85E5C05CC4}" srcOrd="2" destOrd="0" presId="urn:microsoft.com/office/officeart/2005/8/layout/chevron2"/>
    <dgm:cxn modelId="{24D8688E-4356-491E-A3A9-A788D5566846}" type="presParOf" srcId="{F32E11B2-2AA5-437D-A065-3B85E5C05CC4}" destId="{F74B7340-7B9A-4EC6-9A35-B6E76563C7B6}" srcOrd="0" destOrd="0" presId="urn:microsoft.com/office/officeart/2005/8/layout/chevron2"/>
    <dgm:cxn modelId="{AE15F05E-AEA7-4D13-81BE-6C1E4A392F92}" type="presParOf" srcId="{F32E11B2-2AA5-437D-A065-3B85E5C05CC4}" destId="{122ADB28-29EA-4B48-A335-0B27324B1F5C}" srcOrd="1" destOrd="0" presId="urn:microsoft.com/office/officeart/2005/8/layout/chevron2"/>
    <dgm:cxn modelId="{D61373DF-34E8-476B-AED5-DC63AAD88511}" type="presParOf" srcId="{03B7842F-17D1-4AAB-B729-72511AA5EA87}" destId="{AC9F8CE9-80BE-4C71-9355-0CCDC3A07D34}" srcOrd="3" destOrd="0" presId="urn:microsoft.com/office/officeart/2005/8/layout/chevron2"/>
    <dgm:cxn modelId="{F6C5DA54-C189-4E8D-A847-FB0B0A24C399}" type="presParOf" srcId="{03B7842F-17D1-4AAB-B729-72511AA5EA87}" destId="{F0217D7F-12FC-449D-81DC-AD560E98CF3F}" srcOrd="4" destOrd="0" presId="urn:microsoft.com/office/officeart/2005/8/layout/chevron2"/>
    <dgm:cxn modelId="{1DCEBCF7-B8D5-4D10-977F-0DEEF345AEF6}" type="presParOf" srcId="{F0217D7F-12FC-449D-81DC-AD560E98CF3F}" destId="{AA9BA2CB-7D46-4574-9B10-25FD79905E99}" srcOrd="0" destOrd="0" presId="urn:microsoft.com/office/officeart/2005/8/layout/chevron2"/>
    <dgm:cxn modelId="{A5871B44-225F-4CB2-994D-B2E27C4144E6}" type="presParOf" srcId="{F0217D7F-12FC-449D-81DC-AD560E98CF3F}" destId="{55948F11-6482-4BB1-8921-7370FC50B67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C466C-85CA-4D17-885F-11F0D8194CF4}">
      <dsp:nvSpPr>
        <dsp:cNvPr id="0" name=""/>
        <dsp:cNvSpPr/>
      </dsp:nvSpPr>
      <dsp:spPr>
        <a:xfrm rot="5400000">
          <a:off x="-173371" y="175979"/>
          <a:ext cx="1155809" cy="80906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US" sz="2000" i="1" kern="1200" smtClean="0">
                    <a:latin typeface="Cambria Math" panose="02040503050406030204" pitchFamily="18" charset="0"/>
                  </a:rPr>
                  <m:t>𝐵</m:t>
                </m:r>
              </m:oMath>
            </m:oMathPara>
          </a14:m>
          <a:endParaRPr lang="en-US" sz="2000" kern="1200" dirty="0"/>
        </a:p>
      </dsp:txBody>
      <dsp:txXfrm rot="-5400000">
        <a:off x="1" y="407140"/>
        <a:ext cx="809066" cy="346743"/>
      </dsp:txXfrm>
    </dsp:sp>
    <dsp:sp modelId="{35465710-D01B-4589-8198-8874AFB34A91}">
      <dsp:nvSpPr>
        <dsp:cNvPr id="0" name=""/>
        <dsp:cNvSpPr/>
      </dsp:nvSpPr>
      <dsp:spPr>
        <a:xfrm rot="5400000">
          <a:off x="3006940" y="-2195265"/>
          <a:ext cx="751670" cy="5147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accent6">
                  <a:lumMod val="50000"/>
                </a:schemeClr>
              </a:solidFill>
            </a:rPr>
            <a:t>Magnetic shielding/hygiene improvement</a:t>
          </a:r>
        </a:p>
      </dsp:txBody>
      <dsp:txXfrm rot="-5400000">
        <a:off x="809066" y="39303"/>
        <a:ext cx="5110724" cy="678282"/>
      </dsp:txXfrm>
    </dsp:sp>
    <dsp:sp modelId="{F74B7340-7B9A-4EC6-9A35-B6E76563C7B6}">
      <dsp:nvSpPr>
        <dsp:cNvPr id="0" name=""/>
        <dsp:cNvSpPr/>
      </dsp:nvSpPr>
      <dsp:spPr>
        <a:xfrm rot="5400000">
          <a:off x="-173371" y="1130059"/>
          <a:ext cx="1155809" cy="80906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00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</m:ctrlPr>
                  </m:sSubPr>
                  <m:e>
                    <m:r>
                      <a:rPr lang="en-US" sz="200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e>
                  <m:sub>
                    <m:r>
                      <a:rPr lang="en-US" sz="20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sub>
                </m:sSub>
              </m:oMath>
            </m:oMathPara>
          </a14:m>
          <a:endParaRPr lang="en-US" sz="2000" kern="1200" dirty="0"/>
        </a:p>
      </dsp:txBody>
      <dsp:txXfrm rot="-5400000">
        <a:off x="1" y="1361220"/>
        <a:ext cx="809066" cy="346743"/>
      </dsp:txXfrm>
    </dsp:sp>
    <dsp:sp modelId="{122ADB28-29EA-4B48-A335-0B27324B1F5C}">
      <dsp:nvSpPr>
        <dsp:cNvPr id="0" name=""/>
        <dsp:cNvSpPr/>
      </dsp:nvSpPr>
      <dsp:spPr>
        <a:xfrm rot="5400000">
          <a:off x="3007137" y="-1241383"/>
          <a:ext cx="751275" cy="5147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accent6">
                  <a:lumMod val="50000"/>
                </a:schemeClr>
              </a:solidFill>
            </a:rPr>
            <a:t>Fast Cooling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accent6">
                  <a:lumMod val="50000"/>
                </a:schemeClr>
              </a:solidFill>
            </a:rPr>
            <a:t>Material Optimization</a:t>
          </a:r>
        </a:p>
      </dsp:txBody>
      <dsp:txXfrm rot="-5400000">
        <a:off x="809066" y="993362"/>
        <a:ext cx="5110744" cy="677927"/>
      </dsp:txXfrm>
    </dsp:sp>
    <dsp:sp modelId="{AA9BA2CB-7D46-4574-9B10-25FD79905E99}">
      <dsp:nvSpPr>
        <dsp:cNvPr id="0" name=""/>
        <dsp:cNvSpPr/>
      </dsp:nvSpPr>
      <dsp:spPr>
        <a:xfrm rot="5400000">
          <a:off x="-173371" y="2084139"/>
          <a:ext cx="1155809" cy="80906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/>
            <a:t>S</a:t>
          </a:r>
          <a:endParaRPr lang="en-US" sz="2000" kern="1200" dirty="0"/>
        </a:p>
      </dsp:txBody>
      <dsp:txXfrm rot="-5400000">
        <a:off x="1" y="2315300"/>
        <a:ext cx="809066" cy="346743"/>
      </dsp:txXfrm>
    </dsp:sp>
    <dsp:sp modelId="{55948F11-6482-4BB1-8921-7370FC50B67C}">
      <dsp:nvSpPr>
        <dsp:cNvPr id="0" name=""/>
        <dsp:cNvSpPr/>
      </dsp:nvSpPr>
      <dsp:spPr>
        <a:xfrm rot="5400000">
          <a:off x="3007137" y="-287303"/>
          <a:ext cx="751275" cy="5147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accent6">
                  <a:lumMod val="50000"/>
                </a:schemeClr>
              </a:solidFill>
            </a:rPr>
            <a:t>Optimizing mean free path</a:t>
          </a:r>
        </a:p>
      </dsp:txBody>
      <dsp:txXfrm rot="-5400000">
        <a:off x="809066" y="1947442"/>
        <a:ext cx="5110744" cy="6779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C466C-85CA-4D17-885F-11F0D8194CF4}">
      <dsp:nvSpPr>
        <dsp:cNvPr id="0" name=""/>
        <dsp:cNvSpPr/>
      </dsp:nvSpPr>
      <dsp:spPr>
        <a:xfrm rot="5400000">
          <a:off x="-173371" y="175979"/>
          <a:ext cx="1155809" cy="80906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US" sz="2000" i="1" kern="1200" smtClean="0">
                    <a:latin typeface="Cambria Math" panose="02040503050406030204" pitchFamily="18" charset="0"/>
                  </a:rPr>
                  <m:t>𝐵</m:t>
                </m:r>
              </m:oMath>
            </m:oMathPara>
          </a14:m>
          <a:endParaRPr lang="en-US" sz="2000" kern="1200" dirty="0"/>
        </a:p>
      </dsp:txBody>
      <dsp:txXfrm rot="-5400000">
        <a:off x="1" y="407140"/>
        <a:ext cx="809066" cy="346743"/>
      </dsp:txXfrm>
    </dsp:sp>
    <dsp:sp modelId="{35465710-D01B-4589-8198-8874AFB34A91}">
      <dsp:nvSpPr>
        <dsp:cNvPr id="0" name=""/>
        <dsp:cNvSpPr/>
      </dsp:nvSpPr>
      <dsp:spPr>
        <a:xfrm rot="5400000">
          <a:off x="3006940" y="-2195265"/>
          <a:ext cx="751670" cy="5147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accent6">
                  <a:lumMod val="50000"/>
                </a:schemeClr>
              </a:solidFill>
            </a:rPr>
            <a:t>Magnetic shielding/hygiene improvement</a:t>
          </a:r>
        </a:p>
      </dsp:txBody>
      <dsp:txXfrm rot="-5400000">
        <a:off x="809066" y="39303"/>
        <a:ext cx="5110724" cy="678282"/>
      </dsp:txXfrm>
    </dsp:sp>
    <dsp:sp modelId="{F74B7340-7B9A-4EC6-9A35-B6E76563C7B6}">
      <dsp:nvSpPr>
        <dsp:cNvPr id="0" name=""/>
        <dsp:cNvSpPr/>
      </dsp:nvSpPr>
      <dsp:spPr>
        <a:xfrm rot="5400000">
          <a:off x="-173371" y="1130059"/>
          <a:ext cx="1155809" cy="809066"/>
        </a:xfrm>
        <a:prstGeom prst="chevron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rgbClr val="A7A8A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00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</m:ctrlPr>
                  </m:sSubPr>
                  <m:e>
                    <m:r>
                      <a:rPr lang="en-US" sz="200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e>
                  <m:sub>
                    <m:r>
                      <a:rPr lang="en-US" sz="20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sub>
                </m:sSub>
              </m:oMath>
            </m:oMathPara>
          </a14:m>
          <a:endParaRPr lang="en-US" sz="2000" kern="1200" dirty="0"/>
        </a:p>
      </dsp:txBody>
      <dsp:txXfrm rot="-5400000">
        <a:off x="1" y="1361220"/>
        <a:ext cx="809066" cy="346743"/>
      </dsp:txXfrm>
    </dsp:sp>
    <dsp:sp modelId="{122ADB28-29EA-4B48-A335-0B27324B1F5C}">
      <dsp:nvSpPr>
        <dsp:cNvPr id="0" name=""/>
        <dsp:cNvSpPr/>
      </dsp:nvSpPr>
      <dsp:spPr>
        <a:xfrm rot="5400000">
          <a:off x="3007137" y="-1241383"/>
          <a:ext cx="751275" cy="5147418"/>
        </a:xfrm>
        <a:prstGeom prst="round2SameRect">
          <a:avLst/>
        </a:prstGeom>
        <a:solidFill>
          <a:schemeClr val="bg1"/>
        </a:solidFill>
        <a:ln w="25400" cap="flat" cmpd="sng" algn="ctr">
          <a:solidFill>
            <a:srgbClr val="A7A8A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bg1">
                  <a:lumMod val="65000"/>
                </a:schemeClr>
              </a:solidFill>
            </a:rPr>
            <a:t>Fast Cooling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bg1">
                  <a:lumMod val="65000"/>
                </a:schemeClr>
              </a:solidFill>
            </a:rPr>
            <a:t>Material Optimization</a:t>
          </a:r>
        </a:p>
      </dsp:txBody>
      <dsp:txXfrm rot="-5400000">
        <a:off x="809066" y="993362"/>
        <a:ext cx="5110744" cy="677927"/>
      </dsp:txXfrm>
    </dsp:sp>
    <dsp:sp modelId="{AA9BA2CB-7D46-4574-9B10-25FD79905E99}">
      <dsp:nvSpPr>
        <dsp:cNvPr id="0" name=""/>
        <dsp:cNvSpPr/>
      </dsp:nvSpPr>
      <dsp:spPr>
        <a:xfrm rot="5400000">
          <a:off x="-173371" y="2084139"/>
          <a:ext cx="1155809" cy="809066"/>
        </a:xfrm>
        <a:prstGeom prst="chevron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rgbClr val="A7A8A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/>
            <a:t>S</a:t>
          </a:r>
          <a:endParaRPr lang="en-US" sz="2000" kern="1200" dirty="0"/>
        </a:p>
      </dsp:txBody>
      <dsp:txXfrm rot="-5400000">
        <a:off x="1" y="2315300"/>
        <a:ext cx="809066" cy="346743"/>
      </dsp:txXfrm>
    </dsp:sp>
    <dsp:sp modelId="{55948F11-6482-4BB1-8921-7370FC50B67C}">
      <dsp:nvSpPr>
        <dsp:cNvPr id="0" name=""/>
        <dsp:cNvSpPr/>
      </dsp:nvSpPr>
      <dsp:spPr>
        <a:xfrm rot="5400000">
          <a:off x="3007137" y="-287303"/>
          <a:ext cx="751275" cy="5147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A7A8A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bg1">
                  <a:lumMod val="65000"/>
                </a:schemeClr>
              </a:solidFill>
            </a:rPr>
            <a:t>Optimizing mean free path</a:t>
          </a:r>
        </a:p>
      </dsp:txBody>
      <dsp:txXfrm rot="-5400000">
        <a:off x="809066" y="1947442"/>
        <a:ext cx="5110744" cy="6779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C466C-85CA-4D17-885F-11F0D8194CF4}">
      <dsp:nvSpPr>
        <dsp:cNvPr id="0" name=""/>
        <dsp:cNvSpPr/>
      </dsp:nvSpPr>
      <dsp:spPr>
        <a:xfrm rot="5400000">
          <a:off x="-173371" y="175979"/>
          <a:ext cx="1155809" cy="809066"/>
        </a:xfrm>
        <a:prstGeom prst="chevron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rgbClr val="A7A8A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US" sz="2000" i="1" kern="1200" smtClean="0">
                    <a:latin typeface="Cambria Math" panose="02040503050406030204" pitchFamily="18" charset="0"/>
                  </a:rPr>
                  <m:t>𝐵</m:t>
                </m:r>
              </m:oMath>
            </m:oMathPara>
          </a14:m>
          <a:endParaRPr lang="en-US" sz="2000" kern="1200" dirty="0"/>
        </a:p>
      </dsp:txBody>
      <dsp:txXfrm rot="-5400000">
        <a:off x="1" y="407140"/>
        <a:ext cx="809066" cy="346743"/>
      </dsp:txXfrm>
    </dsp:sp>
    <dsp:sp modelId="{35465710-D01B-4589-8198-8874AFB34A91}">
      <dsp:nvSpPr>
        <dsp:cNvPr id="0" name=""/>
        <dsp:cNvSpPr/>
      </dsp:nvSpPr>
      <dsp:spPr>
        <a:xfrm rot="5400000">
          <a:off x="3006940" y="-2195265"/>
          <a:ext cx="751670" cy="5147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A7A8A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rgbClr val="A7A8AA"/>
              </a:solidFill>
            </a:rPr>
            <a:t>Magnetic shielding/hygiene improvement</a:t>
          </a:r>
        </a:p>
      </dsp:txBody>
      <dsp:txXfrm rot="-5400000">
        <a:off x="809066" y="39303"/>
        <a:ext cx="5110724" cy="678282"/>
      </dsp:txXfrm>
    </dsp:sp>
    <dsp:sp modelId="{F74B7340-7B9A-4EC6-9A35-B6E76563C7B6}">
      <dsp:nvSpPr>
        <dsp:cNvPr id="0" name=""/>
        <dsp:cNvSpPr/>
      </dsp:nvSpPr>
      <dsp:spPr>
        <a:xfrm rot="5400000">
          <a:off x="-173371" y="1130059"/>
          <a:ext cx="1155809" cy="80906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00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</m:ctrlPr>
                  </m:sSubPr>
                  <m:e>
                    <m:r>
                      <a:rPr lang="en-US" sz="200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e>
                  <m:sub>
                    <m:r>
                      <a:rPr lang="en-US" sz="20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sub>
                </m:sSub>
              </m:oMath>
            </m:oMathPara>
          </a14:m>
          <a:endParaRPr lang="en-US" sz="2000" kern="1200" dirty="0"/>
        </a:p>
      </dsp:txBody>
      <dsp:txXfrm rot="-5400000">
        <a:off x="1" y="1361220"/>
        <a:ext cx="809066" cy="346743"/>
      </dsp:txXfrm>
    </dsp:sp>
    <dsp:sp modelId="{122ADB28-29EA-4B48-A335-0B27324B1F5C}">
      <dsp:nvSpPr>
        <dsp:cNvPr id="0" name=""/>
        <dsp:cNvSpPr/>
      </dsp:nvSpPr>
      <dsp:spPr>
        <a:xfrm rot="5400000">
          <a:off x="3007137" y="-1241383"/>
          <a:ext cx="751275" cy="5147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accent6">
                  <a:lumMod val="50000"/>
                </a:schemeClr>
              </a:solidFill>
            </a:rPr>
            <a:t>Fast Cooling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accent6">
                  <a:lumMod val="50000"/>
                </a:schemeClr>
              </a:solidFill>
            </a:rPr>
            <a:t>Material Optimization</a:t>
          </a:r>
        </a:p>
      </dsp:txBody>
      <dsp:txXfrm rot="-5400000">
        <a:off x="809066" y="993362"/>
        <a:ext cx="5110744" cy="677927"/>
      </dsp:txXfrm>
    </dsp:sp>
    <dsp:sp modelId="{AA9BA2CB-7D46-4574-9B10-25FD79905E99}">
      <dsp:nvSpPr>
        <dsp:cNvPr id="0" name=""/>
        <dsp:cNvSpPr/>
      </dsp:nvSpPr>
      <dsp:spPr>
        <a:xfrm rot="5400000">
          <a:off x="-173371" y="2084139"/>
          <a:ext cx="1155809" cy="809066"/>
        </a:xfrm>
        <a:prstGeom prst="chevron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rgbClr val="A7A8A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/>
            <a:t>S</a:t>
          </a:r>
          <a:endParaRPr lang="en-US" sz="2000" kern="1200" dirty="0"/>
        </a:p>
      </dsp:txBody>
      <dsp:txXfrm rot="-5400000">
        <a:off x="1" y="2315300"/>
        <a:ext cx="809066" cy="346743"/>
      </dsp:txXfrm>
    </dsp:sp>
    <dsp:sp modelId="{55948F11-6482-4BB1-8921-7370FC50B67C}">
      <dsp:nvSpPr>
        <dsp:cNvPr id="0" name=""/>
        <dsp:cNvSpPr/>
      </dsp:nvSpPr>
      <dsp:spPr>
        <a:xfrm rot="5400000">
          <a:off x="3007137" y="-287303"/>
          <a:ext cx="751275" cy="5147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A7A8A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rgbClr val="A7A8AA"/>
              </a:solidFill>
            </a:rPr>
            <a:t>Optimizing mean free path</a:t>
          </a:r>
        </a:p>
      </dsp:txBody>
      <dsp:txXfrm rot="-5400000">
        <a:off x="809066" y="1947442"/>
        <a:ext cx="5110744" cy="6779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C466C-85CA-4D17-885F-11F0D8194CF4}">
      <dsp:nvSpPr>
        <dsp:cNvPr id="0" name=""/>
        <dsp:cNvSpPr/>
      </dsp:nvSpPr>
      <dsp:spPr>
        <a:xfrm rot="5400000">
          <a:off x="-173371" y="175979"/>
          <a:ext cx="1155809" cy="809066"/>
        </a:xfrm>
        <a:prstGeom prst="chevron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rgbClr val="A7A8A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US" sz="2000" i="1" kern="1200" smtClean="0">
                    <a:latin typeface="Cambria Math" panose="02040503050406030204" pitchFamily="18" charset="0"/>
                  </a:rPr>
                  <m:t>𝐵</m:t>
                </m:r>
              </m:oMath>
            </m:oMathPara>
          </a14:m>
          <a:endParaRPr lang="en-US" sz="2000" kern="1200" dirty="0"/>
        </a:p>
      </dsp:txBody>
      <dsp:txXfrm rot="-5400000">
        <a:off x="1" y="407140"/>
        <a:ext cx="809066" cy="346743"/>
      </dsp:txXfrm>
    </dsp:sp>
    <dsp:sp modelId="{35465710-D01B-4589-8198-8874AFB34A91}">
      <dsp:nvSpPr>
        <dsp:cNvPr id="0" name=""/>
        <dsp:cNvSpPr/>
      </dsp:nvSpPr>
      <dsp:spPr>
        <a:xfrm rot="5400000">
          <a:off x="3006940" y="-2195265"/>
          <a:ext cx="751670" cy="5147418"/>
        </a:xfrm>
        <a:prstGeom prst="round2SameRect">
          <a:avLst/>
        </a:prstGeom>
        <a:noFill/>
        <a:ln w="25400" cap="flat" cmpd="sng" algn="ctr">
          <a:solidFill>
            <a:srgbClr val="A7A8A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rgbClr val="A7A8AA"/>
              </a:solidFill>
            </a:rPr>
            <a:t>Magnetic shielding/hygiene improvement</a:t>
          </a:r>
        </a:p>
      </dsp:txBody>
      <dsp:txXfrm rot="-5400000">
        <a:off x="809066" y="39303"/>
        <a:ext cx="5110724" cy="678282"/>
      </dsp:txXfrm>
    </dsp:sp>
    <dsp:sp modelId="{F74B7340-7B9A-4EC6-9A35-B6E76563C7B6}">
      <dsp:nvSpPr>
        <dsp:cNvPr id="0" name=""/>
        <dsp:cNvSpPr/>
      </dsp:nvSpPr>
      <dsp:spPr>
        <a:xfrm rot="5400000">
          <a:off x="-173371" y="1130059"/>
          <a:ext cx="1155809" cy="809066"/>
        </a:xfrm>
        <a:prstGeom prst="chevron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rgbClr val="A7A8A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00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</m:ctrlPr>
                  </m:sSubPr>
                  <m:e>
                    <m:r>
                      <a:rPr lang="en-US" sz="200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e>
                  <m:sub>
                    <m:r>
                      <a:rPr lang="en-US" sz="20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sub>
                </m:sSub>
              </m:oMath>
            </m:oMathPara>
          </a14:m>
          <a:endParaRPr lang="en-US" sz="2000" kern="1200" dirty="0"/>
        </a:p>
      </dsp:txBody>
      <dsp:txXfrm rot="-5400000">
        <a:off x="1" y="1361220"/>
        <a:ext cx="809066" cy="346743"/>
      </dsp:txXfrm>
    </dsp:sp>
    <dsp:sp modelId="{122ADB28-29EA-4B48-A335-0B27324B1F5C}">
      <dsp:nvSpPr>
        <dsp:cNvPr id="0" name=""/>
        <dsp:cNvSpPr/>
      </dsp:nvSpPr>
      <dsp:spPr>
        <a:xfrm rot="5400000">
          <a:off x="3007137" y="-1241383"/>
          <a:ext cx="751275" cy="5147418"/>
        </a:xfrm>
        <a:prstGeom prst="round2SameRect">
          <a:avLst/>
        </a:prstGeom>
        <a:noFill/>
        <a:ln w="25400" cap="flat" cmpd="sng" algn="ctr">
          <a:solidFill>
            <a:srgbClr val="A7A8A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rgbClr val="A7A8AA"/>
              </a:solidFill>
            </a:rPr>
            <a:t>Fast Cooling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rgbClr val="A7A8AA"/>
              </a:solidFill>
            </a:rPr>
            <a:t>Material Optimization</a:t>
          </a:r>
        </a:p>
      </dsp:txBody>
      <dsp:txXfrm rot="-5400000">
        <a:off x="809066" y="993362"/>
        <a:ext cx="5110744" cy="677927"/>
      </dsp:txXfrm>
    </dsp:sp>
    <dsp:sp modelId="{AA9BA2CB-7D46-4574-9B10-25FD79905E99}">
      <dsp:nvSpPr>
        <dsp:cNvPr id="0" name=""/>
        <dsp:cNvSpPr/>
      </dsp:nvSpPr>
      <dsp:spPr>
        <a:xfrm rot="5400000">
          <a:off x="-173371" y="2084139"/>
          <a:ext cx="1155809" cy="80906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/>
            <a:t>S</a:t>
          </a:r>
        </a:p>
      </dsp:txBody>
      <dsp:txXfrm rot="-5400000">
        <a:off x="1" y="2315300"/>
        <a:ext cx="809066" cy="346743"/>
      </dsp:txXfrm>
    </dsp:sp>
    <dsp:sp modelId="{55948F11-6482-4BB1-8921-7370FC50B67C}">
      <dsp:nvSpPr>
        <dsp:cNvPr id="0" name=""/>
        <dsp:cNvSpPr/>
      </dsp:nvSpPr>
      <dsp:spPr>
        <a:xfrm rot="5400000">
          <a:off x="3007137" y="-287303"/>
          <a:ext cx="751275" cy="5147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accent6">
                  <a:lumMod val="50000"/>
                </a:schemeClr>
              </a:solidFill>
            </a:rPr>
            <a:t>Optimizing mean free path</a:t>
          </a:r>
        </a:p>
      </dsp:txBody>
      <dsp:txXfrm rot="-5400000">
        <a:off x="809066" y="1947442"/>
        <a:ext cx="5110744" cy="677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249C1-76C2-4AEB-8C7B-CF541297D227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51423-A93D-474C-A844-A65FB2BF5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029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8FC32-FFF2-4481-ACC3-537648C0D63C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A038C-4256-4477-9920-DA1EAD0DC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938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11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77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189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9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797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422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036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72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7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8468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135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0514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5988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84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038C-4256-4477-9920-DA1EAD0DCF0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68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8618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55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767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105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099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9989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55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it-IT" b="1"/>
              <a:t>Martina Martinello | P2MAC - Apr 2017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5A663A-9045-4F5C-A8DD-14283B87C5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029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Martina Martinello | P2MAC - Apr 2017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02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2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 marL="342900" indent="-342900">
              <a:buClr>
                <a:srgbClr val="981E32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606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r>
              <a:rPr lang="it-IT"/>
              <a:t>Martina Martinello | P2MAC - Apr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18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02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832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2032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798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070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190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1774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026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3090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729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Martina Martinello | P2MAC - Apr 2017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364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8358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79716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7523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2A9A-0353-BC48-B500-EAF95C0D852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3082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5640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7302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6729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8988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557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706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Martina Martinello | P2MAC - Apr 2017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612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3337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2A9A-0353-BC48-B500-EAF95C0D852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3671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8784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r>
              <a:rPr lang="it-IT"/>
              <a:t>Martina Martinello | P2MAC - Apr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135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Martina Martinello | P2MAC - Apr 2017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445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Martina Martinello | P2MAC - Apr 2017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96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Martina Martinello | P2MAC - Apr 2017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313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98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Martina Martinello | P2MAC - Apr 2017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756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562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Martina Martinello | P2MAC - Apr 2017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7744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9484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8705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5475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6930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4368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7644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1355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it-IT" b="1"/>
              <a:t>Martina Martinello | P2MAC - Apr 2017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5A663A-9045-4F5C-A8DD-14283B87C5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770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2752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 marL="342900" indent="-342900">
              <a:buClr>
                <a:srgbClr val="981E32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791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Martina Martinello | P2MAC - Apr 2017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837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47129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0807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4046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9378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920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796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6085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4518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3818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155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Martina Martinello | P2MAC - Apr 2017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5737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0887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7718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9060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2A9A-0353-BC48-B500-EAF95C0D852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2038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0137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202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0971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6119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2112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580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49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0354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2A9A-0353-BC48-B500-EAF95C0D852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641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it-IT">
                <a:solidFill>
                  <a:srgbClr val="000000"/>
                </a:solidFill>
              </a:rPr>
              <a:t>Martina Martinello | P2MAC - Apr 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219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Relationship Id="rId9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/>
              <a:t>Martina Martinello | P2MAC - Apr 2017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09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753" r:id="rId7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Martina Martinello | P2MAC - Apr 2017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053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Martina Martinello | P2MAC - Apr 2017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429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750" r:id="rId10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Martina Martinello | P2MAC - Apr 2017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231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Martina Martinello | P2MAC - Apr 2017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7250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Martina Martinello | P2MAC - Apr 2017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00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/>
              <a:t>Martina Martinello | P2MAC - Apr 2017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64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51" r:id="rId6"/>
    <p:sldLayoutId id="2147483752" r:id="rId7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Martina Martinello | P2MAC - Apr 2017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4031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Martina Martinello | P2MAC - Apr 2017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777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Martina Martinello | P2MAC - Apr 2017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043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0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2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3.png"/><Relationship Id="rId5" Type="http://schemas.openxmlformats.org/officeDocument/2006/relationships/image" Target="NULL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4.xml"/><Relationship Id="rId12" Type="http://schemas.openxmlformats.org/officeDocument/2006/relationships/image" Target="../media/image7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2.xml"/><Relationship Id="rId11" Type="http://schemas.openxmlformats.org/officeDocument/2006/relationships/image" Target="../media/image39.png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20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3.xml"/><Relationship Id="rId12" Type="http://schemas.openxmlformats.org/officeDocument/2006/relationships/image" Target="../media/image7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30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30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image" Target="../media/image70.png"/><Relationship Id="rId3" Type="http://schemas.openxmlformats.org/officeDocument/2006/relationships/image" Target="../media/image24.jpe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40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3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40.xml"/><Relationship Id="rId5" Type="http://schemas.openxmlformats.org/officeDocument/2006/relationships/diagramLayout" Target="../diagrams/layout4.xml"/><Relationship Id="rId10" Type="http://schemas.openxmlformats.org/officeDocument/2006/relationships/diagramLayout" Target="../diagrams/layout40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80.png"/><Relationship Id="rId5" Type="http://schemas.openxmlformats.org/officeDocument/2006/relationships/image" Target="../media/image48.wmf"/><Relationship Id="rId4" Type="http://schemas.openxmlformats.org/officeDocument/2006/relationships/oleObject" Target="../embeddings/oleObject7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9.jp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jpeg"/><Relationship Id="rId5" Type="http://schemas.openxmlformats.org/officeDocument/2006/relationships/image" Target="../media/image53.png"/><Relationship Id="rId4" Type="http://schemas.openxmlformats.org/officeDocument/2006/relationships/image" Target="../media/image5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4.png"/><Relationship Id="rId4" Type="http://schemas.openxmlformats.org/officeDocument/2006/relationships/image" Target="../media/image23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66254" y="5575062"/>
            <a:ext cx="8802647" cy="1108767"/>
          </a:xfrm>
        </p:spPr>
        <p:txBody>
          <a:bodyPr/>
          <a:lstStyle/>
          <a:p>
            <a:r>
              <a:rPr lang="en-US" dirty="0"/>
              <a:t>Martina Martinello	</a:t>
            </a:r>
          </a:p>
          <a:p>
            <a:r>
              <a:rPr lang="en-US" dirty="0"/>
              <a:t>P2MAC </a:t>
            </a:r>
          </a:p>
          <a:p>
            <a:r>
              <a:rPr lang="en-US" dirty="0"/>
              <a:t>11</a:t>
            </a:r>
            <a:r>
              <a:rPr lang="en-US" baseline="30000" dirty="0"/>
              <a:t>th</a:t>
            </a:r>
            <a:r>
              <a:rPr lang="en-US" dirty="0"/>
              <a:t> April 2017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66253" y="3797470"/>
            <a:ext cx="8802647" cy="1928416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SRF Research</a:t>
            </a:r>
          </a:p>
        </p:txBody>
      </p:sp>
    </p:spTree>
    <p:extLst>
      <p:ext uri="{BB962C8B-B14F-4D97-AF65-F5344CB8AC3E}">
        <p14:creationId xmlns:p14="http://schemas.microsoft.com/office/powerpoint/2010/main" val="620544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39" y="103664"/>
            <a:ext cx="8686800" cy="641739"/>
          </a:xfrm>
        </p:spPr>
        <p:txBody>
          <a:bodyPr/>
          <a:lstStyle/>
          <a:p>
            <a:r>
              <a:rPr lang="en-US" dirty="0"/>
              <a:t>Origin of the anti-Q-slope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200"/>
              <a:t>Martina Martinello | P2MAC - Apr 2017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43230" y="1105551"/>
                <a:ext cx="8686800" cy="494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2 </m:t>
                          </m:r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𝑇𝑟𝑎𝑝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𝐵𝐶𝑆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2 </m:t>
                              </m:r>
                              <m:r>
                                <a:rPr lang="en-US" sz="28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US" sz="28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𝐹𝑙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𝑇𝑟𝑎𝑝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)</m:t>
                      </m:r>
                    </m:oMath>
                  </m:oMathPara>
                </a14:m>
                <a:endParaRPr lang="en-US" sz="28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30" y="1105551"/>
                <a:ext cx="8686800" cy="4949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300735" y="1033450"/>
            <a:ext cx="1850571" cy="674915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3646797" y="1639910"/>
          <a:ext cx="6172758" cy="47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74" name="Graph" r:id="rId4" imgW="3870720" imgH="2956320" progId="Origin50.Graph">
                  <p:embed/>
                </p:oleObj>
              </mc:Choice>
              <mc:Fallback>
                <p:oleObj name="Graph" r:id="rId4" imgW="3870720" imgH="2956320" progId="Origin50.Graph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46797" y="1639910"/>
                        <a:ext cx="6172758" cy="4714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-232078" y="1441855"/>
          <a:ext cx="4854725" cy="3718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75" name="Graph" r:id="rId6" imgW="3906000" imgH="2990520" progId="Origin50.Graph">
                  <p:embed/>
                </p:oleObj>
              </mc:Choice>
              <mc:Fallback>
                <p:oleObj name="Graph" r:id="rId6" imgW="3906000" imgH="2990520" progId="Origin50.Graph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232078" y="1441855"/>
                        <a:ext cx="4854725" cy="37180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78592" y="5054642"/>
            <a:ext cx="3976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Anti-Q-slope emerges from the BCS surface resistance </a:t>
            </a:r>
            <a:r>
              <a:rPr lang="en-US" u="sng" dirty="0">
                <a:solidFill>
                  <a:schemeClr val="accent6">
                    <a:lumMod val="50000"/>
                  </a:schemeClr>
                </a:solidFill>
              </a:rPr>
              <a:t>decreasing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with field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804542" y="2199615"/>
            <a:ext cx="953618" cy="439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99305" y="2270191"/>
            <a:ext cx="1759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Anti-Q-slope</a:t>
            </a:r>
          </a:p>
        </p:txBody>
      </p:sp>
      <p:sp>
        <p:nvSpPr>
          <p:cNvPr id="18" name="Oval 17"/>
          <p:cNvSpPr/>
          <p:nvPr/>
        </p:nvSpPr>
        <p:spPr>
          <a:xfrm rot="1291025">
            <a:off x="4502033" y="4169427"/>
            <a:ext cx="4622800" cy="774700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264623" y="4635510"/>
            <a:ext cx="1399577" cy="540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8948" y="6233180"/>
            <a:ext cx="721296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A. Grassellino et al, </a:t>
            </a:r>
            <a:r>
              <a:rPr lang="en-US" sz="1400" dirty="0" err="1">
                <a:solidFill>
                  <a:srgbClr val="0000FF"/>
                </a:solidFill>
              </a:rPr>
              <a:t>Supercond</a:t>
            </a:r>
            <a:r>
              <a:rPr lang="en-US" sz="1400" dirty="0">
                <a:solidFill>
                  <a:srgbClr val="0000FF"/>
                </a:solidFill>
              </a:rPr>
              <a:t>. Sci. Technol. </a:t>
            </a:r>
            <a:r>
              <a:rPr lang="en-US" sz="1400" b="1" dirty="0">
                <a:solidFill>
                  <a:srgbClr val="0000FF"/>
                </a:solidFill>
              </a:rPr>
              <a:t>26</a:t>
            </a:r>
            <a:r>
              <a:rPr lang="en-US" sz="1400" dirty="0">
                <a:solidFill>
                  <a:srgbClr val="0000FF"/>
                </a:solidFill>
              </a:rPr>
              <a:t> 102001 (2013) - Rapid Communications </a:t>
            </a:r>
          </a:p>
          <a:p>
            <a:r>
              <a:rPr lang="en-US" sz="1400" dirty="0">
                <a:solidFill>
                  <a:srgbClr val="0000FF"/>
                </a:solidFill>
              </a:rPr>
              <a:t>A. Romanenko and A. </a:t>
            </a:r>
            <a:r>
              <a:rPr lang="en-US" sz="1400" dirty="0" err="1">
                <a:solidFill>
                  <a:srgbClr val="0000FF"/>
                </a:solidFill>
              </a:rPr>
              <a:t>Grassellino</a:t>
            </a:r>
            <a:r>
              <a:rPr lang="en-US" sz="1400" dirty="0">
                <a:solidFill>
                  <a:srgbClr val="0000FF"/>
                </a:solidFill>
              </a:rPr>
              <a:t>, Appl. Phys. </a:t>
            </a:r>
            <a:r>
              <a:rPr lang="en-US" sz="1400" dirty="0" err="1">
                <a:solidFill>
                  <a:srgbClr val="0000FF"/>
                </a:solidFill>
              </a:rPr>
              <a:t>Lett</a:t>
            </a:r>
            <a:r>
              <a:rPr lang="en-US" sz="1400" dirty="0">
                <a:solidFill>
                  <a:srgbClr val="0000FF"/>
                </a:solidFill>
              </a:rPr>
              <a:t>. </a:t>
            </a:r>
            <a:r>
              <a:rPr lang="en-US" sz="1400" b="1" dirty="0">
                <a:solidFill>
                  <a:srgbClr val="0000FF"/>
                </a:solidFill>
              </a:rPr>
              <a:t>102</a:t>
            </a:r>
            <a:r>
              <a:rPr lang="en-US" sz="1400" dirty="0">
                <a:solidFill>
                  <a:srgbClr val="0000FF"/>
                </a:solidFill>
              </a:rPr>
              <a:t>, 252603 (2013)</a:t>
            </a:r>
          </a:p>
        </p:txBody>
      </p:sp>
    </p:spTree>
    <p:extLst>
      <p:ext uri="{BB962C8B-B14F-4D97-AF65-F5344CB8AC3E}">
        <p14:creationId xmlns:p14="http://schemas.microsoft.com/office/powerpoint/2010/main" val="391423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39" y="103664"/>
            <a:ext cx="8686800" cy="641739"/>
          </a:xfrm>
        </p:spPr>
        <p:txBody>
          <a:bodyPr/>
          <a:lstStyle/>
          <a:p>
            <a:r>
              <a:rPr lang="en-US" dirty="0"/>
              <a:t>Effects of the nitrogen doping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439827"/>
              </p:ext>
            </p:extLst>
          </p:nvPr>
        </p:nvGraphicFramePr>
        <p:xfrm>
          <a:off x="-414663" y="1052494"/>
          <a:ext cx="4854758" cy="3718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98" name="Graph" r:id="rId3" imgW="3906000" imgH="2991600" progId="Origin50.Graph">
                  <p:embed/>
                </p:oleObj>
              </mc:Choice>
              <mc:Fallback>
                <p:oleObj name="Graph" r:id="rId3" imgW="3906000" imgH="2991600" progId="Origin50.Graph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14663" y="1052494"/>
                        <a:ext cx="4854758" cy="3718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0299" y="776221"/>
            <a:ext cx="3715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LE-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SR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measurements (Ba=25mT)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991" y="5068749"/>
            <a:ext cx="9472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N-doping modify the mean free path</a:t>
            </a:r>
            <a:endParaRPr lang="en-US" sz="9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    →Mean free path close to theoretical minimum of R</a:t>
            </a:r>
            <a:r>
              <a:rPr lang="en-US" sz="2000" baseline="-25000" dirty="0">
                <a:solidFill>
                  <a:schemeClr val="accent6">
                    <a:lumMod val="50000"/>
                  </a:schemeClr>
                </a:solidFill>
              </a:rPr>
              <a:t>BCS</a:t>
            </a:r>
          </a:p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N-doping seems to increase the reduced energy gap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Symbol" panose="05050102010706020507" pitchFamily="18" charset="2"/>
              </a:rPr>
              <a:t>D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kTc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at medium field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934873" y="2230388"/>
            <a:ext cx="638246" cy="3294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800600" y="1320024"/>
            <a:ext cx="914400" cy="9144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endParaRPr lang="en-US" sz="28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3661" y="1214446"/>
            <a:ext cx="1295400" cy="533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~15 nm - no screening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29159" y="1860343"/>
            <a:ext cx="1651582" cy="4477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i="1" dirty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N-doped: mfp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~40 nm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1297179" y="2972097"/>
            <a:ext cx="299510" cy="2513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76413" y="3204521"/>
            <a:ext cx="1252896" cy="914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EP: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mfp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&gt; 400 nm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-39415" y="4492533"/>
            <a:ext cx="4998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solidFill>
                  <a:srgbClr val="0000FF"/>
                </a:solidFill>
              </a:rPr>
              <a:t>A. Romanenko et al, Appl. Phys. Lett. </a:t>
            </a:r>
            <a:r>
              <a:rPr lang="hu-HU" sz="1400" b="1" dirty="0">
                <a:solidFill>
                  <a:srgbClr val="0000FF"/>
                </a:solidFill>
              </a:rPr>
              <a:t>104</a:t>
            </a:r>
            <a:r>
              <a:rPr lang="hu-HU" sz="1400" dirty="0">
                <a:solidFill>
                  <a:srgbClr val="0000FF"/>
                </a:solidFill>
              </a:rPr>
              <a:t>, 072601 (2014)</a:t>
            </a:r>
            <a:endParaRPr lang="en-US" sz="1400" dirty="0">
              <a:solidFill>
                <a:srgbClr val="0000FF"/>
              </a:solidFill>
            </a:endParaRPr>
          </a:p>
          <a:p>
            <a:r>
              <a:rPr lang="en-US" sz="1400" dirty="0">
                <a:solidFill>
                  <a:srgbClr val="0000FF"/>
                </a:solidFill>
              </a:rPr>
              <a:t>A. Grassellino et al, Proc. of SRF2015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2755872" y="2869349"/>
            <a:ext cx="271629" cy="1675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929130" y="2558382"/>
            <a:ext cx="1701497" cy="4477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i="1" dirty="0">
                <a:solidFill>
                  <a:srgbClr val="00B050"/>
                </a:solidFill>
                <a:latin typeface="Arial"/>
                <a:cs typeface="Arial"/>
              </a:rPr>
              <a:t>120C bake: mfp</a:t>
            </a:r>
            <a:r>
              <a:rPr lang="en-US" sz="2000" dirty="0">
                <a:solidFill>
                  <a:srgbClr val="00B050"/>
                </a:solidFill>
                <a:latin typeface="Arial"/>
                <a:cs typeface="Arial"/>
              </a:rPr>
              <a:t>~2-16 nm</a:t>
            </a:r>
          </a:p>
        </p:txBody>
      </p:sp>
      <p:sp>
        <p:nvSpPr>
          <p:cNvPr id="33" name="Right Brace 32"/>
          <p:cNvSpPr/>
          <p:nvPr/>
        </p:nvSpPr>
        <p:spPr>
          <a:xfrm rot="5400000" flipH="1">
            <a:off x="937419" y="1580613"/>
            <a:ext cx="72525" cy="334466"/>
          </a:xfrm>
          <a:prstGeom prst="rightBrac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3233119"/>
              </p:ext>
            </p:extLst>
          </p:nvPr>
        </p:nvGraphicFramePr>
        <p:xfrm>
          <a:off x="3980383" y="564507"/>
          <a:ext cx="5796653" cy="4435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99" name="Graph" r:id="rId5" imgW="3920760" imgH="3000960" progId="Origin50.Graph">
                  <p:embed/>
                </p:oleObj>
              </mc:Choice>
              <mc:Fallback>
                <p:oleObj name="Graph" r:id="rId5" imgW="3920760" imgH="3000960" progId="Origin50.Graph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80383" y="564507"/>
                        <a:ext cx="5796653" cy="44354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4669809" y="4668838"/>
            <a:ext cx="4998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M. Martinello </a:t>
            </a:r>
            <a:r>
              <a:rPr lang="hu-HU" sz="1400" dirty="0">
                <a:solidFill>
                  <a:srgbClr val="0000FF"/>
                </a:solidFill>
              </a:rPr>
              <a:t>et al, Appl. Phys. Lett. </a:t>
            </a:r>
            <a:r>
              <a:rPr lang="hu-HU" sz="1400" b="1" dirty="0">
                <a:solidFill>
                  <a:srgbClr val="0000FF"/>
                </a:solidFill>
              </a:rPr>
              <a:t>10</a:t>
            </a:r>
            <a:r>
              <a:rPr lang="en-US" sz="1400" b="1" dirty="0">
                <a:solidFill>
                  <a:srgbClr val="0000FF"/>
                </a:solidFill>
              </a:rPr>
              <a:t>9</a:t>
            </a:r>
            <a:r>
              <a:rPr lang="hu-HU" sz="1400" dirty="0">
                <a:solidFill>
                  <a:srgbClr val="0000FF"/>
                </a:solidFill>
              </a:rPr>
              <a:t>, 0</a:t>
            </a:r>
            <a:r>
              <a:rPr lang="en-US" sz="1400" dirty="0">
                <a:solidFill>
                  <a:srgbClr val="0000FF"/>
                </a:solidFill>
              </a:rPr>
              <a:t>6</a:t>
            </a:r>
            <a:r>
              <a:rPr lang="hu-HU" sz="1400" dirty="0">
                <a:solidFill>
                  <a:srgbClr val="0000FF"/>
                </a:solidFill>
              </a:rPr>
              <a:t>2601 (201</a:t>
            </a:r>
            <a:r>
              <a:rPr lang="en-US" sz="1400" dirty="0">
                <a:solidFill>
                  <a:srgbClr val="0000FF"/>
                </a:solidFill>
              </a:rPr>
              <a:t>6</a:t>
            </a:r>
            <a:r>
              <a:rPr lang="hu-HU" sz="1400" dirty="0">
                <a:solidFill>
                  <a:srgbClr val="0000FF"/>
                </a:solidFill>
              </a:rPr>
              <a:t>)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9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r>
              <a:rPr lang="it-IT" sz="1200" dirty="0"/>
              <a:t>Martina Martinello | P2MAC - Apr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16842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Trapped flux surface resistance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it-IT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Martina Martinello | P2MAC - Apr 2017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32510" y="1756792"/>
                <a:ext cx="4258869" cy="4374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𝐵𝐶𝑆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  <a:ea typeface="Cambria Math" panose="02040503050406030204" pitchFamily="18" charset="0"/>
                    <a:cs typeface="Helvetica" panose="020B0604020202020204" pitchFamily="34" charset="0"/>
                  </a:rPr>
                  <a:t> ⇒ temperature-dependent part of the surface resistance</a:t>
                </a:r>
                <a:endParaRPr lang="en-US" sz="2000" i="1" dirty="0">
                  <a:solidFill>
                    <a:schemeClr val="accent6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algn="just"/>
                <a:endParaRPr lang="en-US" sz="1400" i="1" dirty="0">
                  <a:solidFill>
                    <a:schemeClr val="accent6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  <a:ea typeface="Cambria Math" panose="02040503050406030204" pitchFamily="18" charset="0"/>
                    <a:cs typeface="Helvetica" panose="020B0604020202020204" pitchFamily="34" charset="0"/>
                  </a:rPr>
                  <a:t> ⇒ intrinsic residual</a:t>
                </a: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  <a:cs typeface="Helvetica" panose="020B0604020202020204" pitchFamily="34" charset="0"/>
                  </a:rPr>
                  <a:t> resistance</a:t>
                </a:r>
              </a:p>
              <a:p>
                <a:pPr algn="just"/>
                <a:endParaRPr lang="en-US" sz="1400" i="1" dirty="0">
                  <a:solidFill>
                    <a:schemeClr val="accent6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𝑓𝑙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800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  <a:ea typeface="Cambria Math" panose="02040503050406030204" pitchFamily="18" charset="0"/>
                    <a:cs typeface="Helvetica" panose="020B0604020202020204" pitchFamily="34" charset="0"/>
                  </a:rPr>
                  <a:t>⇒ </a:t>
                </a: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  <a:cs typeface="Helvetica" panose="020B0604020202020204" pitchFamily="34" charset="0"/>
                  </a:rPr>
                  <a:t>trapped magnetic flux surface resistance:</a:t>
                </a:r>
              </a:p>
              <a:p>
                <a:pPr algn="just"/>
                <a:endParaRPr lang="en-US" sz="600" dirty="0">
                  <a:solidFill>
                    <a:schemeClr val="accent6">
                      <a:lumMod val="50000"/>
                    </a:schemeClr>
                  </a:solidFill>
                  <a:cs typeface="Helvetica" panose="020B0604020202020204" pitchFamily="34" charset="0"/>
                </a:endParaRPr>
              </a:p>
              <a:p>
                <a:pPr marL="274320" indent="-274320" algn="just"/>
                <a:endParaRPr lang="en-US" sz="5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74320" indent="-274320" algn="just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If pinned, vortices may survive in the Meissner state introducing dissipation</a:t>
                </a:r>
              </a:p>
              <a:p>
                <a:pPr marL="274320" indent="-274320" algn="just"/>
                <a:endParaRPr lang="en-US" sz="5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74320" lvl="0" indent="-27432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40404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40404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1800" i="1">
                            <a:solidFill>
                              <a:srgbClr val="40404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—</a:t>
                </a:r>
                <a:r>
                  <a:rPr lang="en-US" sz="1800" dirty="0">
                    <a:solidFill>
                      <a:srgbClr val="404040">
                        <a:lumMod val="50000"/>
                      </a:srgbClr>
                    </a:solidFill>
                  </a:rPr>
                  <a:t>flux trapping efficiency</a:t>
                </a:r>
              </a:p>
              <a:p>
                <a:pPr marL="274320" indent="-274320" algn="just"/>
                <a:endParaRPr lang="en-US" sz="5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74320" indent="-27432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—trapped flux sensitivity</a:t>
                </a:r>
                <a:endParaRPr lang="en-US" sz="5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74320" indent="-274320" algn="just">
                  <a:buFont typeface="Arial" panose="020B0604020202020204" pitchFamily="34" charset="0"/>
                  <a:buChar char="•"/>
                </a:pPr>
                <a:endParaRPr lang="en-US" sz="5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74320" indent="-27432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—external magnetic field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510" y="1756792"/>
                <a:ext cx="4258869" cy="4374146"/>
              </a:xfrm>
              <a:prstGeom prst="rect">
                <a:avLst/>
              </a:prstGeom>
              <a:blipFill>
                <a:blip r:embed="rId3"/>
                <a:stretch>
                  <a:fillRect l="-1431" t="-696" r="-1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4492171" y="2500469"/>
            <a:ext cx="4562856" cy="3711156"/>
            <a:chOff x="4484551" y="2477609"/>
            <a:chExt cx="4562856" cy="37111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4551" y="2689974"/>
              <a:ext cx="4562856" cy="3498791"/>
            </a:xfrm>
            <a:prstGeom prst="rect">
              <a:avLst/>
            </a:prstGeom>
          </p:spPr>
        </p:pic>
        <p:cxnSp>
          <p:nvCxnSpPr>
            <p:cNvPr id="50" name="Straight Connector 49"/>
            <p:cNvCxnSpPr/>
            <p:nvPr/>
          </p:nvCxnSpPr>
          <p:spPr>
            <a:xfrm flipH="1">
              <a:off x="5263896" y="5089287"/>
              <a:ext cx="3727704" cy="0"/>
            </a:xfrm>
            <a:prstGeom prst="line">
              <a:avLst/>
            </a:prstGeom>
            <a:ln w="38100">
              <a:solidFill>
                <a:srgbClr val="00B050"/>
              </a:solidFill>
              <a:prstDash val="solid"/>
              <a:headEnd type="none" w="med" len="med"/>
              <a:tailEnd type="triangle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4771249" y="4827677"/>
                  <a:ext cx="51167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sz="28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71249" y="4827677"/>
                  <a:ext cx="511679" cy="5232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ectangle 32"/>
            <p:cNvSpPr/>
            <p:nvPr/>
          </p:nvSpPr>
          <p:spPr>
            <a:xfrm>
              <a:off x="6280934" y="3756233"/>
              <a:ext cx="1031907" cy="55399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b-NO" sz="1000" dirty="0">
                  <a:solidFill>
                    <a:srgbClr val="331EFE"/>
                  </a:solidFill>
                </a:rPr>
                <a:t>H. F. Hess </a:t>
              </a:r>
              <a:r>
                <a:rPr lang="nb-NO" sz="1000" i="1" dirty="0">
                  <a:solidFill>
                    <a:srgbClr val="331EFE"/>
                  </a:solidFill>
                </a:rPr>
                <a:t>et al.</a:t>
              </a:r>
              <a:r>
                <a:rPr lang="nb-NO" sz="1000" dirty="0">
                  <a:solidFill>
                    <a:srgbClr val="331EFE"/>
                  </a:solidFill>
                </a:rPr>
                <a:t>,</a:t>
              </a:r>
              <a:r>
                <a:rPr lang="nb-NO" sz="1000" i="1" dirty="0">
                  <a:solidFill>
                    <a:srgbClr val="331EFE"/>
                  </a:solidFill>
                </a:rPr>
                <a:t> </a:t>
              </a:r>
              <a:r>
                <a:rPr lang="en-US" sz="1000" dirty="0">
                  <a:solidFill>
                    <a:srgbClr val="331EFE"/>
                  </a:solidFill>
                </a:rPr>
                <a:t>Phys. Rev. Lett. </a:t>
              </a:r>
              <a:r>
                <a:rPr lang="en-US" sz="1000" b="1" dirty="0">
                  <a:solidFill>
                    <a:srgbClr val="331EFE"/>
                  </a:solidFill>
                </a:rPr>
                <a:t>62</a:t>
              </a:r>
              <a:r>
                <a:rPr lang="en-US" sz="1000" dirty="0">
                  <a:solidFill>
                    <a:srgbClr val="331EFE"/>
                  </a:solidFill>
                </a:rPr>
                <a:t>, 214 (1989) </a:t>
              </a:r>
              <a:endParaRPr lang="en-US" sz="1100" dirty="0">
                <a:solidFill>
                  <a:srgbClr val="331EFE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5384481" y="4757663"/>
              <a:ext cx="11343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800" dirty="0">
                  <a:solidFill>
                    <a:sysClr val="windowText" lastClr="000000"/>
                  </a:solidFill>
                </a:rPr>
                <a:t>Cooldown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166" y="3323634"/>
              <a:ext cx="1018239" cy="1132791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>
            <a:xfrm>
              <a:off x="5639235" y="3489427"/>
              <a:ext cx="137160" cy="137160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5730675" y="2477609"/>
              <a:ext cx="154090" cy="966491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2723270" y="976868"/>
            <a:ext cx="827063" cy="54518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279513" y="1116262"/>
            <a:ext cx="1646580" cy="1401558"/>
            <a:chOff x="5690928" y="869804"/>
            <a:chExt cx="1685649" cy="1144479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9755" y="873966"/>
              <a:ext cx="508401" cy="377179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7409" y="869804"/>
              <a:ext cx="508401" cy="377179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928" y="1247339"/>
              <a:ext cx="508401" cy="377179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552" y="1247339"/>
              <a:ext cx="508401" cy="377179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5240" y="1629158"/>
              <a:ext cx="508401" cy="377179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8176" y="1255285"/>
              <a:ext cx="508401" cy="377179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3864" y="1637104"/>
              <a:ext cx="508401" cy="377179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101" y="1155522"/>
            <a:ext cx="1717180" cy="12739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94004" y="799912"/>
            <a:ext cx="72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Vortex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453481" y="799912"/>
            <a:ext cx="1288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Vortex lattice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6431413" y="2446541"/>
            <a:ext cx="889048" cy="977259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29402" y="1095415"/>
                <a:ext cx="3819122" cy="332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𝐵𝐶𝑆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𝑓𝑙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sz="2000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02" y="1095415"/>
                <a:ext cx="3819122" cy="332399"/>
              </a:xfrm>
              <a:prstGeom prst="rect">
                <a:avLst/>
              </a:prstGeom>
              <a:blipFill>
                <a:blip r:embed="rId9"/>
                <a:stretch>
                  <a:fillRect l="-797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0589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39" y="103664"/>
            <a:ext cx="8686800" cy="641739"/>
          </a:xfrm>
        </p:spPr>
        <p:txBody>
          <a:bodyPr/>
          <a:lstStyle/>
          <a:p>
            <a:r>
              <a:rPr lang="en-US" dirty="0"/>
              <a:t>Trapped flux surface resistance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200"/>
              <a:t>Martina Martinello | P2MAC - Apr 2017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228600" y="2265040"/>
            <a:ext cx="8667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These losses can be reduced by minimizing these contributions: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326691" y="1567914"/>
                <a:ext cx="2490618" cy="6313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𝒇𝒍</m:t>
                          </m:r>
                        </m:sub>
                      </m:sSub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US" sz="32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691" y="1567914"/>
                <a:ext cx="2490618" cy="6313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Diagram 7"/>
              <p:cNvGraphicFramePr/>
              <p:nvPr>
                <p:extLst/>
              </p:nvPr>
            </p:nvGraphicFramePr>
            <p:xfrm>
              <a:off x="1709928" y="2926080"/>
              <a:ext cx="5956485" cy="306918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8" name="Diagram 7"/>
              <p:cNvGraphicFramePr/>
              <p:nvPr>
                <p:extLst>
                  <p:ext uri="{D42A27DB-BD31-4B8C-83A1-F6EECF244321}">
                    <p14:modId xmlns:p14="http://schemas.microsoft.com/office/powerpoint/2010/main" val="4074915347"/>
                  </p:ext>
                </p:extLst>
              </p:nvPr>
            </p:nvGraphicFramePr>
            <p:xfrm>
              <a:off x="1709928" y="2926080"/>
              <a:ext cx="5956485" cy="306918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28600" y="1002843"/>
                <a:ext cx="8686800" cy="4653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𝐵𝐶𝑆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a:rPr lang="en-US" sz="28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002843"/>
                <a:ext cx="8686800" cy="46538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4801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39" y="103664"/>
            <a:ext cx="8686800" cy="641739"/>
          </a:xfrm>
        </p:spPr>
        <p:txBody>
          <a:bodyPr/>
          <a:lstStyle/>
          <a:p>
            <a:r>
              <a:rPr lang="en-US" dirty="0"/>
              <a:t>Trapped flux surface resistance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200"/>
              <a:t>Martina Martinello | P2MAC - Apr 2017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228600" y="2265040"/>
            <a:ext cx="8667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These losses can be reduced by minimizing these contributions: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Diagram 7"/>
              <p:cNvGraphicFramePr/>
              <p:nvPr>
                <p:extLst/>
              </p:nvPr>
            </p:nvGraphicFramePr>
            <p:xfrm>
              <a:off x="1709430" y="2928546"/>
              <a:ext cx="5956485" cy="306918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8" name="Diagram 7"/>
              <p:cNvGraphicFramePr/>
              <p:nvPr>
                <p:extLst>
                  <p:ext uri="{D42A27DB-BD31-4B8C-83A1-F6EECF244321}">
                    <p14:modId xmlns:p14="http://schemas.microsoft.com/office/powerpoint/2010/main" val="3574082739"/>
                  </p:ext>
                </p:extLst>
              </p:nvPr>
            </p:nvGraphicFramePr>
            <p:xfrm>
              <a:off x="1709430" y="2928546"/>
              <a:ext cx="5956485" cy="306918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4" name="Rectangle 3"/>
          <p:cNvSpPr/>
          <p:nvPr/>
        </p:nvSpPr>
        <p:spPr>
          <a:xfrm>
            <a:off x="4533029" y="1583591"/>
            <a:ext cx="388620" cy="587745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230" y="2820409"/>
            <a:ext cx="1355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External magnetic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326691" y="1567914"/>
                <a:ext cx="2511457" cy="6313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𝒇𝒍</m:t>
                          </m:r>
                        </m:sub>
                      </m:sSub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US" sz="3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US" sz="32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691" y="1567914"/>
                <a:ext cx="2511457" cy="63139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28600" y="916366"/>
                <a:ext cx="8686800" cy="4653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𝐵𝐶𝑆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a:rPr lang="en-US" sz="28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916366"/>
                <a:ext cx="8686800" cy="46538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4105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39" y="103664"/>
            <a:ext cx="8686800" cy="641739"/>
          </a:xfrm>
        </p:spPr>
        <p:txBody>
          <a:bodyPr/>
          <a:lstStyle/>
          <a:p>
            <a:r>
              <a:rPr lang="en-US" dirty="0"/>
              <a:t>Minimization of remnant field in the </a:t>
            </a:r>
            <a:r>
              <a:rPr lang="en-US" dirty="0" err="1"/>
              <a:t>cryomodule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200"/>
              <a:t>Martina Martinello | P2MAC - Apr 2017</a:t>
            </a:r>
            <a:endParaRPr lang="en-US" sz="1200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62090" y="2578318"/>
            <a:ext cx="4246639" cy="3604771"/>
            <a:chOff x="1508760" y="25153990"/>
            <a:chExt cx="12370639" cy="975797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8760" y="25153990"/>
              <a:ext cx="12370639" cy="9757974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5908535" y="31137719"/>
              <a:ext cx="0" cy="1957793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367540" y="2581136"/>
            <a:ext cx="4631968" cy="3732246"/>
            <a:chOff x="15592576" y="25153989"/>
            <a:chExt cx="12110302" cy="975797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92576" y="25153989"/>
              <a:ext cx="12110302" cy="9757975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>
              <a:off x="22903544" y="27617057"/>
              <a:ext cx="0" cy="1371600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21664792" y="29895208"/>
              <a:ext cx="3" cy="3095702"/>
            </a:xfrm>
            <a:prstGeom prst="straightConnector1">
              <a:avLst/>
            </a:prstGeom>
            <a:ln w="127000"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6630915" y="29895208"/>
              <a:ext cx="0" cy="2726202"/>
            </a:xfrm>
            <a:prstGeom prst="straightConnector1">
              <a:avLst/>
            </a:prstGeom>
            <a:ln w="127000"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731978" y="4485987"/>
            <a:ext cx="20300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Demagnetization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02" b="35317"/>
          <a:stretch/>
        </p:blipFill>
        <p:spPr>
          <a:xfrm>
            <a:off x="806450" y="827471"/>
            <a:ext cx="7471562" cy="1534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extBox 30"/>
          <p:cNvSpPr txBox="1"/>
          <p:nvPr/>
        </p:nvSpPr>
        <p:spPr>
          <a:xfrm>
            <a:off x="1310571" y="2500249"/>
            <a:ext cx="2424565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Empty vacuum vessel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632302" y="2503000"/>
            <a:ext cx="263181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Assembled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Cryomodule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66623" y="1983572"/>
            <a:ext cx="4275529" cy="36933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Coils for magnetic field demagnetization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3250105" y="1417790"/>
            <a:ext cx="243189" cy="565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630100" y="4877211"/>
            <a:ext cx="20300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Demagnetization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6683524" y="3523163"/>
            <a:ext cx="0" cy="524612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795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326691" y="1567914"/>
                <a:ext cx="2490618" cy="6313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𝒇𝒍</m:t>
                          </m:r>
                        </m:sub>
                      </m:sSub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US" sz="32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691" y="1567914"/>
                <a:ext cx="2490618" cy="6313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39" y="103664"/>
            <a:ext cx="8686800" cy="641739"/>
          </a:xfrm>
        </p:spPr>
        <p:txBody>
          <a:bodyPr/>
          <a:lstStyle/>
          <a:p>
            <a:r>
              <a:rPr lang="en-US" dirty="0"/>
              <a:t>Trapped flux surface resistance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200"/>
              <a:t>Martina Martinello | P2MAC - Apr 2017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228600" y="2265040"/>
            <a:ext cx="8667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These losses can be reduced by minimizing these contributions: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Diagram 7"/>
              <p:cNvGraphicFramePr/>
              <p:nvPr>
                <p:extLst/>
              </p:nvPr>
            </p:nvGraphicFramePr>
            <p:xfrm>
              <a:off x="1709928" y="2926080"/>
              <a:ext cx="5956485" cy="306918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8" name="Diagram 7"/>
              <p:cNvGraphicFramePr/>
              <p:nvPr>
                <p:extLst>
                  <p:ext uri="{D42A27DB-BD31-4B8C-83A1-F6EECF244321}">
                    <p14:modId xmlns:p14="http://schemas.microsoft.com/office/powerpoint/2010/main" val="1334354036"/>
                  </p:ext>
                </p:extLst>
              </p:nvPr>
            </p:nvGraphicFramePr>
            <p:xfrm>
              <a:off x="1709928" y="2926080"/>
              <a:ext cx="5956485" cy="306918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sp>
        <p:nvSpPr>
          <p:cNvPr id="12" name="TextBox 11"/>
          <p:cNvSpPr txBox="1"/>
          <p:nvPr/>
        </p:nvSpPr>
        <p:spPr>
          <a:xfrm>
            <a:off x="68577" y="3860507"/>
            <a:ext cx="1475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</a:rPr>
              <a:t>Flux Trapping Efficiency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28600" y="916366"/>
                <a:ext cx="8686800" cy="4653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𝐵𝐶𝑆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a:rPr lang="en-US" sz="28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916366"/>
                <a:ext cx="8686800" cy="46538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4936928" y="1614530"/>
            <a:ext cx="427552" cy="584775"/>
          </a:xfrm>
          <a:prstGeom prst="rect">
            <a:avLst/>
          </a:prstGeom>
          <a:noFill/>
          <a:ln w="28575">
            <a:solidFill>
              <a:srgbClr val="519A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059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cooldown helps flux expulsion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153786" y="1022391"/>
                <a:ext cx="8761614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C00000"/>
                    </a:solidFill>
                  </a:rPr>
                  <a:t>Fast cool-down </a:t>
                </a:r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lead to </a:t>
                </a:r>
                <a:r>
                  <a:rPr lang="en-US" sz="2200" u="sng" dirty="0">
                    <a:solidFill>
                      <a:schemeClr val="accent6">
                        <a:lumMod val="50000"/>
                      </a:schemeClr>
                    </a:solidFill>
                  </a:rPr>
                  <a:t>large thermal gradients</a:t>
                </a:r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 efficient flux expulsion</a:t>
                </a:r>
              </a:p>
              <a:p>
                <a:pPr algn="just"/>
                <a:endParaRPr lang="en-US" sz="6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C00000"/>
                    </a:solidFill>
                  </a:rPr>
                  <a:t>Slow cool-down </a:t>
                </a:r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lead to </a:t>
                </a:r>
                <a:r>
                  <a:rPr lang="en-US" sz="2200" u="sng" dirty="0">
                    <a:solidFill>
                      <a:schemeClr val="accent6">
                        <a:lumMod val="50000"/>
                      </a:schemeClr>
                    </a:solidFill>
                  </a:rPr>
                  <a:t>small thermal gradients</a:t>
                </a:r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 poor flux expulsion</a:t>
                </a: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86" y="1022391"/>
                <a:ext cx="8761614" cy="861774"/>
              </a:xfrm>
              <a:prstGeom prst="rect">
                <a:avLst/>
              </a:prstGeom>
              <a:blipFill>
                <a:blip r:embed="rId2"/>
                <a:stretch>
                  <a:fillRect l="-765" t="-4965" b="-13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8"/>
          <p:cNvSpPr txBox="1">
            <a:spLocks noChangeArrowheads="1"/>
          </p:cNvSpPr>
          <p:nvPr/>
        </p:nvSpPr>
        <p:spPr bwMode="auto">
          <a:xfrm>
            <a:off x="4747733" y="5364926"/>
            <a:ext cx="4376304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0000FF"/>
                </a:solidFill>
              </a:rPr>
              <a:t>A. Romanenko et al., Appl. Phys. Lett. </a:t>
            </a:r>
            <a:r>
              <a:rPr lang="en-US" sz="1400" b="1" dirty="0">
                <a:solidFill>
                  <a:srgbClr val="0000FF"/>
                </a:solidFill>
              </a:rPr>
              <a:t>105</a:t>
            </a:r>
            <a:r>
              <a:rPr lang="en-US" sz="1400" dirty="0">
                <a:solidFill>
                  <a:srgbClr val="0000FF"/>
                </a:solidFill>
              </a:rPr>
              <a:t>, 234103 (2014)</a:t>
            </a:r>
          </a:p>
          <a:p>
            <a:pPr eaLnBrk="1" hangingPunct="1"/>
            <a:r>
              <a:rPr lang="en-US" sz="1400" dirty="0">
                <a:solidFill>
                  <a:srgbClr val="0000FF"/>
                </a:solidFill>
              </a:rPr>
              <a:t>A. Romanenko et al., J. Appl. Phys. </a:t>
            </a:r>
            <a:r>
              <a:rPr lang="en-US" sz="1400" b="1" dirty="0">
                <a:solidFill>
                  <a:srgbClr val="0000FF"/>
                </a:solidFill>
              </a:rPr>
              <a:t>115</a:t>
            </a:r>
            <a:r>
              <a:rPr lang="en-US" sz="1400" dirty="0">
                <a:solidFill>
                  <a:srgbClr val="0000FF"/>
                </a:solidFill>
              </a:rPr>
              <a:t>, 184903 (2014)</a:t>
            </a:r>
          </a:p>
          <a:p>
            <a:pPr eaLnBrk="1" hangingPunct="1"/>
            <a:r>
              <a:rPr lang="en-US" sz="1400" dirty="0">
                <a:solidFill>
                  <a:srgbClr val="0000FF"/>
                </a:solidFill>
              </a:rPr>
              <a:t>D. </a:t>
            </a:r>
            <a:r>
              <a:rPr lang="en-US" sz="1400" dirty="0" err="1">
                <a:solidFill>
                  <a:srgbClr val="0000FF"/>
                </a:solidFill>
              </a:rPr>
              <a:t>Gonnella</a:t>
            </a:r>
            <a:r>
              <a:rPr lang="en-US" sz="1400" dirty="0">
                <a:solidFill>
                  <a:srgbClr val="0000FF"/>
                </a:solidFill>
              </a:rPr>
              <a:t> et al, J. Appl. Phys. </a:t>
            </a:r>
            <a:r>
              <a:rPr lang="en-US" sz="1400" b="1" dirty="0">
                <a:solidFill>
                  <a:srgbClr val="0000FF"/>
                </a:solidFill>
              </a:rPr>
              <a:t>117</a:t>
            </a:r>
            <a:r>
              <a:rPr lang="en-US" sz="1400" dirty="0">
                <a:solidFill>
                  <a:srgbClr val="0000FF"/>
                </a:solidFill>
              </a:rPr>
              <a:t>, 023908 (2015)</a:t>
            </a:r>
          </a:p>
          <a:p>
            <a:pPr eaLnBrk="1" hangingPunct="1"/>
            <a:r>
              <a:rPr lang="en-US" sz="1400" dirty="0">
                <a:solidFill>
                  <a:srgbClr val="0000FF"/>
                </a:solidFill>
              </a:rPr>
              <a:t>M. Martinello et al., J. Appl. Phys. </a:t>
            </a:r>
            <a:r>
              <a:rPr lang="en-US" sz="1400" b="1" dirty="0">
                <a:solidFill>
                  <a:srgbClr val="0000FF"/>
                </a:solidFill>
              </a:rPr>
              <a:t>118</a:t>
            </a:r>
            <a:r>
              <a:rPr lang="en-US" sz="1400" dirty="0">
                <a:solidFill>
                  <a:srgbClr val="0000FF"/>
                </a:solidFill>
              </a:rPr>
              <a:t>, 044505 (2015)</a:t>
            </a:r>
          </a:p>
          <a:p>
            <a:pPr eaLnBrk="1" hangingPunct="1"/>
            <a:r>
              <a:rPr lang="en-US" sz="1400" dirty="0">
                <a:solidFill>
                  <a:srgbClr val="0000FF"/>
                </a:solidFill>
              </a:rPr>
              <a:t>S. Posen et al., J. Appl. Phys. </a:t>
            </a:r>
            <a:r>
              <a:rPr lang="en-US" sz="1400" b="1" dirty="0">
                <a:solidFill>
                  <a:srgbClr val="0000FF"/>
                </a:solidFill>
              </a:rPr>
              <a:t>119</a:t>
            </a:r>
            <a:r>
              <a:rPr lang="en-US" sz="1400" dirty="0">
                <a:solidFill>
                  <a:srgbClr val="0000FF"/>
                </a:solidFill>
              </a:rPr>
              <a:t>, 213903 (2016)</a:t>
            </a:r>
          </a:p>
          <a:p>
            <a:pPr eaLnBrk="1" hangingPunct="1"/>
            <a:r>
              <a:rPr lang="en-US" sz="1400" dirty="0">
                <a:solidFill>
                  <a:srgbClr val="0000FF"/>
                </a:solidFill>
              </a:rPr>
              <a:t>S. Huang, Phys. Rev. </a:t>
            </a:r>
            <a:r>
              <a:rPr lang="en-US" sz="1400" dirty="0" err="1">
                <a:solidFill>
                  <a:srgbClr val="0000FF"/>
                </a:solidFill>
              </a:rPr>
              <a:t>Accel</a:t>
            </a:r>
            <a:r>
              <a:rPr lang="en-US" sz="1400" dirty="0">
                <a:solidFill>
                  <a:srgbClr val="0000FF"/>
                </a:solidFill>
              </a:rPr>
              <a:t>. Beams </a:t>
            </a:r>
            <a:r>
              <a:rPr lang="en-US" sz="1400" b="1" dirty="0">
                <a:solidFill>
                  <a:srgbClr val="0000FF"/>
                </a:solidFill>
              </a:rPr>
              <a:t>19</a:t>
            </a:r>
            <a:r>
              <a:rPr lang="en-US" sz="1400" dirty="0">
                <a:solidFill>
                  <a:srgbClr val="0000FF"/>
                </a:solidFill>
              </a:rPr>
              <a:t>, 082001 (2016)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191034" y="4157283"/>
            <a:ext cx="93674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-53136" y="2414082"/>
            <a:ext cx="2318789" cy="1754718"/>
            <a:chOff x="-17276" y="2330952"/>
            <a:chExt cx="2318789" cy="1754718"/>
          </a:xfrm>
        </p:grpSpPr>
        <p:pic>
          <p:nvPicPr>
            <p:cNvPr id="18" name="Picture 2" descr="image of FIG. 2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06" r="64752" b="22208"/>
            <a:stretch/>
          </p:blipFill>
          <p:spPr bwMode="auto">
            <a:xfrm>
              <a:off x="418311" y="2390174"/>
              <a:ext cx="1883202" cy="16954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501298" y="2330952"/>
              <a:ext cx="4395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T</a:t>
              </a:r>
              <a:r>
                <a:rPr lang="en-US" baseline="-250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17276" y="3002956"/>
              <a:ext cx="4395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T</a:t>
              </a:r>
              <a:r>
                <a:rPr lang="en-US" baseline="-25000" dirty="0">
                  <a:solidFill>
                    <a:srgbClr val="C00000"/>
                  </a:solidFill>
                </a:rPr>
                <a:t>2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82117" y="3233789"/>
              <a:ext cx="1710325" cy="20735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996062" y="2685122"/>
              <a:ext cx="646510" cy="12676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268555" y="2000035"/>
            <a:ext cx="7135621" cy="3342874"/>
            <a:chOff x="2268555" y="1933531"/>
            <a:chExt cx="7135621" cy="3342874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98101" y="1933531"/>
              <a:ext cx="3906075" cy="3342874"/>
            </a:xfrm>
            <a:prstGeom prst="rect">
              <a:avLst/>
            </a:prstGeom>
          </p:spPr>
        </p:pic>
        <p:cxnSp>
          <p:nvCxnSpPr>
            <p:cNvPr id="60" name="Straight Arrow Connector 59"/>
            <p:cNvCxnSpPr/>
            <p:nvPr/>
          </p:nvCxnSpPr>
          <p:spPr>
            <a:xfrm flipV="1">
              <a:off x="6123406" y="2914138"/>
              <a:ext cx="597248" cy="39046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>
              <a:stCxn id="58" idx="3"/>
            </p:cNvCxnSpPr>
            <p:nvPr/>
          </p:nvCxnSpPr>
          <p:spPr>
            <a:xfrm flipV="1">
              <a:off x="6357293" y="3604968"/>
              <a:ext cx="682366" cy="48131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4" name="Group 3"/>
            <p:cNvGrpSpPr/>
            <p:nvPr/>
          </p:nvGrpSpPr>
          <p:grpSpPr>
            <a:xfrm>
              <a:off x="2268555" y="2227518"/>
              <a:ext cx="3356854" cy="2555787"/>
              <a:chOff x="2246297" y="3074188"/>
              <a:chExt cx="3356854" cy="2555787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46297" y="3074188"/>
                <a:ext cx="3356854" cy="2555787"/>
              </a:xfrm>
              <a:prstGeom prst="rect">
                <a:avLst/>
              </a:prstGeom>
            </p:spPr>
          </p:pic>
          <p:sp>
            <p:nvSpPr>
              <p:cNvPr id="38" name="Rectangle 37"/>
              <p:cNvSpPr/>
              <p:nvPr/>
            </p:nvSpPr>
            <p:spPr>
              <a:xfrm>
                <a:off x="3490264" y="3760808"/>
                <a:ext cx="1510442" cy="5539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660826" y="4055920"/>
                <a:ext cx="522421" cy="2705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 flipH="1" flipV="1">
                <a:off x="3985486" y="3876723"/>
                <a:ext cx="383765" cy="28459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58" name="TextBox 57"/>
            <p:cNvSpPr txBox="1"/>
            <p:nvPr/>
          </p:nvSpPr>
          <p:spPr>
            <a:xfrm>
              <a:off x="4472481" y="3886223"/>
              <a:ext cx="1884812" cy="400110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</a:rPr>
                <a:t>All flux trapped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87839" y="3306293"/>
              <a:ext cx="2712910" cy="400110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</a:rPr>
                <a:t>Efficient flux expulsion</a:t>
              </a: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H="1">
              <a:off x="3176890" y="4126665"/>
              <a:ext cx="1295592" cy="7898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2383399" y="4787277"/>
            <a:ext cx="3986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50000"/>
                  </a:schemeClr>
                </a:solidFill>
              </a:rPr>
              <a:t>sc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50000"/>
                  </a:schemeClr>
                </a:solidFill>
              </a:rPr>
              <a:t>nc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=1.74 after complete Meissner effect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2151864" y="5020952"/>
            <a:ext cx="20471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28600" y="6294120"/>
            <a:ext cx="4539096" cy="2178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60518" y="5638371"/>
            <a:ext cx="1551420" cy="1089660"/>
            <a:chOff x="658927" y="4104646"/>
            <a:chExt cx="1551420" cy="1089660"/>
          </a:xfrm>
        </p:grpSpPr>
        <p:pic>
          <p:nvPicPr>
            <p:cNvPr id="43" name="Picture 42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5342" t="40637" r="28571" b="42986"/>
            <a:stretch/>
          </p:blipFill>
          <p:spPr bwMode="auto">
            <a:xfrm>
              <a:off x="658927" y="4280612"/>
              <a:ext cx="1551420" cy="750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4" name="Straight Arrow Connector 43"/>
            <p:cNvCxnSpPr/>
            <p:nvPr/>
          </p:nvCxnSpPr>
          <p:spPr>
            <a:xfrm flipV="1">
              <a:off x="845471" y="4104646"/>
              <a:ext cx="0" cy="108966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1127411" y="4104646"/>
              <a:ext cx="0" cy="108966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1790351" y="4104646"/>
              <a:ext cx="0" cy="108966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2049431" y="4104646"/>
              <a:ext cx="0" cy="108966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1439831" y="4104646"/>
              <a:ext cx="0" cy="108966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560518" y="4437734"/>
            <a:ext cx="1551419" cy="1105648"/>
            <a:chOff x="499881" y="5102033"/>
            <a:chExt cx="1551419" cy="1105648"/>
          </a:xfrm>
        </p:grpSpPr>
        <p:pic>
          <p:nvPicPr>
            <p:cNvPr id="29" name="Picture 28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5342" t="40637" r="28571" b="42986"/>
            <a:stretch/>
          </p:blipFill>
          <p:spPr bwMode="auto">
            <a:xfrm>
              <a:off x="499881" y="5296825"/>
              <a:ext cx="1551419" cy="750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3" name="Straight Arrow Connector 32"/>
            <p:cNvCxnSpPr/>
            <p:nvPr/>
          </p:nvCxnSpPr>
          <p:spPr>
            <a:xfrm flipV="1">
              <a:off x="1268862" y="5102033"/>
              <a:ext cx="0" cy="108966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Curved Connector 33"/>
            <p:cNvCxnSpPr/>
            <p:nvPr/>
          </p:nvCxnSpPr>
          <p:spPr>
            <a:xfrm rot="5400000" flipH="1" flipV="1">
              <a:off x="1663319" y="5824952"/>
              <a:ext cx="526005" cy="232881"/>
            </a:xfrm>
            <a:prstGeom prst="curvedConnector3">
              <a:avLst>
                <a:gd name="adj1" fmla="val 50000"/>
              </a:avLst>
            </a:prstGeom>
            <a:ln>
              <a:tailEnd type="non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6200000" flipV="1">
              <a:off x="1660635" y="5296264"/>
              <a:ext cx="544830" cy="219419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/>
            <p:nvPr/>
          </p:nvCxnSpPr>
          <p:spPr>
            <a:xfrm rot="5400000" flipH="1" flipV="1">
              <a:off x="1503861" y="5690102"/>
              <a:ext cx="535420" cy="486595"/>
            </a:xfrm>
            <a:prstGeom prst="curvedConnector3">
              <a:avLst>
                <a:gd name="adj1" fmla="val 36361"/>
              </a:avLst>
            </a:prstGeom>
            <a:ln>
              <a:tailEnd type="non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V="1">
              <a:off x="1506264" y="5165743"/>
              <a:ext cx="544831" cy="473889"/>
            </a:xfrm>
            <a:prstGeom prst="curvedConnector3">
              <a:avLst>
                <a:gd name="adj1" fmla="val 56410"/>
              </a:avLst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/>
            <p:nvPr/>
          </p:nvCxnSpPr>
          <p:spPr>
            <a:xfrm rot="16200000" flipV="1">
              <a:off x="388933" y="5826488"/>
              <a:ext cx="526005" cy="236381"/>
            </a:xfrm>
            <a:prstGeom prst="curvedConnector3">
              <a:avLst>
                <a:gd name="adj1" fmla="val 50000"/>
              </a:avLst>
            </a:prstGeom>
            <a:ln>
              <a:tailEnd type="non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/>
            <p:nvPr/>
          </p:nvCxnSpPr>
          <p:spPr>
            <a:xfrm rot="5400000" flipH="1" flipV="1">
              <a:off x="372691" y="5297901"/>
              <a:ext cx="544830" cy="222717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V="1">
              <a:off x="541302" y="5689731"/>
              <a:ext cx="535420" cy="493909"/>
            </a:xfrm>
            <a:prstGeom prst="curvedConnector3">
              <a:avLst>
                <a:gd name="adj1" fmla="val 36361"/>
              </a:avLst>
            </a:prstGeom>
            <a:ln>
              <a:tailEnd type="non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/>
            <p:nvPr/>
          </p:nvCxnSpPr>
          <p:spPr>
            <a:xfrm rot="5400000" flipH="1" flipV="1">
              <a:off x="529381" y="5165468"/>
              <a:ext cx="544831" cy="481012"/>
            </a:xfrm>
            <a:prstGeom prst="curvedConnector3">
              <a:avLst>
                <a:gd name="adj1" fmla="val 56410"/>
              </a:avLst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2392476" y="6020387"/>
            <a:ext cx="2355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50000"/>
                  </a:schemeClr>
                </a:solidFill>
              </a:rPr>
              <a:t>sc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50000"/>
                  </a:schemeClr>
                </a:solidFill>
              </a:rPr>
              <a:t>nc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=1 after full flux trapping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2151864" y="6254756"/>
            <a:ext cx="22064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 rot="16200000">
            <a:off x="1999346" y="2529684"/>
            <a:ext cx="94288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B</a:t>
            </a:r>
            <a:r>
              <a:rPr lang="en-US" sz="1600" baseline="-25000" dirty="0" err="1">
                <a:solidFill>
                  <a:schemeClr val="accent6">
                    <a:lumMod val="50000"/>
                  </a:schemeClr>
                </a:solidFill>
              </a:rPr>
              <a:t>sc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B</a:t>
            </a:r>
            <a:r>
              <a:rPr lang="en-US" sz="1600" baseline="-25000" dirty="0" err="1">
                <a:solidFill>
                  <a:schemeClr val="accent6">
                    <a:lumMod val="50000"/>
                  </a:schemeClr>
                </a:solidFill>
              </a:rPr>
              <a:t>nc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 rot="16200000">
            <a:off x="5373262" y="2885105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Q</a:t>
            </a:r>
            <a:r>
              <a:rPr lang="en-US" sz="1800" baseline="-25000" dirty="0">
                <a:solidFill>
                  <a:schemeClr val="accent6">
                    <a:lumMod val="50000"/>
                  </a:schemeClr>
                </a:solidFill>
              </a:rPr>
              <a:t>0</a:t>
            </a:r>
            <a:endParaRPr lang="en-US" sz="1800" baseline="-25000" dirty="0"/>
          </a:p>
        </p:txBody>
      </p:sp>
    </p:spTree>
    <p:extLst>
      <p:ext uri="{BB962C8B-B14F-4D97-AF65-F5344CB8AC3E}">
        <p14:creationId xmlns:p14="http://schemas.microsoft.com/office/powerpoint/2010/main" val="2520943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T baking for flux expulsion improvement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219" y="2361190"/>
            <a:ext cx="5228933" cy="3570591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30245" y="872214"/>
            <a:ext cx="8001000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Not all materials show good flux expulsion even with large thermal gradient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High T treatments are capable to improve materials flux expulsion properties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394" y="6012307"/>
            <a:ext cx="60823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1400" dirty="0">
                <a:solidFill>
                  <a:srgbClr val="0000FF"/>
                </a:solidFill>
              </a:rPr>
              <a:t>S. Posen et al., J. Appl. Phys. </a:t>
            </a:r>
            <a:r>
              <a:rPr lang="en-US" sz="1400" b="1" dirty="0">
                <a:solidFill>
                  <a:srgbClr val="0000FF"/>
                </a:solidFill>
              </a:rPr>
              <a:t>119</a:t>
            </a:r>
            <a:r>
              <a:rPr lang="en-US" sz="1400" dirty="0">
                <a:solidFill>
                  <a:srgbClr val="0000FF"/>
                </a:solidFill>
              </a:rPr>
              <a:t>, 213903 (2016)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732" y="2741212"/>
            <a:ext cx="4295660" cy="3221745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599974" y="5223533"/>
            <a:ext cx="1939399" cy="0"/>
          </a:xfrm>
          <a:prstGeom prst="line">
            <a:avLst/>
          </a:prstGeom>
          <a:ln w="19050">
            <a:prstDash val="dash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46634" y="3144676"/>
            <a:ext cx="3723526" cy="0"/>
          </a:xfrm>
          <a:prstGeom prst="line">
            <a:avLst/>
          </a:prstGeom>
          <a:ln w="19050">
            <a:prstDash val="dash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72724" y="5198163"/>
            <a:ext cx="1101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Full trapping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9974" y="2829369"/>
            <a:ext cx="1182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Full expulsion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453350" y="2769709"/>
            <a:ext cx="1182247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Full expulsion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95938" y="5198163"/>
            <a:ext cx="963790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Full trapping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5351115" y="5223533"/>
            <a:ext cx="1043858" cy="0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01064" y="3185539"/>
            <a:ext cx="3723526" cy="141912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415585" y="3158012"/>
            <a:ext cx="3723526" cy="47161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415585" y="3310412"/>
            <a:ext cx="277644" cy="94590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415585" y="3739047"/>
            <a:ext cx="277644" cy="94590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r>
              <a:rPr lang="it-IT" sz="1200" dirty="0"/>
              <a:t>Martina Martinello | P2MAC - Apr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39715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T baking for flux expulsion improvement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219" y="2361190"/>
            <a:ext cx="5228933" cy="3570591"/>
          </a:xfrm>
          <a:prstGeom prst="rect">
            <a:avLst/>
          </a:prstGeom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75394" y="6012307"/>
            <a:ext cx="60823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1400" dirty="0">
                <a:solidFill>
                  <a:srgbClr val="0000FF"/>
                </a:solidFill>
              </a:rPr>
              <a:t>S. Posen et al., J. Appl. Phys. </a:t>
            </a:r>
            <a:r>
              <a:rPr lang="en-US" sz="1400" b="1" dirty="0">
                <a:solidFill>
                  <a:srgbClr val="0000FF"/>
                </a:solidFill>
              </a:rPr>
              <a:t>119</a:t>
            </a:r>
            <a:r>
              <a:rPr lang="en-US" sz="1400" dirty="0">
                <a:solidFill>
                  <a:srgbClr val="0000FF"/>
                </a:solidFill>
              </a:rPr>
              <a:t>, 213903 (2016)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732" y="2741212"/>
            <a:ext cx="4295660" cy="3221745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 rot="5400000" flipH="1">
            <a:off x="6877733" y="3498296"/>
            <a:ext cx="516494" cy="297196"/>
          </a:xfrm>
          <a:prstGeom prst="rightArrow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18806" y="3443476"/>
            <a:ext cx="1585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After 900C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99974" y="5223533"/>
            <a:ext cx="1939399" cy="0"/>
          </a:xfrm>
          <a:prstGeom prst="line">
            <a:avLst/>
          </a:prstGeom>
          <a:ln w="19050">
            <a:prstDash val="dash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46634" y="3144676"/>
            <a:ext cx="3723526" cy="0"/>
          </a:xfrm>
          <a:prstGeom prst="line">
            <a:avLst/>
          </a:prstGeom>
          <a:ln w="19050">
            <a:prstDash val="dash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72724" y="5198163"/>
            <a:ext cx="1101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Full trapping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9974" y="2829369"/>
            <a:ext cx="1182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Full expulsion</a:t>
            </a:r>
          </a:p>
        </p:txBody>
      </p:sp>
      <p:sp>
        <p:nvSpPr>
          <p:cNvPr id="31" name="Right Arrow 30"/>
          <p:cNvSpPr/>
          <p:nvPr/>
        </p:nvSpPr>
        <p:spPr>
          <a:xfrm rot="5400000" flipH="1">
            <a:off x="995676" y="4069542"/>
            <a:ext cx="677240" cy="297196"/>
          </a:xfrm>
          <a:prstGeom prst="rightArrow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72335" y="3942615"/>
            <a:ext cx="1672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After 1000C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453350" y="2769709"/>
            <a:ext cx="1182247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Full expulsion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95938" y="5198163"/>
            <a:ext cx="963790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Full trapping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5351115" y="5223533"/>
            <a:ext cx="1043858" cy="0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0245" y="872214"/>
            <a:ext cx="8001000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Not all materials show good flux expulsion even with large thermal gradient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High T treatments are capable to improve materials flux expulsion properties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r>
              <a:rPr lang="it-IT" sz="1200" dirty="0"/>
              <a:t>Martina Martinello | P2MAC - Apr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1308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200" dirty="0"/>
              <a:t>PIP-II SRF LINAC</a:t>
            </a:r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r>
              <a:rPr lang="it-IT" sz="1200" dirty="0"/>
              <a:t>Martina Martinello | P2MAC - Apr 2017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" b="26577"/>
          <a:stretch/>
        </p:blipFill>
        <p:spPr>
          <a:xfrm>
            <a:off x="1602295" y="3055226"/>
            <a:ext cx="5939410" cy="268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01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326691" y="1567914"/>
                <a:ext cx="2490618" cy="6313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𝒇𝒍</m:t>
                          </m:r>
                        </m:sub>
                      </m:sSub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US" sz="32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691" y="1567914"/>
                <a:ext cx="2490618" cy="6313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39" y="103664"/>
            <a:ext cx="8686800" cy="641739"/>
          </a:xfrm>
        </p:spPr>
        <p:txBody>
          <a:bodyPr/>
          <a:lstStyle/>
          <a:p>
            <a:r>
              <a:rPr lang="en-US" dirty="0"/>
              <a:t>Trapped flux surface resistance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346" y="6487426"/>
            <a:ext cx="1451393" cy="36284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200"/>
              <a:t>Martina Martinello | P2MAC - Apr 2017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228600" y="2265040"/>
            <a:ext cx="8667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These losses can be reduced by minimizing these contributions: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Diagram 7"/>
              <p:cNvGraphicFramePr/>
              <p:nvPr>
                <p:extLst/>
              </p:nvPr>
            </p:nvGraphicFramePr>
            <p:xfrm>
              <a:off x="1709928" y="2926080"/>
              <a:ext cx="5956485" cy="306918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mc:Choice>
        <mc:Fallback xmlns="">
          <p:graphicFrame>
            <p:nvGraphicFramePr>
              <p:cNvPr id="8" name="Diagram 7"/>
              <p:cNvGraphicFramePr/>
              <p:nvPr>
                <p:extLst>
                  <p:ext uri="{D42A27DB-BD31-4B8C-83A1-F6EECF244321}">
                    <p14:modId xmlns:p14="http://schemas.microsoft.com/office/powerpoint/2010/main" val="110718363"/>
                  </p:ext>
                </p:extLst>
              </p:nvPr>
            </p:nvGraphicFramePr>
            <p:xfrm>
              <a:off x="1709928" y="2926080"/>
              <a:ext cx="5956485" cy="306918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10" r:qs="rId11" r:cs="rId12"/>
              </a:graphicData>
            </a:graphic>
          </p:graphicFrame>
        </mc:Fallback>
      </mc:AlternateContent>
      <p:sp>
        <p:nvSpPr>
          <p:cNvPr id="4" name="TextBox 3"/>
          <p:cNvSpPr txBox="1"/>
          <p:nvPr/>
        </p:nvSpPr>
        <p:spPr>
          <a:xfrm>
            <a:off x="12366" y="4794936"/>
            <a:ext cx="1588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Trapped Flux Sensitivity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64480" y="1608802"/>
            <a:ext cx="381001" cy="538042"/>
          </a:xfrm>
          <a:prstGeom prst="rect">
            <a:avLst/>
          </a:prstGeom>
          <a:noFill/>
          <a:ln w="28575">
            <a:solidFill>
              <a:srgbClr val="AF27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28600" y="916366"/>
                <a:ext cx="8686800" cy="4653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𝐵𝐶𝑆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a:rPr lang="en-US" sz="28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916366"/>
                <a:ext cx="8686800" cy="46538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0770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3217929" y="800143"/>
          <a:ext cx="6781736" cy="518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35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17929" y="800143"/>
                        <a:ext cx="6781736" cy="5189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doping to minimize trapped flux sensitivity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08740" y="1532993"/>
                <a:ext cx="1565371" cy="758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𝑭𝒍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𝑻𝒓𝒂𝒑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740" y="1532993"/>
                <a:ext cx="1565371" cy="7581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95140" y="1110183"/>
            <a:ext cx="319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Trapped flux sensitivity: 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5140" y="2434758"/>
                <a:ext cx="3522757" cy="2877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2880" indent="-182880" algn="jus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Bell-shaped trend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 as a function of mean free path</a:t>
                </a:r>
              </a:p>
              <a:p>
                <a:pPr algn="just"/>
                <a:endParaRPr lang="en-US" sz="105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182880" indent="-182880" algn="jus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N-doping cavities present higher sensitivity than standard treated cavities</a:t>
                </a:r>
              </a:p>
              <a:p>
                <a:pPr algn="just"/>
                <a:endParaRPr lang="en-US" sz="105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182880" indent="-182880" algn="just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chemeClr val="accent6">
                        <a:lumMod val="50000"/>
                      </a:schemeClr>
                    </a:solidFill>
                  </a:rPr>
                  <a:t>Light doping is needed to minimize trapped flux sensitivity</a:t>
                </a:r>
                <a:endParaRPr lang="en-US" sz="20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40" y="2434758"/>
                <a:ext cx="3522757" cy="2877711"/>
              </a:xfrm>
              <a:prstGeom prst="rect">
                <a:avLst/>
              </a:prstGeom>
              <a:blipFill>
                <a:blip r:embed="rId7"/>
                <a:stretch>
                  <a:fillRect l="-1557" t="-847" r="-1903" b="-2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95140" y="5904330"/>
            <a:ext cx="433965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M. Martinello et al., App. Phys. Lett. </a:t>
            </a:r>
            <a:r>
              <a:rPr lang="en-US" sz="1400" b="1" dirty="0">
                <a:solidFill>
                  <a:srgbClr val="0000FF"/>
                </a:solidFill>
              </a:rPr>
              <a:t>109</a:t>
            </a:r>
            <a:r>
              <a:rPr lang="en-US" sz="1400" dirty="0">
                <a:solidFill>
                  <a:srgbClr val="0000FF"/>
                </a:solidFill>
              </a:rPr>
              <a:t>, 062601 (2016)</a:t>
            </a:r>
            <a:r>
              <a:rPr lang="en-US" sz="1400" b="1" dirty="0">
                <a:solidFill>
                  <a:srgbClr val="0000FF"/>
                </a:solidFill>
              </a:rPr>
              <a:t>	</a:t>
            </a:r>
          </a:p>
        </p:txBody>
      </p:sp>
      <p:sp>
        <p:nvSpPr>
          <p:cNvPr id="11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r>
              <a:rPr lang="it-IT" sz="1200" dirty="0"/>
              <a:t>Martina Martinello | P2MAC - Apr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01965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Minimizing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dirty="0"/>
                  <a:t> at 16 MV/m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175" b="-30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17336" y="6515100"/>
            <a:ext cx="5373688" cy="241300"/>
          </a:xfrm>
        </p:spPr>
        <p:txBody>
          <a:bodyPr/>
          <a:lstStyle/>
          <a:p>
            <a:r>
              <a:rPr lang="it-IT" sz="1200"/>
              <a:t>Martina Martinello | P2MAC - Apr 2017</a:t>
            </a:r>
            <a:endParaRPr lang="en-US" sz="1200"/>
          </a:p>
        </p:txBody>
      </p:sp>
      <p:grpSp>
        <p:nvGrpSpPr>
          <p:cNvPr id="11" name="Group 10"/>
          <p:cNvGrpSpPr/>
          <p:nvPr/>
        </p:nvGrpSpPr>
        <p:grpSpPr>
          <a:xfrm>
            <a:off x="445418" y="1065865"/>
            <a:ext cx="3768364" cy="4401715"/>
            <a:chOff x="228600" y="960612"/>
            <a:chExt cx="3768364" cy="4401715"/>
          </a:xfrm>
        </p:grpSpPr>
        <p:sp>
          <p:nvSpPr>
            <p:cNvPr id="10" name="Rectangle 9"/>
            <p:cNvSpPr/>
            <p:nvPr/>
          </p:nvSpPr>
          <p:spPr>
            <a:xfrm>
              <a:off x="492789" y="3300224"/>
              <a:ext cx="3504175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11480" indent="-41148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Very low values of R</a:t>
              </a:r>
              <a:r>
                <a:rPr lang="en-US" baseline="-25000" dirty="0">
                  <a:solidFill>
                    <a:schemeClr val="accent6">
                      <a:lumMod val="50000"/>
                    </a:schemeClr>
                  </a:solidFill>
                </a:rPr>
                <a:t>BCS</a:t>
              </a:r>
            </a:p>
            <a:p>
              <a:pPr marL="411480" indent="-41148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pPr marL="411480" indent="-41148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Acceptable values of sensitivity</a:t>
              </a:r>
            </a:p>
            <a:p>
              <a:pPr marL="411480" indent="-41148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pPr marL="411480" indent="-41148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Low residual resistance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228600" y="960612"/>
                  <a:ext cx="3768364" cy="18774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200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The best surface treatment </a:t>
                  </a:r>
                  <a:r>
                    <a:rPr lang="en-US" sz="2000" dirty="0">
                      <a:solidFill>
                        <a:srgbClr val="C00000"/>
                      </a:solidFill>
                    </a:rPr>
                    <a:t>minimizes</a:t>
                  </a:r>
                  <a:r>
                    <a:rPr lang="en-US" sz="200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 both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𝐵𝐶𝑆</m:t>
                          </m:r>
                        </m:sub>
                      </m:sSub>
                    </m:oMath>
                  </a14:m>
                  <a:r>
                    <a:rPr lang="en-US" sz="200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 and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a14:m>
                  <a:r>
                    <a:rPr lang="en-US" sz="200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 contributions:</a:t>
                  </a:r>
                </a:p>
                <a:p>
                  <a:pPr algn="just"/>
                  <a:endParaRPr lang="en-US" sz="1600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  <a:p>
                  <a:pPr algn="just"/>
                  <a:r>
                    <a:rPr lang="en-US" sz="2000" b="1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Light doping was chosen for LCLS-II:</a:t>
                  </a: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600" y="960612"/>
                  <a:ext cx="3768364" cy="1877437"/>
                </a:xfrm>
                <a:prstGeom prst="rect">
                  <a:avLst/>
                </a:prstGeom>
                <a:blipFill>
                  <a:blip r:embed="rId4"/>
                  <a:stretch>
                    <a:fillRect l="-1618" t="-1623" r="-1780" b="-51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Smiley Face 11"/>
            <p:cNvSpPr/>
            <p:nvPr/>
          </p:nvSpPr>
          <p:spPr>
            <a:xfrm>
              <a:off x="451576" y="3343999"/>
              <a:ext cx="365760" cy="365760"/>
            </a:xfrm>
            <a:prstGeom prst="smileyFace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iley Face 19"/>
            <p:cNvSpPr/>
            <p:nvPr/>
          </p:nvSpPr>
          <p:spPr>
            <a:xfrm>
              <a:off x="451576" y="4602885"/>
              <a:ext cx="365760" cy="365760"/>
            </a:xfrm>
            <a:prstGeom prst="smileyFace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iley Face 20"/>
            <p:cNvSpPr/>
            <p:nvPr/>
          </p:nvSpPr>
          <p:spPr>
            <a:xfrm>
              <a:off x="451576" y="3916663"/>
              <a:ext cx="365760" cy="365760"/>
            </a:xfrm>
            <a:prstGeom prst="smileyFace">
              <a:avLst>
                <a:gd name="adj" fmla="val -249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9" y="848411"/>
            <a:ext cx="4531592" cy="53743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600" y="5759903"/>
            <a:ext cx="5724644" cy="7386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M. Martinello et al., App. Phys. Lett. </a:t>
            </a:r>
            <a:r>
              <a:rPr lang="en-US" sz="1400" b="1" dirty="0">
                <a:solidFill>
                  <a:srgbClr val="0000FF"/>
                </a:solidFill>
              </a:rPr>
              <a:t>109</a:t>
            </a:r>
            <a:r>
              <a:rPr lang="en-US" sz="1400" dirty="0">
                <a:solidFill>
                  <a:srgbClr val="0000FF"/>
                </a:solidFill>
              </a:rPr>
              <a:t>, 062601 (2016)</a:t>
            </a:r>
          </a:p>
          <a:p>
            <a:r>
              <a:rPr lang="en-US" sz="1400" dirty="0">
                <a:solidFill>
                  <a:srgbClr val="0000FF"/>
                </a:solidFill>
              </a:rPr>
              <a:t>M. Checchin et al., </a:t>
            </a:r>
            <a:r>
              <a:rPr lang="en-US" sz="1400" dirty="0" err="1">
                <a:solidFill>
                  <a:srgbClr val="0000FF"/>
                </a:solidFill>
              </a:rPr>
              <a:t>Supercond</a:t>
            </a:r>
            <a:r>
              <a:rPr lang="en-US" sz="1400" dirty="0">
                <a:solidFill>
                  <a:srgbClr val="0000FF"/>
                </a:solidFill>
              </a:rPr>
              <a:t>. Sci. Technol. </a:t>
            </a:r>
            <a:r>
              <a:rPr lang="en-US" sz="1400" b="1" dirty="0">
                <a:solidFill>
                  <a:srgbClr val="0000FF"/>
                </a:solidFill>
              </a:rPr>
              <a:t>30</a:t>
            </a:r>
            <a:r>
              <a:rPr lang="en-US" sz="1400" dirty="0">
                <a:solidFill>
                  <a:srgbClr val="0000FF"/>
                </a:solidFill>
              </a:rPr>
              <a:t>, 034003 (2017)</a:t>
            </a:r>
            <a:r>
              <a:rPr lang="en-US" sz="1400" b="1" dirty="0">
                <a:solidFill>
                  <a:srgbClr val="0000FF"/>
                </a:solidFill>
              </a:rPr>
              <a:t>	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0261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079" y="854909"/>
            <a:ext cx="4577921" cy="36374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39" y="103664"/>
            <a:ext cx="8686800" cy="641739"/>
          </a:xfrm>
        </p:spPr>
        <p:txBody>
          <a:bodyPr/>
          <a:lstStyle/>
          <a:p>
            <a:r>
              <a:rPr lang="en-US" dirty="0"/>
              <a:t>N-doping from R&amp;D to production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346" y="6487426"/>
            <a:ext cx="1451393" cy="362848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42" y="982531"/>
            <a:ext cx="4116635" cy="349571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188337" y="839642"/>
            <a:ext cx="2120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FNAL single cell cavities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14882" y="828643"/>
            <a:ext cx="402911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Bare 9-cell cavities with 2/6 doping recipe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75042" y="4474792"/>
                <a:ext cx="8471755" cy="1792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Many recipes were studied on single-cell cavities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</a:rPr>
                  <a:t>: light doping seemed the best in terms of both Q-factor and quench field </a:t>
                </a:r>
              </a:p>
              <a:p>
                <a:endParaRPr lang="en-US" sz="10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ea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en-US" u="sng" dirty="0">
                    <a:solidFill>
                      <a:schemeClr val="accent6">
                        <a:lumMod val="50000"/>
                      </a:schemeClr>
                    </a:solidFill>
                  </a:rPr>
                  <a:t>2/6 recipe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:    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begChr m:val="⟨"/>
                        <m:endChr m:val="⟩"/>
                        <m:ctrlPr>
                          <a:rPr lang="en-US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en-US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=2.7∙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lang="en-US" b="0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,   </m:t>
                    </m:r>
                    <m:d>
                      <m:dPr>
                        <m:begChr m:val="⟨"/>
                        <m:endChr m:val="⟩"/>
                        <m:ctrlPr>
                          <a:rPr lang="en-US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𝑎𝑐𝑐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23 </m:t>
                    </m:r>
                    <m:r>
                      <a:rPr lang="en-US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𝑀𝑉</m:t>
                    </m:r>
                    <m:r>
                      <a:rPr lang="en-US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Best recipe transferred to 9-cell cavities and measured before and after He vessel. Some measured also in HTS (fully dressed and assembled).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42" y="4474792"/>
                <a:ext cx="8471755" cy="1792798"/>
              </a:xfrm>
              <a:prstGeom prst="rect">
                <a:avLst/>
              </a:prstGeom>
              <a:blipFill>
                <a:blip r:embed="rId5"/>
                <a:stretch>
                  <a:fillRect l="-504" t="-1701"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1" descr="C:\Users\Mattia\Desktop\THESIS\Immagini\Tesla-type-cavity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3131" y="3151402"/>
            <a:ext cx="1877658" cy="312767"/>
          </a:xfrm>
          <a:prstGeom prst="rect">
            <a:avLst/>
          </a:prstGeom>
          <a:noFill/>
        </p:spPr>
      </p:pic>
      <p:sp>
        <p:nvSpPr>
          <p:cNvPr id="11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r>
              <a:rPr lang="it-IT" sz="1200" dirty="0"/>
              <a:t>Martina Martinello | P2MAC - Apr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72858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/>
              <a:t>N-infusion Performance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it-IT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Martina Martinello | P2MAC - Apr 2017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297" y="6515100"/>
            <a:ext cx="1236103" cy="273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154" y="951738"/>
            <a:ext cx="4543223" cy="36345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4" y="951738"/>
            <a:ext cx="4382579" cy="36345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878" y="4586317"/>
            <a:ext cx="829024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The N-infusion performance can be tuned by acting on time and temperature:</a:t>
            </a:r>
          </a:p>
          <a:p>
            <a:pPr algn="just"/>
            <a:endParaRPr lang="en-US" sz="5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Shorter treatment and lower T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120 C baking like behavior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5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Longer treatment and/or higher T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N-doping like behavior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02218" y="802575"/>
            <a:ext cx="24947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A. Grassellino </a:t>
            </a:r>
            <a:r>
              <a:rPr lang="en-US" sz="1200" i="1" dirty="0">
                <a:solidFill>
                  <a:srgbClr val="0000FF"/>
                </a:solidFill>
              </a:rPr>
              <a:t>et al.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b="1" dirty="0">
                <a:solidFill>
                  <a:srgbClr val="0000FF"/>
                </a:solidFill>
              </a:rPr>
              <a:t>arXiv:1305.2182</a:t>
            </a:r>
            <a:endParaRPr lang="en-US" sz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00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200" dirty="0"/>
              <a:t>Status of SRF Technology for PIP-II</a:t>
            </a:r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r>
              <a:rPr lang="it-IT" sz="1200" dirty="0"/>
              <a:t>Martina Martinello | P2MAC - Apr 2017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122" b="44201"/>
          <a:stretch/>
        </p:blipFill>
        <p:spPr>
          <a:xfrm>
            <a:off x="4290060" y="3070830"/>
            <a:ext cx="4000500" cy="284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04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162.5 MHz Half-Wave Resonators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0204" y="5716776"/>
            <a:ext cx="51710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>
                <a:solidFill>
                  <a:srgbClr val="0000FF"/>
                </a:solidFill>
              </a:rPr>
              <a:t>*HWR technology developed at ANL via ANL/FNAL PIP-II Collaboration.  </a:t>
            </a:r>
          </a:p>
          <a:p>
            <a:pPr algn="just"/>
            <a:r>
              <a:rPr lang="en-US" sz="1100" dirty="0">
                <a:solidFill>
                  <a:srgbClr val="0000FF"/>
                </a:solidFill>
              </a:rPr>
              <a:t>Z. Conway, A. </a:t>
            </a:r>
            <a:r>
              <a:rPr lang="en-US" sz="1100" dirty="0" err="1">
                <a:solidFill>
                  <a:srgbClr val="0000FF"/>
                </a:solidFill>
              </a:rPr>
              <a:t>Barcikowski</a:t>
            </a:r>
            <a:r>
              <a:rPr lang="en-US" sz="1100" dirty="0">
                <a:solidFill>
                  <a:srgbClr val="0000FF"/>
                </a:solidFill>
              </a:rPr>
              <a:t>, S. </a:t>
            </a:r>
            <a:r>
              <a:rPr lang="en-US" sz="1100" dirty="0" err="1">
                <a:solidFill>
                  <a:srgbClr val="0000FF"/>
                </a:solidFill>
              </a:rPr>
              <a:t>Gerbik</a:t>
            </a:r>
            <a:r>
              <a:rPr lang="en-US" sz="1100" dirty="0">
                <a:solidFill>
                  <a:srgbClr val="0000FF"/>
                </a:solidFill>
              </a:rPr>
              <a:t>, C. Hopper, M.P. Kelly, M. </a:t>
            </a:r>
            <a:r>
              <a:rPr lang="en-US" sz="1100" dirty="0" err="1">
                <a:solidFill>
                  <a:srgbClr val="0000FF"/>
                </a:solidFill>
              </a:rPr>
              <a:t>Kedzie</a:t>
            </a:r>
            <a:r>
              <a:rPr lang="en-US" sz="1100" dirty="0">
                <a:solidFill>
                  <a:srgbClr val="0000FF"/>
                </a:solidFill>
              </a:rPr>
              <a:t>, S. Kim, P. </a:t>
            </a:r>
            <a:r>
              <a:rPr lang="en-US" sz="1100" dirty="0" err="1">
                <a:solidFill>
                  <a:srgbClr val="0000FF"/>
                </a:solidFill>
              </a:rPr>
              <a:t>Ostroumov</a:t>
            </a:r>
            <a:r>
              <a:rPr lang="en-US" sz="1100" dirty="0">
                <a:solidFill>
                  <a:srgbClr val="0000FF"/>
                </a:solidFill>
              </a:rPr>
              <a:t>, T. Reid.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240204" y="3471071"/>
            <a:ext cx="5417739" cy="2215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462" y="1408090"/>
            <a:ext cx="2624438" cy="47677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7633" y="3149258"/>
            <a:ext cx="5417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Bulk and light EP of jacketed HWR @ ANL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52714" y="1007980"/>
            <a:ext cx="3291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Bare HWR before jacketing</a:t>
            </a:r>
          </a:p>
        </p:txBody>
      </p:sp>
      <p:sp>
        <p:nvSpPr>
          <p:cNvPr id="16" name="Footer Placeholder 12"/>
          <p:cNvSpPr>
            <a:spLocks noGrp="1"/>
          </p:cNvSpPr>
          <p:nvPr>
            <p:ph type="ftr" sz="quarter" idx="4294967295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/>
          <a:lstStyle/>
          <a:p>
            <a:r>
              <a:rPr lang="it-IT" sz="1200" dirty="0"/>
              <a:t>Martina Martinello | P2MAC - Apr 2017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47633" y="950300"/>
                <a:ext cx="5602880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Surface treatments: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Light BCP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2000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20 </m:t>
                    </m:r>
                    <m:r>
                      <a:rPr lang="en-US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Deep EP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2000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1</m:t>
                    </m:r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20 </m:t>
                    </m:r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Baking at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625</m:t>
                    </m:r>
                    <m:r>
                      <a:rPr lang="en-US" sz="2000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 for 10 hours in UHV furnace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Light EP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~ 20 </m:t>
                    </m:r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33" y="950300"/>
                <a:ext cx="5602880" cy="1938992"/>
              </a:xfrm>
              <a:prstGeom prst="rect">
                <a:avLst/>
              </a:prstGeom>
              <a:blipFill>
                <a:blip r:embed="rId4"/>
                <a:stretch>
                  <a:fillRect l="-1088" t="-1572" r="-435" b="-5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2473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6552" y="1087821"/>
            <a:ext cx="6118517" cy="52378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HWR 2 K Test Results 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200" dirty="0"/>
              <a:t>Martina Martinello | P2MAC - Apr 2017</a:t>
            </a:r>
            <a:endParaRPr lang="en-US" sz="1200" dirty="0"/>
          </a:p>
        </p:txBody>
      </p:sp>
      <p:sp>
        <p:nvSpPr>
          <p:cNvPr id="3" name="Star: 5 Points 2"/>
          <p:cNvSpPr/>
          <p:nvPr/>
        </p:nvSpPr>
        <p:spPr>
          <a:xfrm>
            <a:off x="3431463" y="2521272"/>
            <a:ext cx="309489" cy="309489"/>
          </a:xfrm>
          <a:prstGeom prst="star5">
            <a:avLst/>
          </a:prstGeom>
          <a:solidFill>
            <a:srgbClr val="FFFF00"/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52385" y="2881232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PIP-II specs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64207" y="839208"/>
            <a:ext cx="2951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Curtesy of A. Lunin and Z. Conway</a:t>
            </a:r>
          </a:p>
        </p:txBody>
      </p:sp>
    </p:spTree>
    <p:extLst>
      <p:ext uri="{BB962C8B-B14F-4D97-AF65-F5344CB8AC3E}">
        <p14:creationId xmlns:p14="http://schemas.microsoft.com/office/powerpoint/2010/main" val="21662298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SSR1: 325 MHz Single Spoke Resonators</a:t>
            </a:r>
          </a:p>
        </p:txBody>
      </p:sp>
      <p:sp>
        <p:nvSpPr>
          <p:cNvPr id="21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r>
              <a:rPr lang="it-IT" sz="1200" dirty="0"/>
              <a:t>Martina Martinello | P2MAC - Apr 2017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47633" y="871556"/>
                <a:ext cx="4797747" cy="2631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Surface treatments: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Bulk BCP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2000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1</m:t>
                    </m:r>
                    <m:r>
                      <a:rPr lang="en-US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20 </m:t>
                    </m:r>
                    <m:r>
                      <a:rPr lang="en-US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Baking at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000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00 </m:t>
                    </m:r>
                    <m:r>
                      <a:rPr lang="en-US" sz="2000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 for 10 hours in UHV furnace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Light BCP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~ 20 </m:t>
                    </m:r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Low T baking at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0 </m:t>
                    </m:r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 for 48 hours 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  <a:ea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 particularly favorable to process MP 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33" y="871556"/>
                <a:ext cx="4797747" cy="2631490"/>
              </a:xfrm>
              <a:prstGeom prst="rect">
                <a:avLst/>
              </a:prstGeom>
              <a:blipFill>
                <a:blip r:embed="rId3"/>
                <a:stretch>
                  <a:fillRect l="-1271" t="-1157" r="-2414" b="-3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7335" y="998755"/>
            <a:ext cx="3729965" cy="4670359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25" t="1443" r="8207" b="3113"/>
          <a:stretch/>
        </p:blipFill>
        <p:spPr bwMode="auto">
          <a:xfrm>
            <a:off x="1483516" y="3571458"/>
            <a:ext cx="2125980" cy="2097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0493" y="5861274"/>
            <a:ext cx="8706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L. </a:t>
            </a:r>
            <a:r>
              <a:rPr lang="en-US" sz="1200" dirty="0" err="1">
                <a:solidFill>
                  <a:srgbClr val="0000FF"/>
                </a:solidFill>
              </a:rPr>
              <a:t>Ristori</a:t>
            </a:r>
            <a:r>
              <a:rPr lang="en-US" sz="1200" dirty="0">
                <a:solidFill>
                  <a:srgbClr val="0000FF"/>
                </a:solidFill>
              </a:rPr>
              <a:t>, M.H. </a:t>
            </a:r>
            <a:r>
              <a:rPr lang="en-US" sz="1200" dirty="0" err="1">
                <a:solidFill>
                  <a:srgbClr val="0000FF"/>
                </a:solidFill>
              </a:rPr>
              <a:t>Awida</a:t>
            </a:r>
            <a:r>
              <a:rPr lang="en-US" sz="1200" dirty="0">
                <a:solidFill>
                  <a:srgbClr val="0000FF"/>
                </a:solidFill>
              </a:rPr>
              <a:t> ,P. </a:t>
            </a:r>
            <a:r>
              <a:rPr lang="en-US" sz="1200" dirty="0" err="1">
                <a:solidFill>
                  <a:srgbClr val="0000FF"/>
                </a:solidFill>
              </a:rPr>
              <a:t>Berrutti</a:t>
            </a:r>
            <a:r>
              <a:rPr lang="en-US" sz="1200" dirty="0">
                <a:solidFill>
                  <a:srgbClr val="0000FF"/>
                </a:solidFill>
              </a:rPr>
              <a:t>, T.N. </a:t>
            </a:r>
            <a:r>
              <a:rPr lang="en-US" sz="1200" dirty="0" err="1">
                <a:solidFill>
                  <a:srgbClr val="0000FF"/>
                </a:solidFill>
              </a:rPr>
              <a:t>Khabiboulline</a:t>
            </a:r>
            <a:r>
              <a:rPr lang="en-US" sz="1200" dirty="0">
                <a:solidFill>
                  <a:srgbClr val="0000FF"/>
                </a:solidFill>
              </a:rPr>
              <a:t>, M. </a:t>
            </a:r>
            <a:r>
              <a:rPr lang="en-US" sz="1200" dirty="0" err="1">
                <a:solidFill>
                  <a:srgbClr val="0000FF"/>
                </a:solidFill>
              </a:rPr>
              <a:t>Merio</a:t>
            </a:r>
            <a:r>
              <a:rPr lang="en-US" sz="1200" dirty="0">
                <a:solidFill>
                  <a:srgbClr val="0000FF"/>
                </a:solidFill>
              </a:rPr>
              <a:t>, D. </a:t>
            </a:r>
            <a:r>
              <a:rPr lang="en-US" sz="1200" dirty="0" err="1">
                <a:solidFill>
                  <a:srgbClr val="0000FF"/>
                </a:solidFill>
              </a:rPr>
              <a:t>Passarelli</a:t>
            </a:r>
            <a:r>
              <a:rPr lang="en-US" sz="1200" dirty="0">
                <a:solidFill>
                  <a:srgbClr val="0000FF"/>
                </a:solidFill>
              </a:rPr>
              <a:t>, A. Rowe, D.A. </a:t>
            </a:r>
            <a:r>
              <a:rPr lang="en-US" sz="1200" dirty="0" err="1">
                <a:solidFill>
                  <a:srgbClr val="0000FF"/>
                </a:solidFill>
              </a:rPr>
              <a:t>Sergatskov</a:t>
            </a:r>
            <a:r>
              <a:rPr lang="en-US" sz="1200" dirty="0">
                <a:solidFill>
                  <a:srgbClr val="0000FF"/>
                </a:solidFill>
              </a:rPr>
              <a:t>, A.I. Sukhanov, </a:t>
            </a:r>
          </a:p>
          <a:p>
            <a:r>
              <a:rPr lang="en-US" sz="1200" dirty="0">
                <a:solidFill>
                  <a:srgbClr val="0000FF"/>
                </a:solidFill>
              </a:rPr>
              <a:t>Proc. of IPAC 2013, </a:t>
            </a:r>
            <a:r>
              <a:rPr lang="en-US" sz="1200" dirty="0" err="1">
                <a:solidFill>
                  <a:srgbClr val="0000FF"/>
                </a:solidFill>
              </a:rPr>
              <a:t>Shangai</a:t>
            </a:r>
            <a:r>
              <a:rPr lang="en-US" sz="1200" dirty="0">
                <a:solidFill>
                  <a:srgbClr val="0000FF"/>
                </a:solidFill>
              </a:rPr>
              <a:t>, China</a:t>
            </a:r>
          </a:p>
        </p:txBody>
      </p:sp>
    </p:spTree>
    <p:extLst>
      <p:ext uri="{BB962C8B-B14F-4D97-AF65-F5344CB8AC3E}">
        <p14:creationId xmlns:p14="http://schemas.microsoft.com/office/powerpoint/2010/main" val="372254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VTS Test Result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9772" y="1117063"/>
            <a:ext cx="8686800" cy="5146334"/>
            <a:chOff x="-315692" y="247866"/>
            <a:chExt cx="10284228" cy="60637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t="1" b="828"/>
            <a:stretch/>
          </p:blipFill>
          <p:spPr>
            <a:xfrm>
              <a:off x="-315692" y="247866"/>
              <a:ext cx="10284228" cy="6063715"/>
            </a:xfrm>
            <a:prstGeom prst="rect">
              <a:avLst/>
            </a:prstGeom>
          </p:spPr>
        </p:pic>
        <p:sp>
          <p:nvSpPr>
            <p:cNvPr id="6" name="Star: 5 Points 5"/>
            <p:cNvSpPr/>
            <p:nvPr/>
          </p:nvSpPr>
          <p:spPr>
            <a:xfrm>
              <a:off x="5129559" y="1766318"/>
              <a:ext cx="342180" cy="309487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FF00"/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474781" y="2075806"/>
              <a:ext cx="8258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PIP-II </a:t>
              </a:r>
            </a:p>
            <a:p>
              <a:r>
                <a:rPr lang="en-US" dirty="0"/>
                <a:t>specs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514636" y="837445"/>
            <a:ext cx="2215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Curtesy of A. </a:t>
            </a:r>
            <a:r>
              <a:rPr lang="en-US" sz="1600" dirty="0" err="1">
                <a:solidFill>
                  <a:srgbClr val="0000FF"/>
                </a:solidFill>
              </a:rPr>
              <a:t>Sukanov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1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r>
              <a:rPr lang="it-IT" sz="1200" dirty="0"/>
              <a:t>Martina Martinello | P2MAC - Apr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3442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PIP-II: SC LINAC 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200"/>
              <a:t>Martina Martinello | P2MAC - Apr 2017</a:t>
            </a:r>
            <a:endParaRPr lang="en-US" sz="1200" dirty="0"/>
          </a:p>
        </p:txBody>
      </p:sp>
      <p:grpSp>
        <p:nvGrpSpPr>
          <p:cNvPr id="61" name="Group 60"/>
          <p:cNvGrpSpPr/>
          <p:nvPr/>
        </p:nvGrpSpPr>
        <p:grpSpPr>
          <a:xfrm>
            <a:off x="347870" y="756659"/>
            <a:ext cx="8961751" cy="3077811"/>
            <a:chOff x="-104759" y="1198665"/>
            <a:chExt cx="9286142" cy="3428526"/>
          </a:xfrm>
        </p:grpSpPr>
        <p:grpSp>
          <p:nvGrpSpPr>
            <p:cNvPr id="32" name="Group 31"/>
            <p:cNvGrpSpPr/>
            <p:nvPr/>
          </p:nvGrpSpPr>
          <p:grpSpPr>
            <a:xfrm>
              <a:off x="-104759" y="1820873"/>
              <a:ext cx="9286142" cy="2806318"/>
              <a:chOff x="3529" y="1195230"/>
              <a:chExt cx="9286142" cy="2806318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 flipV="1">
                <a:off x="3529" y="2053883"/>
                <a:ext cx="7944717" cy="10561"/>
              </a:xfrm>
              <a:prstGeom prst="straightConnector1">
                <a:avLst/>
              </a:prstGeom>
              <a:ln w="28575"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5" name="Rectangle: Rounded Corners 4"/>
              <p:cNvSpPr/>
              <p:nvPr/>
            </p:nvSpPr>
            <p:spPr>
              <a:xfrm>
                <a:off x="271372" y="1561514"/>
                <a:ext cx="1222147" cy="984738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HWR 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Symbol" panose="05050102010706020507" pitchFamily="18" charset="2"/>
                  </a:rPr>
                  <a:t>b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=0.112</a:t>
                </a:r>
              </a:p>
            </p:txBody>
          </p:sp>
          <p:sp>
            <p:nvSpPr>
              <p:cNvPr id="8" name="Rectangle: Rounded Corners 7"/>
              <p:cNvSpPr/>
              <p:nvPr/>
            </p:nvSpPr>
            <p:spPr>
              <a:xfrm>
                <a:off x="1818247" y="1561514"/>
                <a:ext cx="1226232" cy="984738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SSR1 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Symbol" panose="05050102010706020507" pitchFamily="18" charset="2"/>
                  </a:rPr>
                  <a:t>b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=0.222</a:t>
                </a:r>
              </a:p>
            </p:txBody>
          </p:sp>
          <p:sp>
            <p:nvSpPr>
              <p:cNvPr id="9" name="Rectangle: Rounded Corners 8"/>
              <p:cNvSpPr/>
              <p:nvPr/>
            </p:nvSpPr>
            <p:spPr>
              <a:xfrm>
                <a:off x="3369208" y="1561514"/>
                <a:ext cx="1226232" cy="984738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SSR2 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Symbol" panose="05050102010706020507" pitchFamily="18" charset="2"/>
                  </a:rPr>
                  <a:t>b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=0.475</a:t>
                </a:r>
              </a:p>
            </p:txBody>
          </p:sp>
          <p:sp>
            <p:nvSpPr>
              <p:cNvPr id="10" name="Rectangle: Rounded Corners 9"/>
              <p:cNvSpPr/>
              <p:nvPr/>
            </p:nvSpPr>
            <p:spPr>
              <a:xfrm>
                <a:off x="4920169" y="1561514"/>
                <a:ext cx="1226232" cy="984738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LB650 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Symbol" panose="05050102010706020507" pitchFamily="18" charset="2"/>
                  </a:rPr>
                  <a:t>b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=0.647</a:t>
                </a: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7262446" y="2053883"/>
                <a:ext cx="1371600" cy="147454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: Rounded Corners 17"/>
              <p:cNvSpPr/>
              <p:nvPr/>
            </p:nvSpPr>
            <p:spPr>
              <a:xfrm>
                <a:off x="6870621" y="2074272"/>
                <a:ext cx="1153373" cy="1927276"/>
              </a:xfrm>
              <a:prstGeom prst="round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" name="Rectangle: Rounded Corners 10"/>
              <p:cNvSpPr/>
              <p:nvPr/>
            </p:nvSpPr>
            <p:spPr>
              <a:xfrm>
                <a:off x="6471130" y="1561514"/>
                <a:ext cx="1226232" cy="984738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HB650 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Symbol" panose="05050102010706020507" pitchFamily="18" charset="2"/>
                  </a:rPr>
                  <a:t>b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=0.97</a:t>
                </a: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flipV="1">
                <a:off x="7064222" y="3526653"/>
                <a:ext cx="980832" cy="10552"/>
              </a:xfrm>
              <a:prstGeom prst="straightConnector1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  <a:headEnd type="arrow" w="med" len="med"/>
                <a:tailEnd type="none" w="med" len="med"/>
              </a:ln>
              <a:effectLst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7104018" y="3179831"/>
                <a:ext cx="1019190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6">
                        <a:lumMod val="50000"/>
                      </a:schemeClr>
                    </a:solidFill>
                  </a:rPr>
                  <a:t>To booster</a:t>
                </a: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 flipH="1">
                <a:off x="7927185" y="1773210"/>
                <a:ext cx="117869" cy="291234"/>
              </a:xfrm>
              <a:prstGeom prst="straightConnector1">
                <a:avLst/>
              </a:prstGeom>
              <a:ln w="28575"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H="1">
                <a:off x="8022091" y="1769693"/>
                <a:ext cx="893309" cy="11904"/>
              </a:xfrm>
              <a:prstGeom prst="straightConnector1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  <a:headEnd type="arrow" w="med" len="med"/>
                <a:tailEnd type="none" w="med" len="med"/>
              </a:ln>
              <a:effectLst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7674930" y="1195230"/>
                <a:ext cx="1614741" cy="5828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accent6">
                        <a:lumMod val="50000"/>
                      </a:schemeClr>
                    </a:solidFill>
                  </a:rPr>
                  <a:t>To experiments </a:t>
                </a:r>
              </a:p>
              <a:p>
                <a:pPr algn="ctr"/>
                <a:r>
                  <a:rPr lang="en-US" sz="1400" dirty="0">
                    <a:solidFill>
                      <a:schemeClr val="accent6">
                        <a:lumMod val="50000"/>
                      </a:schemeClr>
                    </a:solidFill>
                  </a:rPr>
                  <a:t>at 800 MeV</a:t>
                </a:r>
              </a:p>
            </p:txBody>
          </p:sp>
        </p:grpSp>
        <p:cxnSp>
          <p:nvCxnSpPr>
            <p:cNvPr id="33" name="Straight Arrow Connector 32"/>
            <p:cNvCxnSpPr/>
            <p:nvPr/>
          </p:nvCxnSpPr>
          <p:spPr>
            <a:xfrm>
              <a:off x="66602" y="3816726"/>
              <a:ext cx="1014332" cy="4843"/>
            </a:xfrm>
            <a:prstGeom prst="straightConnector1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66602" y="2674156"/>
              <a:ext cx="0" cy="1150098"/>
            </a:xfrm>
            <a:prstGeom prst="straightConnector1">
              <a:avLst/>
            </a:prstGeom>
            <a:ln w="12700">
              <a:headEnd type="arrow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36695" y="3440678"/>
              <a:ext cx="9492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2.1 MeV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3090995" y="2681684"/>
              <a:ext cx="0" cy="1150098"/>
            </a:xfrm>
            <a:prstGeom prst="straightConnector1">
              <a:avLst/>
            </a:prstGeom>
            <a:ln w="12700">
              <a:headEnd type="arrow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6194401" y="2704198"/>
              <a:ext cx="0" cy="1150098"/>
            </a:xfrm>
            <a:prstGeom prst="straightConnector1">
              <a:avLst/>
            </a:prstGeom>
            <a:ln w="12700">
              <a:headEnd type="arrow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2076663" y="3824254"/>
              <a:ext cx="1014332" cy="4843"/>
            </a:xfrm>
            <a:prstGeom prst="straightConnector1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>
              <a:off x="5190082" y="3849453"/>
              <a:ext cx="1014332" cy="4843"/>
            </a:xfrm>
            <a:prstGeom prst="straightConnector1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1546942" y="1524058"/>
              <a:ext cx="0" cy="1150098"/>
            </a:xfrm>
            <a:prstGeom prst="straightConnector1">
              <a:avLst/>
            </a:prstGeom>
            <a:ln w="12700">
              <a:headEnd type="none" w="med" len="med"/>
              <a:tailEnd type="arrow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532610" y="1539904"/>
              <a:ext cx="1014332" cy="4843"/>
            </a:xfrm>
            <a:prstGeom prst="straightConnector1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4659110" y="1520598"/>
              <a:ext cx="0" cy="1150098"/>
            </a:xfrm>
            <a:prstGeom prst="straightConnector1">
              <a:avLst/>
            </a:prstGeom>
            <a:ln w="12700">
              <a:headEnd type="none" w="med" len="med"/>
              <a:tailEnd type="arrow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3644778" y="1536444"/>
              <a:ext cx="1014332" cy="4843"/>
            </a:xfrm>
            <a:prstGeom prst="straightConnector1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508220" y="1198665"/>
              <a:ext cx="10631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10.3 MeV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49528" y="3483015"/>
              <a:ext cx="891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35 MeV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629317" y="1237772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185 MeV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174735" y="3516552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500 MeV</a:t>
              </a:r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>
              <a:off x="7707037" y="1503195"/>
              <a:ext cx="0" cy="1150098"/>
            </a:xfrm>
            <a:prstGeom prst="straightConnector1">
              <a:avLst/>
            </a:prstGeom>
            <a:ln w="12700">
              <a:headEnd type="none" w="med" len="med"/>
              <a:tailEnd type="arrow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6692705" y="1519041"/>
              <a:ext cx="1014332" cy="4843"/>
            </a:xfrm>
            <a:prstGeom prst="straightConnector1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6706984" y="1213616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800 MeV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9" name="Table 3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348093"/>
                  </p:ext>
                </p:extLst>
              </p:nvPr>
            </p:nvGraphicFramePr>
            <p:xfrm>
              <a:off x="1005377" y="3515562"/>
              <a:ext cx="6686735" cy="2135689"/>
            </p:xfrm>
            <a:graphic>
              <a:graphicData uri="http://schemas.openxmlformats.org/drawingml/2006/table">
                <a:tbl>
                  <a:tblPr firstRow="1" bandRow="1">
                    <a:tableStyleId>{EB9631B5-78F2-41C9-869B-9F39066F8104}</a:tableStyleId>
                  </a:tblPr>
                  <a:tblGrid>
                    <a:gridCol w="1069972">
                      <a:extLst>
                        <a:ext uri="{9D8B030D-6E8A-4147-A177-3AD203B41FA5}">
                          <a16:colId xmlns:a16="http://schemas.microsoft.com/office/drawing/2014/main" val="1388113969"/>
                        </a:ext>
                      </a:extLst>
                    </a:gridCol>
                    <a:gridCol w="998642">
                      <a:extLst>
                        <a:ext uri="{9D8B030D-6E8A-4147-A177-3AD203B41FA5}">
                          <a16:colId xmlns:a16="http://schemas.microsoft.com/office/drawing/2014/main" val="2557106478"/>
                        </a:ext>
                      </a:extLst>
                    </a:gridCol>
                    <a:gridCol w="984375">
                      <a:extLst>
                        <a:ext uri="{9D8B030D-6E8A-4147-A177-3AD203B41FA5}">
                          <a16:colId xmlns:a16="http://schemas.microsoft.com/office/drawing/2014/main" val="2701521590"/>
                        </a:ext>
                      </a:extLst>
                    </a:gridCol>
                    <a:gridCol w="984375">
                      <a:extLst>
                        <a:ext uri="{9D8B030D-6E8A-4147-A177-3AD203B41FA5}">
                          <a16:colId xmlns:a16="http://schemas.microsoft.com/office/drawing/2014/main" val="728314627"/>
                        </a:ext>
                      </a:extLst>
                    </a:gridCol>
                    <a:gridCol w="1225840">
                      <a:extLst>
                        <a:ext uri="{9D8B030D-6E8A-4147-A177-3AD203B41FA5}">
                          <a16:colId xmlns:a16="http://schemas.microsoft.com/office/drawing/2014/main" val="2100946737"/>
                        </a:ext>
                      </a:extLst>
                    </a:gridCol>
                    <a:gridCol w="1423531">
                      <a:extLst>
                        <a:ext uri="{9D8B030D-6E8A-4147-A177-3AD203B41FA5}">
                          <a16:colId xmlns:a16="http://schemas.microsoft.com/office/drawing/2014/main" val="3027947946"/>
                        </a:ext>
                      </a:extLst>
                    </a:gridCol>
                  </a:tblGrid>
                  <a:tr h="3461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CM type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baseline="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𝒐𝒑𝒕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f</a:t>
                          </a:r>
                          <a:r>
                            <a:rPr lang="en-US" sz="1600" baseline="-25000" dirty="0"/>
                            <a:t>0</a:t>
                          </a:r>
                          <a:r>
                            <a:rPr lang="en-US" sz="1600" dirty="0"/>
                            <a:t> (MHz)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Q at 2K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/>
                            <a:t>E</a:t>
                          </a:r>
                          <a:r>
                            <a:rPr lang="en-US" sz="1600" baseline="-25000" dirty="0" err="1"/>
                            <a:t>acc</a:t>
                          </a:r>
                          <a:r>
                            <a:rPr lang="en-US" sz="1600" baseline="0" dirty="0"/>
                            <a:t> (MV/m)</a:t>
                          </a:r>
                          <a:endParaRPr lang="en-US" sz="1600" baseline="-25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75785896"/>
                      </a:ext>
                    </a:extLst>
                  </a:tr>
                  <a:tr h="3594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HWR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0.094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0.112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162.5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en-US" sz="1600" b="1" i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600" b="1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1" i="0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600" b="1" i="0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b="1" i="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11.6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20572440"/>
                      </a:ext>
                    </a:extLst>
                  </a:tr>
                  <a:tr h="3594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SSR1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0.186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0.222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325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𝟔</m:t>
                                </m:r>
                                <m:r>
                                  <a:rPr lang="en-US" sz="1600" b="1" i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600" b="1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1" i="0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600" b="1" i="0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b="1" i="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11.9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09385488"/>
                      </a:ext>
                    </a:extLst>
                  </a:tr>
                  <a:tr h="3594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SSR2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0.398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0.475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325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𝟖</m:t>
                                </m:r>
                                <m:r>
                                  <a:rPr lang="en-US" sz="1600" b="1" i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600" b="1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1" i="0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600" b="1" i="0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b="1" i="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13.6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76727948"/>
                      </a:ext>
                    </a:extLst>
                  </a:tr>
                  <a:tr h="3594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LB650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0.61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0.647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650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sz="1600" b="1" i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600" b="1" i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𝟏𝟓</m:t>
                                </m:r>
                                <m:r>
                                  <a:rPr lang="en-US" sz="1600" b="1" i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600" b="1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1" i="0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600" b="1" i="0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𝟏𝟎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b="1" i="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36599886"/>
                      </a:ext>
                    </a:extLst>
                  </a:tr>
                  <a:tr h="3249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HB650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0.92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0.971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650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n-US" sz="1600" b="1" i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600" b="1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1" i="0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600" b="1" i="0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𝟏𝟎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b="1" i="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18.8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062137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9" name="Table 3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348093"/>
                  </p:ext>
                </p:extLst>
              </p:nvPr>
            </p:nvGraphicFramePr>
            <p:xfrm>
              <a:off x="1005377" y="3515562"/>
              <a:ext cx="6686735" cy="2135689"/>
            </p:xfrm>
            <a:graphic>
              <a:graphicData uri="http://schemas.openxmlformats.org/drawingml/2006/table">
                <a:tbl>
                  <a:tblPr firstRow="1" bandRow="1">
                    <a:tableStyleId>{EB9631B5-78F2-41C9-869B-9F39066F8104}</a:tableStyleId>
                  </a:tblPr>
                  <a:tblGrid>
                    <a:gridCol w="1069972">
                      <a:extLst>
                        <a:ext uri="{9D8B030D-6E8A-4147-A177-3AD203B41FA5}">
                          <a16:colId xmlns:a16="http://schemas.microsoft.com/office/drawing/2014/main" val="1388113969"/>
                        </a:ext>
                      </a:extLst>
                    </a:gridCol>
                    <a:gridCol w="998642">
                      <a:extLst>
                        <a:ext uri="{9D8B030D-6E8A-4147-A177-3AD203B41FA5}">
                          <a16:colId xmlns:a16="http://schemas.microsoft.com/office/drawing/2014/main" val="2557106478"/>
                        </a:ext>
                      </a:extLst>
                    </a:gridCol>
                    <a:gridCol w="984375">
                      <a:extLst>
                        <a:ext uri="{9D8B030D-6E8A-4147-A177-3AD203B41FA5}">
                          <a16:colId xmlns:a16="http://schemas.microsoft.com/office/drawing/2014/main" val="2701521590"/>
                        </a:ext>
                      </a:extLst>
                    </a:gridCol>
                    <a:gridCol w="984375">
                      <a:extLst>
                        <a:ext uri="{9D8B030D-6E8A-4147-A177-3AD203B41FA5}">
                          <a16:colId xmlns:a16="http://schemas.microsoft.com/office/drawing/2014/main" val="728314627"/>
                        </a:ext>
                      </a:extLst>
                    </a:gridCol>
                    <a:gridCol w="1225840">
                      <a:extLst>
                        <a:ext uri="{9D8B030D-6E8A-4147-A177-3AD203B41FA5}">
                          <a16:colId xmlns:a16="http://schemas.microsoft.com/office/drawing/2014/main" val="2100946737"/>
                        </a:ext>
                      </a:extLst>
                    </a:gridCol>
                    <a:gridCol w="1423531">
                      <a:extLst>
                        <a:ext uri="{9D8B030D-6E8A-4147-A177-3AD203B41FA5}">
                          <a16:colId xmlns:a16="http://schemas.microsoft.com/office/drawing/2014/main" val="3027947946"/>
                        </a:ext>
                      </a:extLst>
                    </a:gridCol>
                  </a:tblGrid>
                  <a:tr h="3571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CM type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7317" t="-3390" r="-463415" b="-5169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11180" t="-3390" r="-372050" b="-5169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f</a:t>
                          </a:r>
                          <a:r>
                            <a:rPr lang="en-US" sz="1600" baseline="-25000" dirty="0"/>
                            <a:t>0</a:t>
                          </a:r>
                          <a:r>
                            <a:rPr lang="en-US" sz="1600" dirty="0"/>
                            <a:t> (MHz)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Q at 2K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/>
                            <a:t>E</a:t>
                          </a:r>
                          <a:r>
                            <a:rPr lang="en-US" sz="1600" baseline="-25000" dirty="0" err="1"/>
                            <a:t>acc</a:t>
                          </a:r>
                          <a:r>
                            <a:rPr lang="en-US" sz="1600" baseline="0" dirty="0"/>
                            <a:t> (MV/m)</a:t>
                          </a:r>
                          <a:endParaRPr lang="en-US" sz="1600" baseline="-25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75785896"/>
                      </a:ext>
                    </a:extLst>
                  </a:tr>
                  <a:tr h="3594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HWR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0.094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0.112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162.5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29851" t="-103390" r="-117413" b="-4169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11.6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20572440"/>
                      </a:ext>
                    </a:extLst>
                  </a:tr>
                  <a:tr h="3594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SSR1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0.186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0.222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325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29851" t="-203390" r="-117413" b="-3169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11.9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09385488"/>
                      </a:ext>
                    </a:extLst>
                  </a:tr>
                  <a:tr h="3594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SSR2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0.398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0.475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325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29851" t="-298333" r="-117413" b="-21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13.6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76727948"/>
                      </a:ext>
                    </a:extLst>
                  </a:tr>
                  <a:tr h="3594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LB650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0.61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0.647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650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29851" t="-405085" r="-117413" b="-1152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36599886"/>
                      </a:ext>
                    </a:extLst>
                  </a:tr>
                  <a:tr h="3408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HB650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0.92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0.971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650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29851" t="-532143" r="-117413" b="-2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18.8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0621373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33598" y="5743663"/>
                <a:ext cx="88639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6">
                        <a:lumMod val="50000"/>
                      </a:schemeClr>
                    </a:solidFill>
                  </a:rPr>
                  <a:t>In this presentation </a:t>
                </a:r>
                <a:r>
                  <a:rPr lang="en-US" sz="1400" dirty="0" err="1">
                    <a:solidFill>
                      <a:schemeClr val="accent6">
                        <a:lumMod val="50000"/>
                      </a:schemeClr>
                    </a:solidFill>
                  </a:rPr>
                  <a:t>E</a:t>
                </a:r>
                <a:r>
                  <a:rPr lang="en-US" sz="1400" baseline="-25000" dirty="0" err="1">
                    <a:solidFill>
                      <a:schemeClr val="accent6">
                        <a:lumMod val="50000"/>
                      </a:schemeClr>
                    </a:solidFill>
                  </a:rPr>
                  <a:t>acc</a:t>
                </a:r>
                <a:r>
                  <a:rPr lang="en-US" sz="1400" dirty="0">
                    <a:solidFill>
                      <a:schemeClr val="accent6">
                        <a:lumMod val="50000"/>
                      </a:schemeClr>
                    </a:solidFill>
                  </a:rPr>
                  <a:t> is defined calculating the effective cavity length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accent6">
                        <a:lumMod val="50000"/>
                      </a:schemeClr>
                    </a:solidFill>
                  </a:rPr>
                  <a:t> while the CDR uses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𝑂𝑃𝑇</m:t>
                        </m:r>
                      </m:sub>
                    </m:sSub>
                    <m:r>
                      <a:rPr lang="en-US" sz="1400" b="0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400" dirty="0">
                    <a:solidFill>
                      <a:schemeClr val="accent6">
                        <a:lumMod val="50000"/>
                      </a:schemeClr>
                    </a:solidFill>
                  </a:rPr>
                  <a:t> Therefore, the values of </a:t>
                </a:r>
                <a:r>
                  <a:rPr lang="en-US" sz="1400" dirty="0" err="1">
                    <a:solidFill>
                      <a:schemeClr val="accent6">
                        <a:lumMod val="50000"/>
                      </a:schemeClr>
                    </a:solidFill>
                  </a:rPr>
                  <a:t>E</a:t>
                </a:r>
                <a:r>
                  <a:rPr lang="en-US" sz="1400" baseline="-25000" dirty="0" err="1">
                    <a:solidFill>
                      <a:schemeClr val="accent6">
                        <a:lumMod val="50000"/>
                      </a:schemeClr>
                    </a:solidFill>
                  </a:rPr>
                  <a:t>acc</a:t>
                </a:r>
                <a:r>
                  <a:rPr lang="en-US" sz="1400" baseline="-250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en-US" sz="1400" dirty="0">
                    <a:solidFill>
                      <a:schemeClr val="accent6">
                        <a:lumMod val="50000"/>
                      </a:schemeClr>
                    </a:solidFill>
                  </a:rPr>
                  <a:t> shown here are ~ 5 % larger than the values in the CDR.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598" y="5743663"/>
                <a:ext cx="8863929" cy="523220"/>
              </a:xfrm>
              <a:prstGeom prst="rect">
                <a:avLst/>
              </a:prstGeom>
              <a:blipFill>
                <a:blip r:embed="rId4"/>
                <a:stretch>
                  <a:fillRect l="-206" t="-2326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32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724899" cy="641739"/>
          </a:xfrm>
        </p:spPr>
        <p:txBody>
          <a:bodyPr/>
          <a:lstStyle/>
          <a:p>
            <a:r>
              <a:rPr lang="en-US" sz="2800" dirty="0"/>
              <a:t>Fully-Integrated Tests in STC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96" y="1003273"/>
            <a:ext cx="3224156" cy="2152124"/>
          </a:xfrm>
          <a:prstGeom prst="rect">
            <a:avLst/>
          </a:prstGeom>
        </p:spPr>
      </p:pic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05296" y="3355451"/>
            <a:ext cx="3230477" cy="2446764"/>
            <a:chOff x="0" y="0"/>
            <a:chExt cx="9144000" cy="6925671"/>
          </a:xfrm>
        </p:grpSpPr>
        <p:pic>
          <p:nvPicPr>
            <p:cNvPr id="9" name="Content Placeholder 5" descr="15-0006-29.hr.jp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9144000" cy="6877050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 flipH="1" flipV="1">
              <a:off x="5899727" y="5170377"/>
              <a:ext cx="1" cy="1029957"/>
            </a:xfrm>
            <a:prstGeom prst="straightConnector1">
              <a:avLst/>
            </a:prstGeom>
            <a:ln w="28575" cmpd="sng">
              <a:solidFill>
                <a:schemeClr val="bg1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793891" y="6141613"/>
              <a:ext cx="4464475" cy="784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Prototype coupler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739873" y="2285228"/>
              <a:ext cx="491521" cy="410424"/>
            </a:xfrm>
            <a:prstGeom prst="straightConnector1">
              <a:avLst/>
            </a:prstGeom>
            <a:ln w="28575" cmpd="sng">
              <a:solidFill>
                <a:schemeClr val="bg1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626279" y="1136610"/>
              <a:ext cx="3210228" cy="1306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Prototype tuner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539960" y="847729"/>
            <a:ext cx="540163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First jacketed cavities tested in the Spoke Test Cryostat (STC) </a:t>
            </a:r>
          </a:p>
          <a:p>
            <a:pPr marL="285750" indent="-285750" algn="just">
              <a:buFont typeface="Arial"/>
              <a:buChar char="•"/>
            </a:pPr>
            <a:endParaRPr lang="en-US" sz="10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 cavities tested with unit coupling → successful test, </a:t>
            </a:r>
            <a:r>
              <a:rPr lang="en-US" u="sng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degradation between VTS and STC</a:t>
            </a:r>
          </a:p>
          <a:p>
            <a:pPr marL="285750" indent="-285750" algn="just">
              <a:buFont typeface="Arial"/>
              <a:buChar char="•"/>
            </a:pPr>
            <a:endParaRPr lang="en-US" sz="10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u="sng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 cavities tested with prototype coupler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→ 2 showed high level of FE, cavities will be re-HPR, re-assembled in ANL clean-room and re-tested</a:t>
            </a:r>
          </a:p>
        </p:txBody>
      </p:sp>
      <p:pic>
        <p:nvPicPr>
          <p:cNvPr id="16" name="Content Placeholder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367"/>
          <a:stretch/>
        </p:blipFill>
        <p:spPr>
          <a:xfrm>
            <a:off x="3609303" y="3155397"/>
            <a:ext cx="5504217" cy="291774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5296" y="6026151"/>
            <a:ext cx="50130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A. Sukhanov et al., Proceedings of LINAC2014, Geneva, Switzerland</a:t>
            </a:r>
          </a:p>
        </p:txBody>
      </p:sp>
      <p:sp>
        <p:nvSpPr>
          <p:cNvPr id="18" name="Star: 5 Points 17"/>
          <p:cNvSpPr/>
          <p:nvPr/>
        </p:nvSpPr>
        <p:spPr>
          <a:xfrm>
            <a:off x="6416642" y="4089666"/>
            <a:ext cx="266211" cy="271987"/>
          </a:xfrm>
          <a:prstGeom prst="star5">
            <a:avLst/>
          </a:prstGeom>
          <a:solidFill>
            <a:srgbClr val="FFFF00"/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194557" y="4361652"/>
            <a:ext cx="710380" cy="5680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PIP-II </a:t>
            </a:r>
          </a:p>
          <a:p>
            <a:r>
              <a:rPr lang="en-US" dirty="0"/>
              <a:t>specs</a:t>
            </a:r>
          </a:p>
        </p:txBody>
      </p:sp>
      <p:sp>
        <p:nvSpPr>
          <p:cNvPr id="21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r>
              <a:rPr lang="it-IT" sz="1200" dirty="0"/>
              <a:t>Martina Martinello | P2MAC - Apr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072125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893" y="1262252"/>
            <a:ext cx="5493338" cy="43368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HB650 Single-cell Test Results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200"/>
              <a:t>Martina Martinello | P2MAC - Apr 2017</a:t>
            </a:r>
            <a:endParaRPr lang="en-US" sz="1200" dirty="0"/>
          </a:p>
        </p:txBody>
      </p:sp>
      <p:sp>
        <p:nvSpPr>
          <p:cNvPr id="17" name="Star: 5 Points 16"/>
          <p:cNvSpPr/>
          <p:nvPr/>
        </p:nvSpPr>
        <p:spPr>
          <a:xfrm>
            <a:off x="6778597" y="3173490"/>
            <a:ext cx="319427" cy="262821"/>
          </a:xfrm>
          <a:prstGeom prst="star5">
            <a:avLst/>
          </a:prstGeom>
          <a:solidFill>
            <a:srgbClr val="FFFF00"/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845476" y="3436311"/>
            <a:ext cx="929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PIP-II </a:t>
            </a:r>
          </a:p>
          <a:p>
            <a:pPr algn="ctr"/>
            <a:r>
              <a:rPr lang="en-US" dirty="0"/>
              <a:t>specs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29" y="3501027"/>
            <a:ext cx="3329664" cy="24182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" y="989487"/>
            <a:ext cx="369025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120C baked cavities not always meet specs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N-doping capable to double the Q-factor at medium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World record Q-factor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of 7e10 at 2K,17 MV/m and 650 MHz with N-doping 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4476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HB650 5-cells Tests Results (all N-doped)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200"/>
              <a:t>Martina Martinello | P2MAC - Apr 2017</a:t>
            </a:r>
            <a:endParaRPr lang="en-US" sz="1200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3500151" y="1262743"/>
            <a:ext cx="5643855" cy="4530877"/>
            <a:chOff x="803978" y="931333"/>
            <a:chExt cx="6707539" cy="53848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b="1361"/>
            <a:stretch/>
          </p:blipFill>
          <p:spPr>
            <a:xfrm>
              <a:off x="803978" y="931333"/>
              <a:ext cx="6707539" cy="5384801"/>
            </a:xfrm>
            <a:prstGeom prst="rect">
              <a:avLst/>
            </a:prstGeom>
          </p:spPr>
        </p:pic>
        <p:sp>
          <p:nvSpPr>
            <p:cNvPr id="6" name="Star: 5 Points 5"/>
            <p:cNvSpPr/>
            <p:nvPr/>
          </p:nvSpPr>
          <p:spPr>
            <a:xfrm>
              <a:off x="4493458" y="3187659"/>
              <a:ext cx="309489" cy="309489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27770" y="3497148"/>
              <a:ext cx="1072674" cy="768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PIP-II </a:t>
              </a:r>
            </a:p>
            <a:p>
              <a:pPr algn="ctr"/>
              <a:r>
                <a:rPr lang="en-US" dirty="0"/>
                <a:t>specs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332454" y="1457102"/>
            <a:ext cx="2495487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B9A-AES-010</a:t>
            </a:r>
          </a:p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B9A-AES-009</a:t>
            </a:r>
          </a:p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B9A-AES-008</a:t>
            </a:r>
          </a:p>
          <a:p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8122" b="44201"/>
          <a:stretch/>
        </p:blipFill>
        <p:spPr>
          <a:xfrm>
            <a:off x="229106" y="3744835"/>
            <a:ext cx="3184463" cy="22662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8359" y="1034042"/>
            <a:ext cx="317862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Light N-doping applied to 650 MHz 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3 N-doped 5-cells 650 MHz cavities meet PIP-II specification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Optimal doping may increase Q-factor even more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162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Q-factor from 1.3 GHz scaling 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200"/>
              <a:t>Martina Martinello | P2MAC - Apr 2017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7" y="945887"/>
            <a:ext cx="4577279" cy="3621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756" y="916751"/>
            <a:ext cx="4532243" cy="36800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4768125"/>
            <a:ext cx="868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The Q extrapolated at 2 K for 650 MHz from 1.3 GHz is really promising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The results obtained so far for 650 MHz N-doped cavities are encouraging but do not meet the Q extrapolated from 1.3 GHz, meaning that </a:t>
            </a:r>
            <a:r>
              <a:rPr lang="en-US" u="sng" dirty="0">
                <a:solidFill>
                  <a:schemeClr val="accent6">
                    <a:lumMod val="50000"/>
                  </a:schemeClr>
                </a:solidFill>
              </a:rPr>
              <a:t>optimal doping for 650 MHz cavities has not been found yet</a:t>
            </a:r>
          </a:p>
        </p:txBody>
      </p:sp>
    </p:spTree>
    <p:extLst>
      <p:ext uri="{BB962C8B-B14F-4D97-AF65-F5344CB8AC3E}">
        <p14:creationId xmlns:p14="http://schemas.microsoft.com/office/powerpoint/2010/main" val="30434372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Future plan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200"/>
              <a:t>Martina Martinello | P2MAC - Apr 2017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60020" y="1012466"/>
            <a:ext cx="85725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HWR and SSR1 cavities meet PIP-II specs with standard treatments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It is established that N-doping can provide high Q-factors at medium field at 650 MHz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Optimal doping recipe for 650 MHz cavities to be investigated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Trapped flux sensitivity and flux expulsion to be studied to set specification of magnetic field shielding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Soon N-infused 650 MHz cavity will be tested, potentially good for both high-Q and high gradient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6846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Martina Martinello | P2MAC - Apr 2017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93750" y="985142"/>
            <a:ext cx="7772400" cy="82391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Thank you for your attention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346" y="6487426"/>
            <a:ext cx="1451393" cy="362848"/>
          </a:xfrm>
          <a:prstGeom prst="rect">
            <a:avLst/>
          </a:prstGeom>
        </p:spPr>
      </p:pic>
      <p:pic>
        <p:nvPicPr>
          <p:cNvPr id="11" name="Picture 2" descr="http://i0.wp.com/kanecountyconnects.com/wp-content/uploads/2015/01/Fermila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4" y="2876916"/>
            <a:ext cx="9144000" cy="398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9"/>
          <a:stretch/>
        </p:blipFill>
        <p:spPr>
          <a:xfrm>
            <a:off x="0" y="2876917"/>
            <a:ext cx="4407927" cy="398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33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N-infusion Thermal Process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2267" y="879696"/>
            <a:ext cx="428275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Bulk EP</a:t>
            </a:r>
          </a:p>
          <a:p>
            <a:endParaRPr lang="en-US" sz="8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High T furnace </a:t>
            </a:r>
            <a:r>
              <a:rPr lang="en-US" sz="2000" u="sng" dirty="0">
                <a:solidFill>
                  <a:schemeClr val="accent6">
                    <a:lumMod val="50000"/>
                  </a:schemeClr>
                </a:solidFill>
              </a:rPr>
              <a:t>with caps to avoid furnace contamination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endParaRPr lang="en-US" sz="800" dirty="0">
              <a:solidFill>
                <a:schemeClr val="accent6">
                  <a:lumMod val="50000"/>
                </a:schemeClr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3h @ 800C in HV</a:t>
            </a:r>
          </a:p>
          <a:p>
            <a:pPr lvl="1"/>
            <a:endParaRPr lang="en-US" sz="700" dirty="0">
              <a:solidFill>
                <a:schemeClr val="accent6">
                  <a:lumMod val="50000"/>
                </a:schemeClr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48h @ 120-160 C </a:t>
            </a:r>
            <a:r>
              <a:rPr lang="en-US" sz="2000" u="sng" dirty="0">
                <a:solidFill>
                  <a:schemeClr val="accent6">
                    <a:lumMod val="50000"/>
                  </a:schemeClr>
                </a:solidFill>
              </a:rPr>
              <a:t>with N</a:t>
            </a:r>
            <a:r>
              <a:rPr lang="en-US" sz="2000" u="sng" baseline="-250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US" sz="2000" u="sng" dirty="0">
                <a:solidFill>
                  <a:schemeClr val="accent6">
                    <a:lumMod val="50000"/>
                  </a:schemeClr>
                </a:solidFill>
              </a:rPr>
              <a:t> (25 </a:t>
            </a:r>
            <a:r>
              <a:rPr lang="en-US" sz="2000" u="sng" dirty="0" err="1">
                <a:solidFill>
                  <a:schemeClr val="accent6">
                    <a:lumMod val="50000"/>
                  </a:schemeClr>
                </a:solidFill>
              </a:rPr>
              <a:t>mTorr</a:t>
            </a:r>
            <a:r>
              <a:rPr lang="en-US" sz="2000" u="sng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marL="800100" lvl="1" indent="-342900">
              <a:buFont typeface="Arial"/>
              <a:buChar char="•"/>
            </a:pPr>
            <a:endParaRPr lang="en-US" sz="700" u="sng" dirty="0">
              <a:solidFill>
                <a:schemeClr val="accent6">
                  <a:lumMod val="50000"/>
                </a:schemeClr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Optional annealing 48h @ 120-160 C</a:t>
            </a:r>
          </a:p>
          <a:p>
            <a:pPr lvl="1"/>
            <a:endParaRPr lang="en-US" sz="8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u="sng" dirty="0">
                <a:solidFill>
                  <a:schemeClr val="accent6">
                    <a:lumMod val="50000"/>
                  </a:schemeClr>
                </a:solidFill>
              </a:rPr>
              <a:t>NO</a:t>
            </a:r>
            <a:r>
              <a:rPr lang="en-US" sz="2000" u="sng" dirty="0">
                <a:solidFill>
                  <a:schemeClr val="accent6">
                    <a:lumMod val="50000"/>
                  </a:schemeClr>
                </a:solidFill>
              </a:rPr>
              <a:t> chemistry post furnace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79" y="4557281"/>
            <a:ext cx="3323302" cy="17237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81038" y="6004076"/>
            <a:ext cx="24947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A. Grassellino </a:t>
            </a:r>
            <a:r>
              <a:rPr lang="en-US" sz="1200" i="1" dirty="0">
                <a:solidFill>
                  <a:srgbClr val="0000FF"/>
                </a:solidFill>
              </a:rPr>
              <a:t>et al.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b="1" dirty="0">
                <a:solidFill>
                  <a:srgbClr val="0000FF"/>
                </a:solidFill>
              </a:rPr>
              <a:t>arXiv:1305.2182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81038" y="4871688"/>
            <a:ext cx="4154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Protective caps and foils are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BCP’d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prior </a:t>
            </a:r>
            <a:r>
              <a:rPr lang="en-US" sz="1600" u="sng" dirty="0">
                <a:solidFill>
                  <a:schemeClr val="accent6">
                    <a:lumMod val="50000"/>
                  </a:schemeClr>
                </a:solidFill>
              </a:rPr>
              <a:t>to every furnace cycle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and assembled in clean room, prior to transporting the cavity to furnace area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53073" y="907460"/>
            <a:ext cx="4288831" cy="3802170"/>
            <a:chOff x="4025436" y="786421"/>
            <a:chExt cx="4288831" cy="380217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/>
            <a:srcRect r="16210"/>
            <a:stretch/>
          </p:blipFill>
          <p:spPr>
            <a:xfrm>
              <a:off x="4025436" y="786421"/>
              <a:ext cx="4288831" cy="380217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628419" y="3337156"/>
              <a:ext cx="7681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ED7D31"/>
                  </a:solidFill>
                </a:rPr>
                <a:t>120 C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50645" y="1190558"/>
              <a:ext cx="11237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5B9BD5"/>
                  </a:solidFill>
                </a:rPr>
                <a:t>25 </a:t>
              </a:r>
              <a:r>
                <a:rPr lang="en-US" sz="2000" dirty="0" err="1">
                  <a:solidFill>
                    <a:srgbClr val="5B9BD5"/>
                  </a:solidFill>
                </a:rPr>
                <a:t>mTorr</a:t>
              </a:r>
              <a:endParaRPr lang="en-US" sz="2000" dirty="0">
                <a:solidFill>
                  <a:srgbClr val="5B9BD5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84791" y="950728"/>
              <a:ext cx="7681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ED7D31"/>
                  </a:solidFill>
                </a:rPr>
                <a:t>800 C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4725111" y="1299198"/>
              <a:ext cx="5660" cy="270815"/>
            </a:xfrm>
            <a:prstGeom prst="straightConnector1">
              <a:avLst/>
            </a:prstGeom>
            <a:ln>
              <a:solidFill>
                <a:srgbClr val="ED7D3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 rot="16200000">
            <a:off x="3803898" y="2622812"/>
            <a:ext cx="17236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Pressure (</a:t>
            </a:r>
            <a:r>
              <a:rPr lang="en-US" dirty="0" err="1"/>
              <a:t>Torr</a:t>
            </a:r>
            <a:r>
              <a:rPr lang="en-US" dirty="0"/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7971093" y="2633723"/>
            <a:ext cx="19416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Temperature (⁰C)</a:t>
            </a:r>
          </a:p>
        </p:txBody>
      </p:sp>
      <p:sp>
        <p:nvSpPr>
          <p:cNvPr id="17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r>
              <a:rPr lang="it-IT" sz="1200" dirty="0"/>
              <a:t>Martina Martinello | P2MAC - Apr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07088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PIP-II: SC LINAC 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200"/>
              <a:t>Martina Martinello | P2MAC - Apr 2017</a:t>
            </a:r>
            <a:endParaRPr lang="en-US" sz="1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439217" y="1094873"/>
                <a:ext cx="8476183" cy="1652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u="sng" dirty="0">
                    <a:solidFill>
                      <a:schemeClr val="accent6">
                        <a:lumMod val="50000"/>
                      </a:schemeClr>
                    </a:solidFill>
                  </a:rPr>
                  <a:t>Advantages of low frequencies cavities:</a:t>
                </a:r>
              </a:p>
              <a:p>
                <a:pPr lvl="1"/>
                <a:endParaRPr lang="en-US" sz="105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Decrease number of cells per cavity (for a fixed cavity length) </a:t>
                </a:r>
              </a:p>
              <a:p>
                <a:pPr lvl="1"/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    → increase acceleration efficiency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105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Lower power dissipation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0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en-US" sz="2000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b="0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217" y="1094873"/>
                <a:ext cx="8476183" cy="1652632"/>
              </a:xfrm>
              <a:prstGeom prst="rect">
                <a:avLst/>
              </a:prstGeom>
              <a:blipFill>
                <a:blip r:embed="rId3"/>
                <a:stretch>
                  <a:fillRect l="-719" t="-1845" b="-5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439217" y="3677544"/>
            <a:ext cx="6157648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chemeClr val="accent6">
                    <a:lumMod val="50000"/>
                  </a:schemeClr>
                </a:solidFill>
              </a:rPr>
              <a:t>Disadvantages of low frequencies cavities:</a:t>
            </a:r>
          </a:p>
          <a:p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Increase difficulties to suppress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microphonics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Large cost due to more niobium utilization</a:t>
            </a:r>
          </a:p>
        </p:txBody>
      </p:sp>
    </p:spTree>
    <p:extLst>
      <p:ext uri="{BB962C8B-B14F-4D97-AF65-F5344CB8AC3E}">
        <p14:creationId xmlns:p14="http://schemas.microsoft.com/office/powerpoint/2010/main" val="772031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200" dirty="0"/>
              <a:t>SRF Research on high-</a:t>
            </a:r>
            <a:r>
              <a:rPr lang="en-US" sz="4200" dirty="0">
                <a:latin typeface="Symbol" panose="05050102010706020507" pitchFamily="18" charset="2"/>
              </a:rPr>
              <a:t>b</a:t>
            </a:r>
            <a:r>
              <a:rPr lang="en-US" sz="4200" dirty="0"/>
              <a:t> 1.3 GHz cavities</a:t>
            </a:r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r>
              <a:rPr lang="it-IT" sz="1200" dirty="0"/>
              <a:t>Martina Martinello | P2MAC - Apr 2017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" t="2538" r="1643" b="2682"/>
          <a:stretch/>
        </p:blipFill>
        <p:spPr>
          <a:xfrm>
            <a:off x="4187189" y="3036569"/>
            <a:ext cx="4271011" cy="281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9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4" b="3527"/>
          <a:stretch/>
        </p:blipFill>
        <p:spPr>
          <a:xfrm>
            <a:off x="4758355" y="4478550"/>
            <a:ext cx="4374316" cy="182929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-198187" y="1989260"/>
            <a:ext cx="5669280" cy="4341838"/>
            <a:chOff x="-269655" y="1875736"/>
            <a:chExt cx="5854700" cy="4483843"/>
          </a:xfrm>
        </p:grpSpPr>
        <p:graphicFrame>
          <p:nvGraphicFramePr>
            <p:cNvPr id="39" name="Object 38"/>
            <p:cNvGraphicFramePr>
              <a:graphicFrameLocks noChangeAspect="1"/>
            </p:cNvGraphicFramePr>
            <p:nvPr>
              <p:extLst/>
            </p:nvPr>
          </p:nvGraphicFramePr>
          <p:xfrm>
            <a:off x="-269655" y="1875736"/>
            <a:ext cx="5854700" cy="44838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450" name="Graph" r:id="rId4" imgW="3906000" imgH="2990520" progId="Origin50.Graph">
                    <p:embed/>
                  </p:oleObj>
                </mc:Choice>
                <mc:Fallback>
                  <p:oleObj name="Graph" r:id="rId4" imgW="3906000" imgH="2990520" progId="Origin50.Graph">
                    <p:embed/>
                    <p:pic>
                      <p:nvPicPr>
                        <p:cNvPr id="39" name="Object 38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-269655" y="1875736"/>
                          <a:ext cx="5854700" cy="448384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18"/>
            <p:cNvGrpSpPr/>
            <p:nvPr/>
          </p:nvGrpSpPr>
          <p:grpSpPr>
            <a:xfrm>
              <a:off x="1822382" y="2810805"/>
              <a:ext cx="2124916" cy="1854632"/>
              <a:chOff x="1822382" y="2810805"/>
              <a:chExt cx="2124916" cy="1854632"/>
            </a:xfrm>
          </p:grpSpPr>
          <p:cxnSp>
            <p:nvCxnSpPr>
              <p:cNvPr id="13" name="Straight Arrow Connector 12"/>
              <p:cNvCxnSpPr/>
              <p:nvPr/>
            </p:nvCxnSpPr>
            <p:spPr>
              <a:xfrm>
                <a:off x="3131513" y="3924300"/>
                <a:ext cx="253375" cy="6604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2140107" y="4019106"/>
                <a:ext cx="107914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High field</a:t>
                </a:r>
              </a:p>
              <a:p>
                <a:pPr algn="ctr"/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Q-slope</a:t>
                </a:r>
              </a:p>
            </p:txBody>
          </p:sp>
          <p:cxnSp>
            <p:nvCxnSpPr>
              <p:cNvPr id="48" name="Straight Arrow Connector 47"/>
              <p:cNvCxnSpPr/>
              <p:nvPr/>
            </p:nvCxnSpPr>
            <p:spPr>
              <a:xfrm>
                <a:off x="1822382" y="3209807"/>
                <a:ext cx="1930851" cy="40782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2502672" y="2810805"/>
                <a:ext cx="14446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Medium field</a:t>
                </a:r>
              </a:p>
              <a:p>
                <a:pPr algn="ctr"/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Q-slope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SRF cavity surface treatments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598" y="831694"/>
            <a:ext cx="7607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Conventional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Cavities Surface Treatment (main steps):</a:t>
            </a:r>
          </a:p>
        </p:txBody>
      </p:sp>
      <p:cxnSp>
        <p:nvCxnSpPr>
          <p:cNvPr id="72" name="Straight Arrow Connector 71"/>
          <p:cNvCxnSpPr>
            <a:stCxn id="40" idx="2"/>
            <a:endCxn id="30" idx="0"/>
          </p:cNvCxnSpPr>
          <p:nvPr/>
        </p:nvCxnSpPr>
        <p:spPr>
          <a:xfrm>
            <a:off x="6194235" y="1940823"/>
            <a:ext cx="28136" cy="7112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endCxn id="75" idx="0"/>
          </p:cNvCxnSpPr>
          <p:nvPr/>
        </p:nvCxnSpPr>
        <p:spPr>
          <a:xfrm>
            <a:off x="7976138" y="2151837"/>
            <a:ext cx="1" cy="4780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820708" y="3743334"/>
            <a:ext cx="2259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chemeClr val="accent6">
                    <a:lumMod val="50000"/>
                  </a:schemeClr>
                </a:solidFill>
              </a:rPr>
              <a:t>Treatment proposed for the ILC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7989960" y="3290870"/>
            <a:ext cx="2" cy="4408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5499229" y="2652048"/>
            <a:ext cx="1645461" cy="485333"/>
            <a:chOff x="4940335" y="2624134"/>
            <a:chExt cx="1645461" cy="485333"/>
          </a:xfrm>
        </p:grpSpPr>
        <p:sp>
          <p:nvSpPr>
            <p:cNvPr id="73" name="TextBox 72"/>
            <p:cNvSpPr txBox="1"/>
            <p:nvPr/>
          </p:nvSpPr>
          <p:spPr>
            <a:xfrm>
              <a:off x="4990993" y="2647802"/>
              <a:ext cx="15948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EP cavities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940335" y="2624134"/>
              <a:ext cx="1446284" cy="410679"/>
            </a:xfrm>
            <a:prstGeom prst="rect">
              <a:avLst/>
            </a:prstGeom>
            <a:noFill/>
            <a:ln w="28575">
              <a:solidFill>
                <a:srgbClr val="FF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203491" y="2629919"/>
            <a:ext cx="1545295" cy="830997"/>
            <a:chOff x="7203491" y="2629919"/>
            <a:chExt cx="1545295" cy="830997"/>
          </a:xfrm>
        </p:grpSpPr>
        <p:sp>
          <p:nvSpPr>
            <p:cNvPr id="75" name="TextBox 74"/>
            <p:cNvSpPr txBox="1"/>
            <p:nvPr/>
          </p:nvSpPr>
          <p:spPr>
            <a:xfrm>
              <a:off x="7203491" y="2629919"/>
              <a:ext cx="154529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120C bake </a:t>
              </a:r>
            </a:p>
            <a:p>
              <a:pPr algn="ctr"/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cavities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253001" y="2631573"/>
              <a:ext cx="1446284" cy="661494"/>
            </a:xfrm>
            <a:prstGeom prst="rect">
              <a:avLst/>
            </a:prstGeom>
            <a:noFill/>
            <a:ln w="28575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54507" y="1433655"/>
            <a:ext cx="8829716" cy="646425"/>
            <a:chOff x="154507" y="1433655"/>
            <a:chExt cx="8829716" cy="646425"/>
          </a:xfrm>
        </p:grpSpPr>
        <p:cxnSp>
          <p:nvCxnSpPr>
            <p:cNvPr id="69" name="Straight Arrow Connector 68"/>
            <p:cNvCxnSpPr>
              <a:stCxn id="40" idx="3"/>
              <a:endCxn id="70" idx="1"/>
            </p:cNvCxnSpPr>
            <p:nvPr/>
          </p:nvCxnSpPr>
          <p:spPr>
            <a:xfrm>
              <a:off x="6859741" y="1756157"/>
              <a:ext cx="300778" cy="66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>
              <a:off x="154507" y="1433655"/>
              <a:ext cx="8829716" cy="646425"/>
              <a:chOff x="407495" y="1372454"/>
              <a:chExt cx="8829716" cy="646425"/>
            </a:xfrm>
          </p:grpSpPr>
          <p:sp>
            <p:nvSpPr>
              <p:cNvPr id="16" name="TextBox 9"/>
              <p:cNvSpPr txBox="1"/>
              <p:nvPr/>
            </p:nvSpPr>
            <p:spPr>
              <a:xfrm>
                <a:off x="407495" y="1372548"/>
                <a:ext cx="1348971" cy="646331"/>
              </a:xfrm>
              <a:prstGeom prst="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 anchor="ctr" anchorCtr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Cavity after welding</a:t>
                </a:r>
              </a:p>
            </p:txBody>
          </p:sp>
          <p:sp>
            <p:nvSpPr>
              <p:cNvPr id="17" name="TextBox 10"/>
              <p:cNvSpPr txBox="1"/>
              <p:nvPr/>
            </p:nvSpPr>
            <p:spPr>
              <a:xfrm>
                <a:off x="2086210" y="1510290"/>
                <a:ext cx="1391386" cy="369332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EP 140 </a:t>
                </a:r>
                <a:r>
                  <a:rPr lang="el-GR" sz="1800" dirty="0">
                    <a:solidFill>
                      <a:schemeClr val="accent6">
                        <a:lumMod val="50000"/>
                      </a:schemeClr>
                    </a:solidFill>
                  </a:rPr>
                  <a:t>μ</a:t>
                </a:r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m</a:t>
                </a:r>
              </a:p>
            </p:txBody>
          </p:sp>
          <p:sp>
            <p:nvSpPr>
              <p:cNvPr id="21" name="TextBox 17"/>
              <p:cNvSpPr txBox="1"/>
              <p:nvPr/>
            </p:nvSpPr>
            <p:spPr>
              <a:xfrm>
                <a:off x="3777318" y="1372454"/>
                <a:ext cx="1689234" cy="646331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 anchor="ctr" anchorCtr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3 h at 800 C UHV baking</a:t>
                </a:r>
              </a:p>
            </p:txBody>
          </p:sp>
          <p:cxnSp>
            <p:nvCxnSpPr>
              <p:cNvPr id="64" name="Straight Arrow Connector 63"/>
              <p:cNvCxnSpPr>
                <a:stCxn id="16" idx="3"/>
                <a:endCxn id="17" idx="1"/>
              </p:cNvCxnSpPr>
              <p:nvPr/>
            </p:nvCxnSpPr>
            <p:spPr>
              <a:xfrm flipV="1">
                <a:off x="1756466" y="1694956"/>
                <a:ext cx="329744" cy="75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>
                <a:stCxn id="17" idx="3"/>
                <a:endCxn id="21" idx="1"/>
              </p:cNvCxnSpPr>
              <p:nvPr/>
            </p:nvCxnSpPr>
            <p:spPr>
              <a:xfrm>
                <a:off x="3477596" y="1694956"/>
                <a:ext cx="299722" cy="6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70" name="TextBox 48"/>
              <p:cNvSpPr txBox="1"/>
              <p:nvPr/>
            </p:nvSpPr>
            <p:spPr>
              <a:xfrm>
                <a:off x="7413507" y="1372454"/>
                <a:ext cx="1823704" cy="646331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 anchor="ctr" anchorCtr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48 h at 120 C baking</a:t>
                </a:r>
              </a:p>
            </p:txBody>
          </p:sp>
        </p:grpSp>
        <p:sp>
          <p:nvSpPr>
            <p:cNvPr id="40" name="TextBox 10"/>
            <p:cNvSpPr txBox="1"/>
            <p:nvPr/>
          </p:nvSpPr>
          <p:spPr>
            <a:xfrm>
              <a:off x="5528729" y="1571491"/>
              <a:ext cx="1331012" cy="369332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 anchor="ctr" anchorCtr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EP 40 </a:t>
              </a:r>
              <a:r>
                <a:rPr lang="el-GR" sz="1800" dirty="0">
                  <a:solidFill>
                    <a:schemeClr val="accent6">
                      <a:lumMod val="50000"/>
                    </a:schemeClr>
                  </a:solidFill>
                </a:rPr>
                <a:t>μ</a:t>
              </a:r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m</a:t>
              </a:r>
            </a:p>
          </p:txBody>
        </p:sp>
        <p:cxnSp>
          <p:nvCxnSpPr>
            <p:cNvPr id="55" name="Straight Arrow Connector 54"/>
            <p:cNvCxnSpPr>
              <a:stCxn id="21" idx="3"/>
              <a:endCxn id="40" idx="1"/>
            </p:cNvCxnSpPr>
            <p:nvPr/>
          </p:nvCxnSpPr>
          <p:spPr>
            <a:xfrm flipV="1">
              <a:off x="5213564" y="1756157"/>
              <a:ext cx="315165" cy="66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4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r>
              <a:rPr lang="it-IT" sz="1200" dirty="0"/>
              <a:t>Martina Martinello | P2MAC - Apr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11587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discovery of N-doping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8664295"/>
              </p:ext>
            </p:extLst>
          </p:nvPr>
        </p:nvGraphicFramePr>
        <p:xfrm>
          <a:off x="117475" y="1302213"/>
          <a:ext cx="6130925" cy="4695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72" name="Graph" r:id="rId3" imgW="3906000" imgH="2990520" progId="Origin50.Graph">
                  <p:embed/>
                </p:oleObj>
              </mc:Choice>
              <mc:Fallback>
                <p:oleObj name="Graph" r:id="rId3" imgW="3906000" imgH="2990520" progId="Origin50.Graph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7475" y="1302213"/>
                        <a:ext cx="6130925" cy="46953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/>
          <p:nvPr/>
        </p:nvCxnSpPr>
        <p:spPr>
          <a:xfrm flipH="1">
            <a:off x="3817937" y="1624812"/>
            <a:ext cx="381000" cy="42118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18" name="TextBox 17"/>
          <p:cNvSpPr txBox="1"/>
          <p:nvPr/>
        </p:nvSpPr>
        <p:spPr>
          <a:xfrm>
            <a:off x="1437480" y="983221"/>
            <a:ext cx="6181866" cy="707886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Q-factor improvement after N-doping – up to 4 times higher Q than standard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cavities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4491038" y="2627149"/>
            <a:ext cx="1071562" cy="534363"/>
          </a:xfrm>
          <a:prstGeom prst="straightConnector1">
            <a:avLst/>
          </a:prstGeom>
          <a:ln>
            <a:solidFill>
              <a:srgbClr val="800080"/>
            </a:solidFill>
            <a:tailEnd type="triangle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20" name="TextBox 19"/>
          <p:cNvSpPr txBox="1"/>
          <p:nvPr/>
        </p:nvSpPr>
        <p:spPr>
          <a:xfrm>
            <a:off x="5562600" y="2098735"/>
            <a:ext cx="2997200" cy="1015663"/>
          </a:xfrm>
          <a:prstGeom prst="rect">
            <a:avLst/>
          </a:prstGeom>
          <a:ln>
            <a:solidFill>
              <a:srgbClr val="80008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Typical Q vs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Eacc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curve obtained with 120C bake (standard ILC treatment)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641378" y="3391186"/>
                <a:ext cx="3356629" cy="2277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Average Q at 16MV/m:</a:t>
                </a:r>
              </a:p>
              <a:p>
                <a:endParaRPr lang="en-US" sz="105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Standard ILC  treatment:</a:t>
                </a:r>
              </a:p>
              <a:p>
                <a:endParaRPr lang="en-US" sz="105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en-US" sz="2000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~1.7∙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endParaRPr lang="en-US" sz="105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N-doping:</a:t>
                </a:r>
              </a:p>
              <a:p>
                <a:endParaRPr lang="en-US" sz="105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en-US" sz="2000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20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3.5</m:t>
                      </m:r>
                      <m:r>
                        <a:rPr lang="en-US" sz="2000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1378" y="3391186"/>
                <a:ext cx="3356629" cy="2277547"/>
              </a:xfrm>
              <a:prstGeom prst="rect">
                <a:avLst/>
              </a:prstGeom>
              <a:blipFill>
                <a:blip r:embed="rId5"/>
                <a:stretch>
                  <a:fillRect l="-1815" t="-1070" r="-726" b="-1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/>
          <p:cNvCxnSpPr/>
          <p:nvPr/>
        </p:nvCxnSpPr>
        <p:spPr>
          <a:xfrm flipV="1">
            <a:off x="1627187" y="2178273"/>
            <a:ext cx="953618" cy="439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72490" y="2337525"/>
            <a:ext cx="175913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Anti-Q-slope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1300" y="6006844"/>
            <a:ext cx="660033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A. Grassellino et al., </a:t>
            </a:r>
            <a:r>
              <a:rPr lang="en-US" sz="1400" dirty="0" err="1">
                <a:solidFill>
                  <a:srgbClr val="0000FF"/>
                </a:solidFill>
              </a:rPr>
              <a:t>Supercond</a:t>
            </a:r>
            <a:r>
              <a:rPr lang="en-US" sz="1400" dirty="0">
                <a:solidFill>
                  <a:srgbClr val="0000FF"/>
                </a:solidFill>
              </a:rPr>
              <a:t>. Sci. Technol. </a:t>
            </a:r>
            <a:r>
              <a:rPr lang="en-US" sz="1400" b="1" dirty="0">
                <a:solidFill>
                  <a:srgbClr val="0000FF"/>
                </a:solidFill>
              </a:rPr>
              <a:t>26</a:t>
            </a:r>
            <a:r>
              <a:rPr lang="en-US" sz="1400" dirty="0">
                <a:solidFill>
                  <a:srgbClr val="0000FF"/>
                </a:solidFill>
              </a:rPr>
              <a:t>, 102001 (2013) – Rapid Communications</a:t>
            </a:r>
          </a:p>
        </p:txBody>
      </p:sp>
      <p:sp>
        <p:nvSpPr>
          <p:cNvPr id="14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r>
              <a:rPr lang="it-IT" sz="1200" dirty="0"/>
              <a:t>Martina Martinello | P2MAC - Apr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7388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N-doping treatment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371961" y="2418932"/>
            <a:ext cx="5772039" cy="4406313"/>
            <a:chOff x="3362942" y="2443961"/>
            <a:chExt cx="5772039" cy="440631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9346" y="6487426"/>
              <a:ext cx="1451393" cy="36284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05" t="6582" r="3838" b="6486"/>
            <a:stretch/>
          </p:blipFill>
          <p:spPr>
            <a:xfrm>
              <a:off x="3362942" y="2473945"/>
              <a:ext cx="5772039" cy="317396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175037" y="3108387"/>
              <a:ext cx="1760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800 C (3 hours)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40178" y="2443961"/>
              <a:ext cx="28021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25 </a:t>
              </a:r>
              <a:r>
                <a:rPr lang="en-US" dirty="0" err="1"/>
                <a:t>mTorr</a:t>
              </a:r>
              <a:r>
                <a:rPr lang="en-US" dirty="0"/>
                <a:t> (2 minutes)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6436798" y="2723182"/>
              <a:ext cx="362554" cy="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6443273" y="2859150"/>
              <a:ext cx="0" cy="28571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52399" y="2036969"/>
            <a:ext cx="3440895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Example of a N-doping process (</a:t>
            </a:r>
            <a:r>
              <a:rPr lang="en-US" sz="1800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2/6 recipe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):</a:t>
            </a:r>
          </a:p>
          <a:p>
            <a:endParaRPr lang="en-US" sz="9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91440" indent="18288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Nb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bulk EP cavity annealed for 3 hours in vacuum (UHV furnace) at 800C</a:t>
            </a:r>
          </a:p>
          <a:p>
            <a:pPr marL="91440" indent="91440"/>
            <a:endParaRPr lang="en-US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91440" indent="18288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Nitrogen injected (25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mTorr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) at 800C for 2 minutes</a:t>
            </a:r>
          </a:p>
          <a:p>
            <a:pPr marL="91440" indent="91440"/>
            <a:endParaRPr lang="en-US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91440" indent="18288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Cavity stays for another 6 minutes at 800C in vacuum</a:t>
            </a:r>
          </a:p>
          <a:p>
            <a:pPr marL="91440" indent="91440"/>
            <a:endParaRPr lang="en-US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91440" indent="18288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Cooling in vacuum</a:t>
            </a:r>
          </a:p>
          <a:p>
            <a:pPr marL="91440" indent="91440"/>
            <a:endParaRPr lang="en-US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91440" indent="18288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5 um electro-polishing (EP)</a:t>
            </a:r>
            <a:endParaRPr lang="en-US" sz="18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65019" y="649562"/>
            <a:ext cx="9023423" cy="1137312"/>
            <a:chOff x="65019" y="649562"/>
            <a:chExt cx="9023423" cy="1137312"/>
          </a:xfrm>
        </p:grpSpPr>
        <p:grpSp>
          <p:nvGrpSpPr>
            <p:cNvPr id="65" name="Group 64"/>
            <p:cNvGrpSpPr/>
            <p:nvPr/>
          </p:nvGrpSpPr>
          <p:grpSpPr>
            <a:xfrm>
              <a:off x="65019" y="937948"/>
              <a:ext cx="9023423" cy="597255"/>
              <a:chOff x="65019" y="937948"/>
              <a:chExt cx="9023423" cy="597255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65019" y="944004"/>
                <a:ext cx="5980315" cy="591199"/>
                <a:chOff x="154507" y="1464527"/>
                <a:chExt cx="5980315" cy="591199"/>
              </a:xfrm>
            </p:grpSpPr>
            <p:grpSp>
              <p:nvGrpSpPr>
                <p:cNvPr id="38" name="Group 37"/>
                <p:cNvGrpSpPr/>
                <p:nvPr/>
              </p:nvGrpSpPr>
              <p:grpSpPr>
                <a:xfrm>
                  <a:off x="154507" y="1464527"/>
                  <a:ext cx="5980315" cy="591199"/>
                  <a:chOff x="407495" y="1403326"/>
                  <a:chExt cx="5980315" cy="591199"/>
                </a:xfrm>
              </p:grpSpPr>
              <p:sp>
                <p:nvSpPr>
                  <p:cNvPr id="41" name="TextBox 9"/>
                  <p:cNvSpPr txBox="1"/>
                  <p:nvPr/>
                </p:nvSpPr>
                <p:spPr>
                  <a:xfrm>
                    <a:off x="407495" y="1403326"/>
                    <a:ext cx="1246397" cy="584775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square" rtlCol="0" anchor="ctr" anchorCtr="0">
                    <a:spAutoFit/>
                  </a:bodyPr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Cavity after welding</a:t>
                    </a:r>
                  </a:p>
                </p:txBody>
              </p:sp>
              <p:sp>
                <p:nvSpPr>
                  <p:cNvPr id="42" name="TextBox 10"/>
                  <p:cNvSpPr txBox="1"/>
                  <p:nvPr/>
                </p:nvSpPr>
                <p:spPr>
                  <a:xfrm>
                    <a:off x="1927199" y="1525679"/>
                    <a:ext cx="1192344" cy="338554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square" rtlCol="0" anchor="ctr" anchorCtr="0">
                    <a:spAutoFit/>
                  </a:bodyPr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EP 140 </a:t>
                    </a:r>
                    <a:r>
                      <a:rPr lang="el-GR" sz="16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μ</a:t>
                    </a:r>
                    <a:r>
                      <a: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m</a:t>
                    </a:r>
                  </a:p>
                </p:txBody>
              </p:sp>
              <p:sp>
                <p:nvSpPr>
                  <p:cNvPr id="43" name="TextBox 17"/>
                  <p:cNvSpPr txBox="1"/>
                  <p:nvPr/>
                </p:nvSpPr>
                <p:spPr>
                  <a:xfrm>
                    <a:off x="3380738" y="1409750"/>
                    <a:ext cx="1375613" cy="584775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wrap="square" rtlCol="0" anchor="ctr" anchorCtr="0">
                    <a:spAutoFit/>
                  </a:bodyPr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3 h at 800C UHV baking</a:t>
                    </a:r>
                  </a:p>
                </p:txBody>
              </p:sp>
              <p:cxnSp>
                <p:nvCxnSpPr>
                  <p:cNvPr id="44" name="Straight Arrow Connector 43"/>
                  <p:cNvCxnSpPr>
                    <a:stCxn id="41" idx="3"/>
                    <a:endCxn id="42" idx="1"/>
                  </p:cNvCxnSpPr>
                  <p:nvPr/>
                </p:nvCxnSpPr>
                <p:spPr>
                  <a:xfrm flipV="1">
                    <a:off x="1653892" y="1694956"/>
                    <a:ext cx="273307" cy="758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Arrow Connector 44"/>
                  <p:cNvCxnSpPr>
                    <a:stCxn id="42" idx="3"/>
                    <a:endCxn id="43" idx="1"/>
                  </p:cNvCxnSpPr>
                  <p:nvPr/>
                </p:nvCxnSpPr>
                <p:spPr>
                  <a:xfrm>
                    <a:off x="3119543" y="1694956"/>
                    <a:ext cx="261195" cy="718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" name="TextBox 48"/>
                  <p:cNvSpPr txBox="1"/>
                  <p:nvPr/>
                </p:nvSpPr>
                <p:spPr>
                  <a:xfrm>
                    <a:off x="5017546" y="1406159"/>
                    <a:ext cx="1370264" cy="584775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wrap="square" rtlCol="0" anchor="ctr" anchorCtr="0">
                    <a:spAutoFit/>
                  </a:bodyPr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48 h at 120C baking</a:t>
                    </a:r>
                  </a:p>
                </p:txBody>
              </p:sp>
            </p:grpSp>
            <p:cxnSp>
              <p:nvCxnSpPr>
                <p:cNvPr id="40" name="Straight Arrow Connector 39"/>
                <p:cNvCxnSpPr>
                  <a:stCxn id="43" idx="3"/>
                </p:cNvCxnSpPr>
                <p:nvPr/>
              </p:nvCxnSpPr>
              <p:spPr>
                <a:xfrm flipV="1">
                  <a:off x="4503363" y="1759748"/>
                  <a:ext cx="261195" cy="359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3" name="Straight Arrow Connector 52"/>
              <p:cNvCxnSpPr/>
              <p:nvPr/>
            </p:nvCxnSpPr>
            <p:spPr>
              <a:xfrm flipV="1">
                <a:off x="6033933" y="1230335"/>
                <a:ext cx="315210" cy="6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54" name="TextBox 17"/>
              <p:cNvSpPr txBox="1"/>
              <p:nvPr/>
            </p:nvSpPr>
            <p:spPr>
              <a:xfrm>
                <a:off x="6360025" y="937948"/>
                <a:ext cx="1491850" cy="584775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 anchor="ctr" anchorCtr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</a:rPr>
                  <a:t>N</a:t>
                </a:r>
                <a:r>
                  <a:rPr lang="en-US" sz="1600" baseline="-25000" dirty="0">
                    <a:solidFill>
                      <a:schemeClr val="accent6">
                        <a:lumMod val="50000"/>
                      </a:schemeClr>
                    </a:solidFill>
                  </a:rPr>
                  <a:t>2</a:t>
                </a:r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</a:rPr>
                  <a:t> injection 800C</a:t>
                </a:r>
              </a:p>
            </p:txBody>
          </p:sp>
          <p:sp>
            <p:nvSpPr>
              <p:cNvPr id="56" name="TextBox 10"/>
              <p:cNvSpPr txBox="1"/>
              <p:nvPr/>
            </p:nvSpPr>
            <p:spPr>
              <a:xfrm>
                <a:off x="8114711" y="1066357"/>
                <a:ext cx="973731" cy="338554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</a:rPr>
                  <a:t>EP 5 </a:t>
                </a:r>
                <a:r>
                  <a:rPr lang="el-GR" sz="1600" dirty="0">
                    <a:solidFill>
                      <a:schemeClr val="accent6">
                        <a:lumMod val="50000"/>
                      </a:schemeClr>
                    </a:solidFill>
                  </a:rPr>
                  <a:t>μ</a:t>
                </a:r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</a:rPr>
                  <a:t>m</a:t>
                </a:r>
              </a:p>
            </p:txBody>
          </p:sp>
          <p:cxnSp>
            <p:nvCxnSpPr>
              <p:cNvPr id="57" name="Straight Arrow Connector 56"/>
              <p:cNvCxnSpPr/>
              <p:nvPr/>
            </p:nvCxnSpPr>
            <p:spPr>
              <a:xfrm flipV="1">
                <a:off x="7841404" y="1229078"/>
                <a:ext cx="273307" cy="75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4" name="Multiply 3"/>
            <p:cNvSpPr/>
            <p:nvPr/>
          </p:nvSpPr>
          <p:spPr>
            <a:xfrm>
              <a:off x="4675070" y="649562"/>
              <a:ext cx="1413102" cy="1137312"/>
            </a:xfrm>
            <a:prstGeom prst="mathMultiply">
              <a:avLst>
                <a:gd name="adj1" fmla="val 12281"/>
              </a:avLst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r>
              <a:rPr lang="it-IT" sz="1200" dirty="0"/>
              <a:t>Martina Martinello | P2MAC - Apr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92001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N-doping treatment (2/6 recipe)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it-IT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Martina Martinello | P2MAC - Apr 2017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819690" y="404558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429290" y="404558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038890" y="404558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48490" y="406082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258090" y="406082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867690" y="406082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480783" y="406082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090383" y="406082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699983" y="406082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309583" y="406082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919183" y="406082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528783" y="406082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819690" y="466738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429290" y="466738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2038890" y="466738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2648490" y="468262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258090" y="468262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867690" y="468262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480783" y="468262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5090383" y="468262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699983" y="468262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6309583" y="468262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6919183" y="468262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7528783" y="468262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834930" y="525335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1444530" y="525335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054130" y="525335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2663730" y="526859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273330" y="526859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3882930" y="526859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496023" y="526859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105623" y="526859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715223" y="526859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332570" y="526859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6934423" y="526859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7544023" y="5268598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834930" y="584467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1444530" y="584467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2054130" y="584467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2663730" y="585991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3273330" y="585991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3882930" y="585991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4496023" y="585991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5105623" y="585991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5715223" y="585991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6324823" y="585991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6934423" y="585991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7544023" y="5859910"/>
            <a:ext cx="274320" cy="2743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1694959" y="4457068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1943371" y="5064350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2481121" y="5247294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1191324" y="4917380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107056" y="4569907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142010" y="4415952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3814350" y="5054540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Oval 263"/>
          <p:cNvSpPr/>
          <p:nvPr/>
        </p:nvSpPr>
        <p:spPr>
          <a:xfrm>
            <a:off x="4907503" y="4937096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5589017" y="4423921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6744113" y="5074256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6583903" y="4590291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1797067" y="5988688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3240088" y="5640454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281869" y="6217669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974337" y="5632834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6231622" y="5667505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6881273" y="6194555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TextBox 164"/>
          <p:cNvSpPr txBox="1"/>
          <p:nvPr/>
        </p:nvSpPr>
        <p:spPr>
          <a:xfrm>
            <a:off x="153096" y="4930715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N</a:t>
            </a:r>
          </a:p>
        </p:txBody>
      </p:sp>
      <p:cxnSp>
        <p:nvCxnSpPr>
          <p:cNvPr id="166" name="Straight Connector 165"/>
          <p:cNvCxnSpPr/>
          <p:nvPr/>
        </p:nvCxnSpPr>
        <p:spPr>
          <a:xfrm flipV="1">
            <a:off x="515058" y="5026663"/>
            <a:ext cx="578952" cy="138174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>
            <a:off x="477735" y="3869838"/>
            <a:ext cx="320014" cy="19099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1" name="TextBox 170"/>
          <p:cNvSpPr txBox="1"/>
          <p:nvPr/>
        </p:nvSpPr>
        <p:spPr>
          <a:xfrm>
            <a:off x="-24353" y="3481783"/>
            <a:ext cx="545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34930" y="3943448"/>
            <a:ext cx="6968173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5" name="Picture 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497" y="1671042"/>
            <a:ext cx="2592050" cy="228497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523250" y="4208529"/>
            <a:ext cx="2189067" cy="1829181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541797" y="3496252"/>
            <a:ext cx="1919641" cy="11711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>
            <a:off x="8028832" y="4073020"/>
            <a:ext cx="0" cy="206121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 rot="5400000">
            <a:off x="7463303" y="4903918"/>
            <a:ext cx="17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N Interstitial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3731" y="1951728"/>
            <a:ext cx="3889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Only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from TEM/NED spectra: </a:t>
            </a:r>
          </a:p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N must be interstitial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2922810" y="3299983"/>
            <a:ext cx="2813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Final RF Surface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6519497" y="3588629"/>
            <a:ext cx="257550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Y. Trenikhina et Al, Proc. of SRF 2015</a:t>
            </a: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" t="10170" r="10866" b="2709"/>
          <a:stretch/>
        </p:blipFill>
        <p:spPr>
          <a:xfrm>
            <a:off x="53609" y="1693814"/>
            <a:ext cx="2848281" cy="2221363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cxnSp>
        <p:nvCxnSpPr>
          <p:cNvPr id="100" name="Straight Arrow Connector 99"/>
          <p:cNvCxnSpPr>
            <a:stCxn id="2" idx="1"/>
          </p:cNvCxnSpPr>
          <p:nvPr/>
        </p:nvCxnSpPr>
        <p:spPr>
          <a:xfrm flipH="1" flipV="1">
            <a:off x="1832119" y="3299983"/>
            <a:ext cx="1011712" cy="11764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98" name="Group 97"/>
          <p:cNvGrpSpPr/>
          <p:nvPr/>
        </p:nvGrpSpPr>
        <p:grpSpPr>
          <a:xfrm>
            <a:off x="65019" y="649562"/>
            <a:ext cx="9023423" cy="1137312"/>
            <a:chOff x="65019" y="649562"/>
            <a:chExt cx="9023423" cy="1137312"/>
          </a:xfrm>
        </p:grpSpPr>
        <p:grpSp>
          <p:nvGrpSpPr>
            <p:cNvPr id="101" name="Group 100"/>
            <p:cNvGrpSpPr/>
            <p:nvPr/>
          </p:nvGrpSpPr>
          <p:grpSpPr>
            <a:xfrm>
              <a:off x="65019" y="937948"/>
              <a:ext cx="9023423" cy="597255"/>
              <a:chOff x="65019" y="937948"/>
              <a:chExt cx="9023423" cy="597255"/>
            </a:xfrm>
          </p:grpSpPr>
          <p:grpSp>
            <p:nvGrpSpPr>
              <p:cNvPr id="114" name="Group 113"/>
              <p:cNvGrpSpPr/>
              <p:nvPr/>
            </p:nvGrpSpPr>
            <p:grpSpPr>
              <a:xfrm>
                <a:off x="65019" y="944004"/>
                <a:ext cx="5980315" cy="591199"/>
                <a:chOff x="154507" y="1464527"/>
                <a:chExt cx="5980315" cy="591199"/>
              </a:xfrm>
            </p:grpSpPr>
            <p:grpSp>
              <p:nvGrpSpPr>
                <p:cNvPr id="122" name="Group 121"/>
                <p:cNvGrpSpPr/>
                <p:nvPr/>
              </p:nvGrpSpPr>
              <p:grpSpPr>
                <a:xfrm>
                  <a:off x="154507" y="1464527"/>
                  <a:ext cx="5980315" cy="591199"/>
                  <a:chOff x="407495" y="1403326"/>
                  <a:chExt cx="5980315" cy="591199"/>
                </a:xfrm>
              </p:grpSpPr>
              <p:sp>
                <p:nvSpPr>
                  <p:cNvPr id="124" name="TextBox 9"/>
                  <p:cNvSpPr txBox="1"/>
                  <p:nvPr/>
                </p:nvSpPr>
                <p:spPr>
                  <a:xfrm>
                    <a:off x="407495" y="1403326"/>
                    <a:ext cx="1246397" cy="584775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square" rtlCol="0" anchor="ctr" anchorCtr="0">
                    <a:spAutoFit/>
                  </a:bodyPr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Cavity after welding</a:t>
                    </a:r>
                  </a:p>
                </p:txBody>
              </p:sp>
              <p:sp>
                <p:nvSpPr>
                  <p:cNvPr id="125" name="TextBox 10"/>
                  <p:cNvSpPr txBox="1"/>
                  <p:nvPr/>
                </p:nvSpPr>
                <p:spPr>
                  <a:xfrm>
                    <a:off x="1927199" y="1525679"/>
                    <a:ext cx="1192344" cy="338554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square" rtlCol="0" anchor="ctr" anchorCtr="0">
                    <a:spAutoFit/>
                  </a:bodyPr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EP 140 </a:t>
                    </a:r>
                    <a:r>
                      <a:rPr lang="el-GR" sz="16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μ</a:t>
                    </a:r>
                    <a:r>
                      <a: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m</a:t>
                    </a:r>
                  </a:p>
                </p:txBody>
              </p:sp>
              <p:sp>
                <p:nvSpPr>
                  <p:cNvPr id="126" name="TextBox 17"/>
                  <p:cNvSpPr txBox="1"/>
                  <p:nvPr/>
                </p:nvSpPr>
                <p:spPr>
                  <a:xfrm>
                    <a:off x="3380738" y="1409750"/>
                    <a:ext cx="1375613" cy="584775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wrap="square" rtlCol="0" anchor="ctr" anchorCtr="0">
                    <a:spAutoFit/>
                  </a:bodyPr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3 h at 800C UHV baking</a:t>
                    </a:r>
                  </a:p>
                </p:txBody>
              </p:sp>
              <p:cxnSp>
                <p:nvCxnSpPr>
                  <p:cNvPr id="127" name="Straight Arrow Connector 126"/>
                  <p:cNvCxnSpPr>
                    <a:stCxn id="124" idx="3"/>
                    <a:endCxn id="125" idx="1"/>
                  </p:cNvCxnSpPr>
                  <p:nvPr/>
                </p:nvCxnSpPr>
                <p:spPr>
                  <a:xfrm flipV="1">
                    <a:off x="1653892" y="1694956"/>
                    <a:ext cx="273307" cy="758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Arrow Connector 127"/>
                  <p:cNvCxnSpPr>
                    <a:stCxn id="125" idx="3"/>
                    <a:endCxn id="126" idx="1"/>
                  </p:cNvCxnSpPr>
                  <p:nvPr/>
                </p:nvCxnSpPr>
                <p:spPr>
                  <a:xfrm>
                    <a:off x="3119543" y="1694956"/>
                    <a:ext cx="261195" cy="718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9" name="TextBox 48"/>
                  <p:cNvSpPr txBox="1"/>
                  <p:nvPr/>
                </p:nvSpPr>
                <p:spPr>
                  <a:xfrm>
                    <a:off x="5017546" y="1406159"/>
                    <a:ext cx="1370264" cy="584775"/>
                  </a:xfrm>
                  <a:prstGeom prst="rect">
                    <a:avLst/>
                  </a:prstGeom>
                  <a:ln/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wrap="square" rtlCol="0" anchor="ctr" anchorCtr="0">
                    <a:spAutoFit/>
                  </a:bodyPr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48 h at 120C baking</a:t>
                    </a:r>
                  </a:p>
                </p:txBody>
              </p:sp>
            </p:grpSp>
            <p:cxnSp>
              <p:nvCxnSpPr>
                <p:cNvPr id="123" name="Straight Arrow Connector 122"/>
                <p:cNvCxnSpPr>
                  <a:stCxn id="126" idx="3"/>
                </p:cNvCxnSpPr>
                <p:nvPr/>
              </p:nvCxnSpPr>
              <p:spPr>
                <a:xfrm flipV="1">
                  <a:off x="4503363" y="1759748"/>
                  <a:ext cx="261195" cy="359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5" name="Straight Arrow Connector 114"/>
              <p:cNvCxnSpPr/>
              <p:nvPr/>
            </p:nvCxnSpPr>
            <p:spPr>
              <a:xfrm flipV="1">
                <a:off x="6033933" y="1230335"/>
                <a:ext cx="315210" cy="6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16" name="TextBox 17"/>
              <p:cNvSpPr txBox="1"/>
              <p:nvPr/>
            </p:nvSpPr>
            <p:spPr>
              <a:xfrm>
                <a:off x="6360025" y="937948"/>
                <a:ext cx="1491850" cy="584775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 anchor="ctr" anchorCtr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</a:rPr>
                  <a:t>3 h at 800 C UHV baking</a:t>
                </a:r>
              </a:p>
            </p:txBody>
          </p:sp>
          <p:sp>
            <p:nvSpPr>
              <p:cNvPr id="120" name="TextBox 10"/>
              <p:cNvSpPr txBox="1"/>
              <p:nvPr/>
            </p:nvSpPr>
            <p:spPr>
              <a:xfrm>
                <a:off x="8114711" y="1066357"/>
                <a:ext cx="973731" cy="338554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</a:rPr>
                  <a:t>EP 5 </a:t>
                </a:r>
                <a:r>
                  <a:rPr lang="el-GR" sz="1600" dirty="0">
                    <a:solidFill>
                      <a:schemeClr val="accent6">
                        <a:lumMod val="50000"/>
                      </a:schemeClr>
                    </a:solidFill>
                  </a:rPr>
                  <a:t>μ</a:t>
                </a:r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</a:rPr>
                  <a:t>m</a:t>
                </a:r>
              </a:p>
            </p:txBody>
          </p:sp>
          <p:cxnSp>
            <p:nvCxnSpPr>
              <p:cNvPr id="121" name="Straight Arrow Connector 120"/>
              <p:cNvCxnSpPr/>
              <p:nvPr/>
            </p:nvCxnSpPr>
            <p:spPr>
              <a:xfrm flipV="1">
                <a:off x="7841404" y="1229078"/>
                <a:ext cx="273307" cy="75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02" name="Multiply 3"/>
            <p:cNvSpPr/>
            <p:nvPr/>
          </p:nvSpPr>
          <p:spPr>
            <a:xfrm>
              <a:off x="4675070" y="649562"/>
              <a:ext cx="1413102" cy="1137312"/>
            </a:xfrm>
            <a:prstGeom prst="mathMultiply">
              <a:avLst>
                <a:gd name="adj1" fmla="val 12281"/>
              </a:avLst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3854371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" id="{CDB0ABDB-7C42-4C7F-837F-86DBF6E95BEB}" vid="{E0E253F8-C623-476B-912F-9D90398AB05F}"/>
    </a:ext>
  </a:extLst>
</a:theme>
</file>

<file path=ppt/theme/theme10.xml><?xml version="1.0" encoding="utf-8"?>
<a:theme xmlns:a="http://schemas.openxmlformats.org/drawingml/2006/main" name="5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oss_SCRFlinac_FAC20150205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Fermilab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" id="{CDB0ABDB-7C42-4C7F-837F-86DBF6E95BEB}" vid="{E0E253F8-C623-476B-912F-9D90398AB05F}"/>
    </a:ext>
  </a:extLst>
</a:theme>
</file>

<file path=ppt/theme/theme7.xml><?xml version="1.0" encoding="utf-8"?>
<a:theme xmlns:a="http://schemas.openxmlformats.org/drawingml/2006/main" name="1_Ross_SCRFlinac_FAC20150205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4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</Template>
  <TotalTime>34778</TotalTime>
  <Words>2554</Words>
  <Application>Microsoft Office PowerPoint</Application>
  <PresentationFormat>On-screen Show (4:3)</PresentationFormat>
  <Paragraphs>440</Paragraphs>
  <Slides>36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7" baseType="lpstr">
      <vt:lpstr>MS PGothic</vt:lpstr>
      <vt:lpstr>MS PGothic</vt:lpstr>
      <vt:lpstr>Arial</vt:lpstr>
      <vt:lpstr>Calibri</vt:lpstr>
      <vt:lpstr>Cambria Math</vt:lpstr>
      <vt:lpstr>Geneva</vt:lpstr>
      <vt:lpstr>Helvetica</vt:lpstr>
      <vt:lpstr>Symbol</vt:lpstr>
      <vt:lpstr>Times New Roman</vt:lpstr>
      <vt:lpstr>Wingdings</vt:lpstr>
      <vt:lpstr>Fermilab</vt:lpstr>
      <vt:lpstr>Ross_SCRFlinac_FAC20150205</vt:lpstr>
      <vt:lpstr>Blank</vt:lpstr>
      <vt:lpstr>1_Blank</vt:lpstr>
      <vt:lpstr>2_Blank</vt:lpstr>
      <vt:lpstr>1_Fermilab</vt:lpstr>
      <vt:lpstr>1_Ross_SCRFlinac_FAC20150205</vt:lpstr>
      <vt:lpstr>3_Blank</vt:lpstr>
      <vt:lpstr>4_Blank</vt:lpstr>
      <vt:lpstr>5_Blank</vt:lpstr>
      <vt:lpstr>Graph</vt:lpstr>
      <vt:lpstr>PowerPoint Presentation</vt:lpstr>
      <vt:lpstr>PIP-II SRF LINAC</vt:lpstr>
      <vt:lpstr>PIP-II: SC LINAC </vt:lpstr>
      <vt:lpstr>PIP-II: SC LINAC </vt:lpstr>
      <vt:lpstr>SRF Research on high-b 1.3 GHz cavities</vt:lpstr>
      <vt:lpstr>Standard SRF cavity surface treatments</vt:lpstr>
      <vt:lpstr>The discovery of N-doping</vt:lpstr>
      <vt:lpstr>N-doping treatment</vt:lpstr>
      <vt:lpstr>N-doping treatment (2/6 recipe)</vt:lpstr>
      <vt:lpstr>Origin of the anti-Q-slope</vt:lpstr>
      <vt:lpstr>Effects of the nitrogen doping</vt:lpstr>
      <vt:lpstr>Trapped flux surface resistance</vt:lpstr>
      <vt:lpstr>Trapped flux surface resistance</vt:lpstr>
      <vt:lpstr>Trapped flux surface resistance</vt:lpstr>
      <vt:lpstr>Minimization of remnant field in the cryomodule</vt:lpstr>
      <vt:lpstr>Trapped flux surface resistance</vt:lpstr>
      <vt:lpstr>Fast cooldown helps flux expulsion</vt:lpstr>
      <vt:lpstr>High T baking for flux expulsion improvement</vt:lpstr>
      <vt:lpstr>High T baking for flux expulsion improvement</vt:lpstr>
      <vt:lpstr>Trapped flux surface resistance</vt:lpstr>
      <vt:lpstr>Light doping to minimize trapped flux sensitivity</vt:lpstr>
      <vt:lpstr>Minimizing R_s at 16 MV/m</vt:lpstr>
      <vt:lpstr>N-doping from R&amp;D to production</vt:lpstr>
      <vt:lpstr>N-infusion Performance</vt:lpstr>
      <vt:lpstr>Status of SRF Technology for PIP-II</vt:lpstr>
      <vt:lpstr>162.5 MHz Half-Wave Resonators </vt:lpstr>
      <vt:lpstr>HWR 2 K Test Results </vt:lpstr>
      <vt:lpstr>SSR1: 325 MHz Single Spoke Resonators</vt:lpstr>
      <vt:lpstr>SSR1 VTS Test Result</vt:lpstr>
      <vt:lpstr>Fully-Integrated Tests in STC</vt:lpstr>
      <vt:lpstr>HB650 Single-cell Test Results</vt:lpstr>
      <vt:lpstr>HB650 5-cells Tests Results (all N-doped)</vt:lpstr>
      <vt:lpstr>Expected Q-factor from 1.3 GHz scaling </vt:lpstr>
      <vt:lpstr>Conclusion and Future plan</vt:lpstr>
      <vt:lpstr>Thank you for your attention</vt:lpstr>
      <vt:lpstr>N-infusion Thermal Process</vt:lpstr>
    </vt:vector>
  </TitlesOfParts>
  <Company>Fermi National Accelerator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Martina Martinello x1569 30518V</dc:creator>
  <cp:lastModifiedBy>Martina Martinello</cp:lastModifiedBy>
  <cp:revision>774</cp:revision>
  <dcterms:created xsi:type="dcterms:W3CDTF">2015-04-20T23:35:47Z</dcterms:created>
  <dcterms:modified xsi:type="dcterms:W3CDTF">2017-04-11T15:24:20Z</dcterms:modified>
</cp:coreProperties>
</file>