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32"/>
  </p:notesMasterIdLst>
  <p:handoutMasterIdLst>
    <p:handoutMasterId r:id="rId33"/>
  </p:handoutMasterIdLst>
  <p:sldIdLst>
    <p:sldId id="265" r:id="rId3"/>
    <p:sldId id="267" r:id="rId4"/>
    <p:sldId id="294" r:id="rId5"/>
    <p:sldId id="295" r:id="rId6"/>
    <p:sldId id="297" r:id="rId7"/>
    <p:sldId id="325" r:id="rId8"/>
    <p:sldId id="328" r:id="rId9"/>
    <p:sldId id="324" r:id="rId10"/>
    <p:sldId id="296" r:id="rId11"/>
    <p:sldId id="269" r:id="rId12"/>
    <p:sldId id="299" r:id="rId13"/>
    <p:sldId id="302" r:id="rId14"/>
    <p:sldId id="303" r:id="rId15"/>
    <p:sldId id="308" r:id="rId16"/>
    <p:sldId id="309" r:id="rId17"/>
    <p:sldId id="310" r:id="rId18"/>
    <p:sldId id="318" r:id="rId19"/>
    <p:sldId id="319" r:id="rId20"/>
    <p:sldId id="322" r:id="rId21"/>
    <p:sldId id="323" r:id="rId22"/>
    <p:sldId id="326" r:id="rId23"/>
    <p:sldId id="327" r:id="rId24"/>
    <p:sldId id="280" r:id="rId25"/>
    <p:sldId id="271" r:id="rId26"/>
    <p:sldId id="301" r:id="rId27"/>
    <p:sldId id="307" r:id="rId28"/>
    <p:sldId id="312" r:id="rId29"/>
    <p:sldId id="313" r:id="rId30"/>
    <p:sldId id="314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C4C"/>
    <a:srgbClr val="ECECEC"/>
    <a:srgbClr val="000000"/>
    <a:srgbClr val="FF0101"/>
    <a:srgbClr val="00FF00"/>
    <a:srgbClr val="820202"/>
    <a:srgbClr val="0000FF"/>
    <a:srgbClr val="EFEF00"/>
    <a:srgbClr val="00EF00"/>
    <a:srgbClr val="4E4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395" autoAdjust="0"/>
  </p:normalViewPr>
  <p:slideViewPr>
    <p:cSldViewPr snapToGrid="0" snapToObjects="1">
      <p:cViewPr varScale="1">
        <p:scale>
          <a:sx n="101" d="100"/>
          <a:sy n="101" d="100"/>
        </p:scale>
        <p:origin x="126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3/23/2017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3/23/2017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7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Lionel Prost | 2017 P2MAC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Lionel Prost | 2017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Lionel Prost | 2017 P2MAC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Lionel Prost | 2017 P2MAC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Lionel Prost | 2017 P2MAC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Lionel Prost | 2017 P2MAC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Lionel Prost | 2017 P2MAC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Lionel Prost | 2017 P2MAC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4/10/2017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Lionel Prost | 2017 P2MAC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Conceptual Design Development</a:t>
            </a:r>
            <a:br>
              <a:rPr lang="en-US" altLang="en-US" dirty="0">
                <a:latin typeface="Helvetica" panose="020B0604020202020204" pitchFamily="34" charset="0"/>
              </a:rPr>
            </a:br>
            <a:r>
              <a:rPr lang="en-US" altLang="en-US" dirty="0">
                <a:latin typeface="Helvetica" panose="020B0604020202020204" pitchFamily="34" charset="0"/>
              </a:rPr>
              <a:t>PIP-II Warm Frontend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Lionel Prost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PIP-II Machine Advisory Committee Meeting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10-12 April 2017</a:t>
            </a:r>
          </a:p>
          <a:p>
            <a:endParaRPr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 source &amp; LEBT PIP-II conceptual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4470400" y="917211"/>
            <a:ext cx="4540293" cy="2786572"/>
            <a:chOff x="4470400" y="917211"/>
            <a:chExt cx="4540293" cy="278657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1" t="641" r="15857" b="6834"/>
            <a:stretch/>
          </p:blipFill>
          <p:spPr bwMode="auto">
            <a:xfrm>
              <a:off x="4529576" y="917211"/>
              <a:ext cx="4250780" cy="2786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4470400" y="1089943"/>
              <a:ext cx="4540293" cy="2378948"/>
              <a:chOff x="166996" y="1483504"/>
              <a:chExt cx="4726601" cy="253804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933056" y="3441883"/>
                <a:ext cx="9605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Movable scraper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103110" y="1483504"/>
                <a:ext cx="9226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Bending magnet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66996" y="1777381"/>
                <a:ext cx="3201154" cy="2244165"/>
                <a:chOff x="166996" y="1777381"/>
                <a:chExt cx="3201154" cy="2244165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2195864" y="1777381"/>
                  <a:ext cx="102404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Solenoid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28600" y="1826174"/>
                  <a:ext cx="74814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Ion source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66996" y="2475616"/>
                  <a:ext cx="1018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Emittance scanner port</a:t>
                  </a:r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976746" y="2885189"/>
                  <a:ext cx="618897" cy="675299"/>
                </a:xfrm>
                <a:prstGeom prst="straightConnector1">
                  <a:avLst/>
                </a:prstGeom>
                <a:ln>
                  <a:solidFill>
                    <a:srgbClr val="00B0F0"/>
                  </a:solidFill>
                  <a:tailEnd type="oval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2195864" y="2042299"/>
                  <a:ext cx="264123" cy="154636"/>
                </a:xfrm>
                <a:prstGeom prst="straightConnector1">
                  <a:avLst/>
                </a:prstGeom>
                <a:ln>
                  <a:solidFill>
                    <a:srgbClr val="00B0F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2085914" y="3744547"/>
                  <a:ext cx="74814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DCCT</a:t>
                  </a:r>
                </a:p>
              </p:txBody>
            </p:sp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2373397" y="3413204"/>
                  <a:ext cx="0" cy="360624"/>
                </a:xfrm>
                <a:prstGeom prst="straightConnector1">
                  <a:avLst/>
                </a:prstGeom>
                <a:ln>
                  <a:solidFill>
                    <a:srgbClr val="00B0F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2620004" y="3534215"/>
                  <a:ext cx="74814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Valve</a:t>
                  </a:r>
                </a:p>
              </p:txBody>
            </p:sp>
          </p:grpSp>
          <p:cxnSp>
            <p:nvCxnSpPr>
              <p:cNvPr id="22" name="Straight Arrow Connector 21"/>
              <p:cNvCxnSpPr/>
              <p:nvPr/>
            </p:nvCxnSpPr>
            <p:spPr>
              <a:xfrm flipH="1">
                <a:off x="2956956" y="1997027"/>
                <a:ext cx="262948" cy="686796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3821230" y="1852428"/>
                <a:ext cx="7481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Toroid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99910" y="3632988"/>
                <a:ext cx="9584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Chopper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4195303" y="2997705"/>
                <a:ext cx="247897" cy="485712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3536389" y="3325006"/>
                <a:ext cx="0" cy="363059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3933056" y="2119617"/>
                <a:ext cx="92680" cy="309273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17211"/>
            <a:ext cx="8672513" cy="5049480"/>
          </a:xfrm>
        </p:spPr>
        <p:txBody>
          <a:bodyPr/>
          <a:lstStyle/>
          <a:p>
            <a:r>
              <a:rPr lang="en-US" dirty="0"/>
              <a:t>Two identical legs</a:t>
            </a:r>
          </a:p>
          <a:p>
            <a:pPr lvl="1"/>
            <a:r>
              <a:rPr lang="en-US" dirty="0"/>
              <a:t>Ion source w/ differential</a:t>
            </a:r>
            <a:br>
              <a:rPr lang="en-US" dirty="0"/>
            </a:br>
            <a:r>
              <a:rPr lang="en-US" dirty="0"/>
              <a:t>pumping chamber and port</a:t>
            </a:r>
            <a:br>
              <a:rPr lang="en-US" dirty="0"/>
            </a:br>
            <a:r>
              <a:rPr lang="en-US" dirty="0"/>
              <a:t>for emittance scanner</a:t>
            </a:r>
          </a:p>
          <a:p>
            <a:r>
              <a:rPr lang="en-US" dirty="0"/>
              <a:t>Partially neutralized transport</a:t>
            </a:r>
          </a:p>
          <a:p>
            <a:pPr lvl="1"/>
            <a:r>
              <a:rPr lang="en-US" dirty="0"/>
              <a:t>Vacuum at ion source and RFQ</a:t>
            </a:r>
            <a:br>
              <a:rPr lang="en-US" dirty="0"/>
            </a:br>
            <a:r>
              <a:rPr lang="en-US" dirty="0"/>
              <a:t>differ by ~10</a:t>
            </a:r>
            <a:r>
              <a:rPr lang="en-US" baseline="30000" dirty="0"/>
              <a:t>3</a:t>
            </a:r>
            <a:r>
              <a:rPr lang="en-US" dirty="0"/>
              <a:t>. Hence,</a:t>
            </a:r>
            <a:br>
              <a:rPr lang="en-US" dirty="0"/>
            </a:br>
            <a:r>
              <a:rPr lang="en-US" dirty="0"/>
              <a:t>neutralization time changes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 to </a:t>
            </a:r>
            <a:r>
              <a:rPr lang="en-US" dirty="0" err="1"/>
              <a:t>ms</a:t>
            </a:r>
            <a:r>
              <a:rPr lang="en-US" dirty="0"/>
              <a:t> → Optimal tune for short pulse may noticeably differ from long pulse or DC operation</a:t>
            </a:r>
          </a:p>
          <a:p>
            <a:pPr marL="858838" lvl="1" indent="-401638">
              <a:buNone/>
            </a:pPr>
            <a:endParaRPr lang="en-US" sz="1000" dirty="0">
              <a:latin typeface="Mathcad UniMath" panose="02000503020000020003" pitchFamily="50" charset="0"/>
            </a:endParaRPr>
          </a:p>
          <a:p>
            <a:pPr marL="858838" lvl="1" indent="-401638">
              <a:buNone/>
            </a:pPr>
            <a:r>
              <a:rPr lang="en-US" dirty="0">
                <a:latin typeface="Mathcad UniMath" panose="02000503020000020003" pitchFamily="50" charset="0"/>
              </a:rPr>
              <a:t>⇒ </a:t>
            </a:r>
            <a:r>
              <a:rPr lang="en-US" dirty="0"/>
              <a:t>Atypical transport scheme in which the beam is not neutralized in the downstream part of the LEBT, </a:t>
            </a:r>
            <a:r>
              <a:rPr lang="en-US" u="sng" dirty="0"/>
              <a:t>independently of its time structure</a:t>
            </a:r>
          </a:p>
        </p:txBody>
      </p:sp>
    </p:spTree>
    <p:extLst>
      <p:ext uri="{BB962C8B-B14F-4D97-AF65-F5344CB8AC3E}">
        <p14:creationId xmlns:p14="http://schemas.microsoft.com/office/powerpoint/2010/main" val="252686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7132781" cy="641739"/>
          </a:xfrm>
        </p:spPr>
        <p:txBody>
          <a:bodyPr/>
          <a:lstStyle/>
          <a:p>
            <a:r>
              <a:rPr lang="en-US" dirty="0"/>
              <a:t>Transport scheme with un-neutralized section </a:t>
            </a:r>
            <a:r>
              <a:rPr lang="en-US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35877"/>
            <a:ext cx="8672513" cy="1845432"/>
          </a:xfrm>
        </p:spPr>
        <p:txBody>
          <a:bodyPr/>
          <a:lstStyle/>
          <a:p>
            <a:r>
              <a:rPr lang="en-US" dirty="0"/>
              <a:t>Beam generated by the ion source has a ~uniform current density distribution </a:t>
            </a:r>
            <a:r>
              <a:rPr lang="en-US" i="1" dirty="0"/>
              <a:t>but</a:t>
            </a:r>
            <a:r>
              <a:rPr lang="en-US" dirty="0"/>
              <a:t> thermal velocity distribution</a:t>
            </a:r>
          </a:p>
          <a:p>
            <a:pPr lvl="1"/>
            <a:r>
              <a:rPr lang="en-US" dirty="0"/>
              <a:t>Neutralized transport is interrupted where the beam distribution is uniform </a:t>
            </a:r>
            <a:r>
              <a:rPr lang="en-US" i="1" dirty="0"/>
              <a:t>again</a:t>
            </a:r>
            <a:r>
              <a:rPr lang="en-US" dirty="0"/>
              <a:t> </a:t>
            </a:r>
            <a:r>
              <a:rPr lang="en-US" dirty="0">
                <a:latin typeface="Mathcad UniMath" panose="02000503020000020003" pitchFamily="50" charset="0"/>
              </a:rPr>
              <a:t>⇒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~linear space charge forces </a:t>
            </a:r>
            <a:r>
              <a:rPr lang="en-US" dirty="0">
                <a:latin typeface="Mathcad UniMath" panose="02000503020000020003" pitchFamily="50" charset="0"/>
                <a:cs typeface="Helvetica" panose="020B0604020202020204" pitchFamily="34" charset="0"/>
              </a:rPr>
              <a:t>⇒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~No emittance growth in the remaining part of the LEBT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706" y="2555194"/>
            <a:ext cx="4802736" cy="18535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78141" y="3915919"/>
            <a:ext cx="970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</a:rPr>
              <a:t>Potential barrier</a:t>
            </a:r>
          </a:p>
        </p:txBody>
      </p:sp>
      <p:sp>
        <p:nvSpPr>
          <p:cNvPr id="11" name="Pentagon 10"/>
          <p:cNvSpPr>
            <a:spLocks/>
          </p:cNvSpPr>
          <p:nvPr/>
        </p:nvSpPr>
        <p:spPr>
          <a:xfrm rot="16200000">
            <a:off x="4377442" y="3797753"/>
            <a:ext cx="189428" cy="73750"/>
          </a:xfrm>
          <a:prstGeom prst="homePlate">
            <a:avLst>
              <a:gd name="adj" fmla="val 117639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3022" y="3172908"/>
            <a:ext cx="1936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High vacuum pressure</a:t>
            </a:r>
          </a:p>
          <a:p>
            <a:pPr marL="230188" lvl="1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Gas load from ion source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Neutralizing particles confined by potential barrier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8175" y="3172908"/>
            <a:ext cx="19855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Low vacuum pressure</a:t>
            </a:r>
          </a:p>
          <a:p>
            <a:pPr marL="230188" lvl="1" indent="-111125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Limits rate of production of neutralizing particles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/>
                </a:solidFill>
              </a:rPr>
              <a:t>Clearing electric field</a:t>
            </a:r>
          </a:p>
          <a:p>
            <a:pPr marL="230188" lvl="1" indent="-11906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Sweeps neutralizing particles out of the beam</a:t>
            </a:r>
          </a:p>
        </p:txBody>
      </p:sp>
      <p:pic>
        <p:nvPicPr>
          <p:cNvPr id="27" name="Picture 2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2"/>
          <a:stretch/>
        </p:blipFill>
        <p:spPr bwMode="auto">
          <a:xfrm>
            <a:off x="757381" y="4434792"/>
            <a:ext cx="5574369" cy="1865957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flipH="1">
            <a:off x="2059710" y="3639127"/>
            <a:ext cx="369454" cy="7696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23775" y="4294909"/>
            <a:ext cx="109839" cy="182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16990" y="3700402"/>
            <a:ext cx="208738" cy="323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4470400" y="4257964"/>
            <a:ext cx="397164" cy="508000"/>
          </a:xfrm>
          <a:custGeom>
            <a:avLst/>
            <a:gdLst>
              <a:gd name="connsiteX0" fmla="*/ 0 w 397164"/>
              <a:gd name="connsiteY0" fmla="*/ 0 h 508000"/>
              <a:gd name="connsiteX1" fmla="*/ 0 w 397164"/>
              <a:gd name="connsiteY1" fmla="*/ 452581 h 508000"/>
              <a:gd name="connsiteX2" fmla="*/ 397164 w 397164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164" h="508000">
                <a:moveTo>
                  <a:pt x="0" y="0"/>
                </a:moveTo>
                <a:lnTo>
                  <a:pt x="0" y="452581"/>
                </a:lnTo>
                <a:lnTo>
                  <a:pt x="397164" y="508000"/>
                </a:lnTo>
              </a:path>
            </a:pathLst>
          </a:custGeom>
          <a:noFill/>
          <a:ln w="2540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611883" y="4926391"/>
            <a:ext cx="224789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Successfully tested at PIP2IT</a:t>
            </a:r>
          </a:p>
        </p:txBody>
      </p:sp>
    </p:spTree>
    <p:extLst>
      <p:ext uri="{BB962C8B-B14F-4D97-AF65-F5344CB8AC3E}">
        <p14:creationId xmlns:p14="http://schemas.microsoft.com/office/powerpoint/2010/main" val="2808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RFQ key design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72130"/>
            <a:ext cx="8672513" cy="5330324"/>
          </a:xfrm>
        </p:spPr>
        <p:txBody>
          <a:bodyPr/>
          <a:lstStyle/>
          <a:p>
            <a:r>
              <a:rPr lang="en-US" dirty="0"/>
              <a:t>2.1 MeV, 162.5 MHz CW RFQ </a:t>
            </a:r>
            <a:r>
              <a:rPr lang="en-US" dirty="0">
                <a:solidFill>
                  <a:srgbClr val="00B050"/>
                </a:solidFill>
              </a:rPr>
              <a:t>✓</a:t>
            </a:r>
          </a:p>
          <a:p>
            <a:r>
              <a:rPr lang="en-US" dirty="0"/>
              <a:t>Four-vane copper structure (LBNL design)</a:t>
            </a:r>
          </a:p>
          <a:p>
            <a:pPr lvl="1"/>
            <a:r>
              <a:rPr lang="en-US" dirty="0"/>
              <a:t>Detailed RF and beam simulations have been</a:t>
            </a:r>
            <a:br>
              <a:rPr lang="en-US" dirty="0"/>
            </a:br>
            <a:r>
              <a:rPr lang="en-US" dirty="0"/>
              <a:t>performed</a:t>
            </a:r>
          </a:p>
          <a:p>
            <a:pPr lvl="2"/>
            <a:r>
              <a:rPr lang="en-US" dirty="0"/>
              <a:t>Output emittances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baseline="-25000" dirty="0">
                <a:latin typeface="Symbol" panose="05050102010706020507" pitchFamily="18" charset="2"/>
                <a:sym typeface="Symbol" panose="05050102010706020507" pitchFamily="18" charset="2"/>
              </a:rPr>
              <a:t></a:t>
            </a:r>
            <a:r>
              <a:rPr lang="en-US" dirty="0"/>
              <a:t> &lt; 0.2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m, </a:t>
            </a:r>
            <a:r>
              <a:rPr lang="en-US" dirty="0" err="1">
                <a:latin typeface="Symbol" panose="05050102010706020507" pitchFamily="18" charset="2"/>
              </a:rPr>
              <a:t>e</a:t>
            </a:r>
            <a:r>
              <a:rPr lang="en-US" baseline="-25000" dirty="0" err="1"/>
              <a:t>L</a:t>
            </a:r>
            <a:r>
              <a:rPr lang="en-US" dirty="0"/>
              <a:t> &lt; 0.28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</a:t>
            </a:r>
          </a:p>
          <a:p>
            <a:r>
              <a:rPr lang="en-US" dirty="0"/>
              <a:t>32 water-cooled pi-mode rods for transverse</a:t>
            </a:r>
            <a:br>
              <a:rPr lang="en-US" dirty="0"/>
            </a:br>
            <a:r>
              <a:rPr lang="en-US" dirty="0"/>
              <a:t>quadrupole mode</a:t>
            </a:r>
            <a:br>
              <a:rPr lang="en-US" dirty="0"/>
            </a:br>
            <a:r>
              <a:rPr lang="en-US" dirty="0"/>
              <a:t>stabilization</a:t>
            </a:r>
          </a:p>
          <a:p>
            <a:r>
              <a:rPr lang="en-US" dirty="0"/>
              <a:t>80, evenly spaced, fixed</a:t>
            </a:r>
            <a:br>
              <a:rPr lang="en-US" dirty="0"/>
            </a:br>
            <a:r>
              <a:rPr lang="en-US" dirty="0"/>
              <a:t>slug tuners for final</a:t>
            </a:r>
            <a:br>
              <a:rPr lang="en-US" dirty="0"/>
            </a:br>
            <a:r>
              <a:rPr lang="en-US" dirty="0"/>
              <a:t>frequency adjustment</a:t>
            </a:r>
            <a:br>
              <a:rPr lang="en-US" dirty="0"/>
            </a:br>
            <a:r>
              <a:rPr lang="en-US" dirty="0"/>
              <a:t>and local field</a:t>
            </a:r>
            <a:br>
              <a:rPr lang="en-US" dirty="0"/>
            </a:br>
            <a:r>
              <a:rPr lang="en-US" dirty="0"/>
              <a:t>perturbation corrections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b="1062"/>
          <a:stretch>
            <a:fillRect/>
          </a:stretch>
        </p:blipFill>
        <p:spPr bwMode="auto">
          <a:xfrm>
            <a:off x="6826160" y="841076"/>
            <a:ext cx="2074954" cy="202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vms.fnal.gov/stillphotos/2016/0100/16-0107-0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5589" r="2101" b="8155"/>
          <a:stretch/>
        </p:blipFill>
        <p:spPr bwMode="auto">
          <a:xfrm>
            <a:off x="4091708" y="3275861"/>
            <a:ext cx="4809406" cy="29265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947117" y="5870377"/>
            <a:ext cx="204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RFQ installed at CMTF</a:t>
            </a:r>
          </a:p>
        </p:txBody>
      </p:sp>
    </p:spTree>
    <p:extLst>
      <p:ext uri="{BB962C8B-B14F-4D97-AF65-F5344CB8AC3E}">
        <p14:creationId xmlns:p14="http://schemas.microsoft.com/office/powerpoint/2010/main" val="3185196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52278"/>
            <a:ext cx="8672513" cy="5437686"/>
          </a:xfrm>
        </p:spPr>
        <p:txBody>
          <a:bodyPr/>
          <a:lstStyle/>
          <a:p>
            <a:r>
              <a:rPr lang="en-US" dirty="0"/>
              <a:t>Two 75-kW input couplers</a:t>
            </a:r>
          </a:p>
          <a:p>
            <a:pPr lvl="1"/>
            <a:r>
              <a:rPr lang="en-US" dirty="0"/>
              <a:t>Forced-air cooled antenna</a:t>
            </a:r>
          </a:p>
          <a:p>
            <a:pPr lvl="1"/>
            <a:r>
              <a:rPr lang="en-US" dirty="0"/>
              <a:t>Antenna </a:t>
            </a:r>
            <a:r>
              <a:rPr lang="en-US" dirty="0" err="1"/>
              <a:t>capacitively</a:t>
            </a:r>
            <a:r>
              <a:rPr lang="en-US" dirty="0"/>
              <a:t> coupled to the end-wall, allowing DC</a:t>
            </a:r>
            <a:br>
              <a:rPr lang="en-US" dirty="0"/>
            </a:br>
            <a:r>
              <a:rPr lang="en-US" dirty="0"/>
              <a:t>biasing to reduce </a:t>
            </a:r>
            <a:r>
              <a:rPr lang="en-US" dirty="0" err="1"/>
              <a:t>multipacting</a:t>
            </a:r>
            <a:r>
              <a:rPr lang="en-US" dirty="0"/>
              <a:t> around the couplers</a:t>
            </a:r>
          </a:p>
          <a:p>
            <a:r>
              <a:rPr lang="en-US" dirty="0"/>
              <a:t>Two 75-kW, 162.5-MHz solid-state power amplifiers </a:t>
            </a:r>
            <a:r>
              <a:rPr lang="en-US" dirty="0">
                <a:solidFill>
                  <a:srgbClr val="00B050"/>
                </a:solidFill>
              </a:rPr>
              <a:t>✓</a:t>
            </a:r>
          </a:p>
          <a:p>
            <a:pPr lvl="1"/>
            <a:r>
              <a:rPr lang="en-US" dirty="0"/>
              <a:t>Each amplifier protected from reflected power by a 75-kW circulator</a:t>
            </a:r>
          </a:p>
          <a:p>
            <a:r>
              <a:rPr lang="en-US" dirty="0"/>
              <a:t>Resonant frequency controlled by</a:t>
            </a:r>
            <a:br>
              <a:rPr lang="en-US" dirty="0"/>
            </a:br>
            <a:r>
              <a:rPr lang="en-US" dirty="0"/>
              <a:t>adjusting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 between the vanes</a:t>
            </a:r>
            <a:br>
              <a:rPr lang="en-US" dirty="0"/>
            </a:br>
            <a:r>
              <a:rPr lang="en-US" dirty="0"/>
              <a:t>and RFQ walls water circuits </a:t>
            </a:r>
            <a:r>
              <a:rPr lang="en-US" dirty="0">
                <a:solidFill>
                  <a:schemeClr val="accent2"/>
                </a:solidFill>
              </a:rPr>
              <a:t>✓</a:t>
            </a:r>
          </a:p>
          <a:p>
            <a:pPr lvl="1"/>
            <a:r>
              <a:rPr lang="en-US" dirty="0"/>
              <a:t>Adaptive control system designed</a:t>
            </a:r>
            <a:br>
              <a:rPr lang="en-US" dirty="0"/>
            </a:br>
            <a:r>
              <a:rPr lang="en-US" dirty="0"/>
              <a:t>to regulate the steady state</a:t>
            </a:r>
            <a:br>
              <a:rPr lang="en-US" dirty="0"/>
            </a:br>
            <a:r>
              <a:rPr lang="en-US" dirty="0"/>
              <a:t>temperature of the RFQ cooling</a:t>
            </a:r>
            <a:br>
              <a:rPr lang="en-US" dirty="0"/>
            </a:br>
            <a:r>
              <a:rPr lang="en-US" dirty="0"/>
              <a:t>system to better than </a:t>
            </a:r>
            <a:r>
              <a:rPr lang="en-US" sz="2400" dirty="0"/>
              <a:t>0.1</a:t>
            </a:r>
            <a:r>
              <a:rPr lang="en-US" sz="2400" dirty="0">
                <a:latin typeface="Symbol" panose="05050102010706020507" pitchFamily="18" charset="2"/>
                <a:sym typeface="Symbol" panose="05050102010706020507" pitchFamily="18" charset="2"/>
              </a:rPr>
              <a:t></a:t>
            </a:r>
            <a:r>
              <a:rPr lang="en-US" sz="2400" dirty="0"/>
              <a:t>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70" y="443989"/>
            <a:ext cx="2777405" cy="11838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40073" y="889222"/>
            <a:ext cx="1256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Solid model of the RFQ input coupler design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55" y="3347369"/>
            <a:ext cx="3553259" cy="2861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RFQ key design elements (</a:t>
            </a:r>
            <a:r>
              <a:rPr lang="en-US" dirty="0" err="1"/>
              <a:t>cont</a:t>
            </a:r>
            <a:r>
              <a:rPr lang="en-US" dirty="0"/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1439639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MEBT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33806"/>
            <a:ext cx="8672513" cy="5456160"/>
          </a:xfrm>
        </p:spPr>
        <p:txBody>
          <a:bodyPr/>
          <a:lstStyle/>
          <a:p>
            <a:r>
              <a:rPr lang="en-US" dirty="0"/>
              <a:t>Typical MEBT main functions</a:t>
            </a:r>
          </a:p>
          <a:p>
            <a:pPr lvl="1"/>
            <a:r>
              <a:rPr lang="en-US" dirty="0"/>
              <a:t>Optical matching between the RFQ and main </a:t>
            </a:r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/>
              <a:t>Instrumentation to measure beam properties</a:t>
            </a:r>
          </a:p>
          <a:p>
            <a:r>
              <a:rPr lang="en-US" dirty="0"/>
              <a:t>Additional features of the PIP-II MEBT</a:t>
            </a:r>
          </a:p>
          <a:p>
            <a:pPr lvl="1"/>
            <a:r>
              <a:rPr lang="en-US" dirty="0"/>
              <a:t>Bunch-by-bunch selection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Wideband kickers direct unneeded bunches to an absorber and transfer bunches chosen for further acceleration into the SC </a:t>
            </a:r>
            <a:r>
              <a:rPr lang="en-US" dirty="0" err="1">
                <a:solidFill>
                  <a:schemeClr val="accent6"/>
                </a:solidFill>
              </a:rPr>
              <a:t>linac</a:t>
            </a:r>
            <a:endParaRPr lang="en-US" dirty="0"/>
          </a:p>
          <a:p>
            <a:pPr lvl="1"/>
            <a:r>
              <a:rPr lang="en-US" dirty="0"/>
              <a:t>System of scrapers (distributed along the beam line)</a:t>
            </a:r>
          </a:p>
          <a:p>
            <a:pPr lvl="2"/>
            <a:r>
              <a:rPr lang="en-US" dirty="0"/>
              <a:t>Protects both SRF cavities and sensitive elements of the MEBT itself from errant beam</a:t>
            </a:r>
          </a:p>
          <a:p>
            <a:pPr lvl="1"/>
            <a:r>
              <a:rPr lang="en-US" dirty="0"/>
              <a:t>Differential pumping section</a:t>
            </a:r>
          </a:p>
          <a:p>
            <a:pPr lvl="2"/>
            <a:r>
              <a:rPr lang="en-US" dirty="0"/>
              <a:t>Avoid migration of particles to SRF</a:t>
            </a:r>
          </a:p>
          <a:p>
            <a:pPr lvl="1"/>
            <a:r>
              <a:rPr lang="en-US" dirty="0"/>
              <a:t>Allocates space for a wall protecting the low-energy part of the beam line from radiation generated in the high-energy part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31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34473" y="4109402"/>
            <a:ext cx="7562965" cy="17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4472" y="5857253"/>
            <a:ext cx="750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MEBT structure. Sections are color-coded according to their main functions: green- vacuum, blue- RF, yellow- instrumentation, and pink – chopper.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0675"/>
            <a:ext cx="8672513" cy="3228727"/>
          </a:xfrm>
        </p:spPr>
        <p:txBody>
          <a:bodyPr/>
          <a:lstStyle/>
          <a:p>
            <a:r>
              <a:rPr lang="en-US" dirty="0"/>
              <a:t>14 m-long MEBT with equidistantly placed quadrupole triplets for transverse focusing</a:t>
            </a:r>
          </a:p>
          <a:p>
            <a:pPr lvl="1"/>
            <a:r>
              <a:rPr lang="en-US" dirty="0"/>
              <a:t>Except for 2 doublets located just downstream of the RFQ</a:t>
            </a:r>
          </a:p>
          <a:p>
            <a:r>
              <a:rPr lang="en-US" dirty="0"/>
              <a:t>4 identical bunching cavities</a:t>
            </a:r>
          </a:p>
          <a:p>
            <a:r>
              <a:rPr lang="en-US" dirty="0"/>
              <a:t>MEBT is composed of 12 ‘sections’ (distance between neighboring doublets/triplets)</a:t>
            </a:r>
          </a:p>
          <a:p>
            <a:pPr lvl="1"/>
            <a:r>
              <a:rPr lang="en-US" dirty="0"/>
              <a:t>Section #0 is shorter (480 mm) than the others (1175 mm)</a:t>
            </a:r>
          </a:p>
          <a:p>
            <a:pPr lvl="1"/>
            <a:r>
              <a:rPr lang="en-US" dirty="0"/>
              <a:t>Last ~4m are dust-free, UHV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3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Chopping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3583"/>
            <a:ext cx="8672513" cy="4604344"/>
          </a:xfrm>
        </p:spPr>
        <p:txBody>
          <a:bodyPr/>
          <a:lstStyle/>
          <a:p>
            <a:r>
              <a:rPr lang="en-US" dirty="0"/>
              <a:t>2 identical kickers in sync and a beam absorber</a:t>
            </a:r>
          </a:p>
          <a:p>
            <a:pPr lvl="1"/>
            <a:r>
              <a:rPr lang="en-US" dirty="0"/>
              <a:t>Two broadband travelling-wave kickers separate bunches by 6</a:t>
            </a:r>
            <a:r>
              <a:rPr lang="en-US" dirty="0">
                <a:latin typeface="Symbol" panose="05050102010706020507" pitchFamily="18" charset="2"/>
              </a:rPr>
              <a:t>s</a:t>
            </a:r>
          </a:p>
          <a:p>
            <a:pPr lvl="2"/>
            <a:r>
              <a:rPr lang="en-US" dirty="0"/>
              <a:t>Each plate potential changes by 500 V between passing and removing states</a:t>
            </a:r>
          </a:p>
          <a:p>
            <a:pPr lvl="3"/>
            <a:r>
              <a:rPr lang="en-US" dirty="0"/>
              <a:t>Voltage variation &lt; ±25V during 1.3 ns “flat top”</a:t>
            </a:r>
          </a:p>
          <a:p>
            <a:pPr lvl="1"/>
            <a:r>
              <a:rPr lang="en-US" dirty="0"/>
              <a:t>Absorber is rated for 21 kW </a:t>
            </a:r>
            <a:r>
              <a:rPr lang="en-US" sz="2000" dirty="0"/>
              <a:t>(</a:t>
            </a:r>
            <a:r>
              <a:rPr lang="en-US" sz="2000" i="1" dirty="0"/>
              <a:t>i.e. full max. beam power</a:t>
            </a:r>
            <a:r>
              <a:rPr lang="en-US" sz="2000" dirty="0"/>
              <a:t>)</a:t>
            </a:r>
          </a:p>
          <a:p>
            <a:pPr lvl="2"/>
            <a:r>
              <a:rPr lang="en-US" dirty="0"/>
              <a:t>Beam comes at 29 </a:t>
            </a:r>
            <a:r>
              <a:rPr lang="en-US" dirty="0" err="1"/>
              <a:t>mrad</a:t>
            </a:r>
            <a:r>
              <a:rPr lang="en-US" dirty="0"/>
              <a:t> to decrease power density to &lt;17 W/mm</a:t>
            </a:r>
            <a:r>
              <a:rPr lang="en-US" baseline="30000" dirty="0"/>
              <a:t>2</a:t>
            </a:r>
          </a:p>
          <a:p>
            <a:pPr lvl="2"/>
            <a:r>
              <a:rPr lang="en-US" dirty="0"/>
              <a:t>Need to capture</a:t>
            </a:r>
            <a:br>
              <a:rPr lang="en-US" dirty="0"/>
            </a:br>
            <a:r>
              <a:rPr lang="en-US" dirty="0"/>
              <a:t>reflected/secondary</a:t>
            </a:r>
            <a:br>
              <a:rPr lang="en-US" dirty="0"/>
            </a:br>
            <a:r>
              <a:rPr lang="en-US" dirty="0"/>
              <a:t>particles</a:t>
            </a:r>
          </a:p>
          <a:p>
            <a:pPr lvl="3"/>
            <a:r>
              <a:rPr lang="en-US" dirty="0"/>
              <a:t>Up to 20% in terms of</a:t>
            </a:r>
            <a:br>
              <a:rPr lang="en-US" dirty="0"/>
            </a:br>
            <a:r>
              <a:rPr lang="en-US" dirty="0"/>
              <a:t>power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97" y="3483577"/>
            <a:ext cx="4546454" cy="28330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74765" y="5577960"/>
            <a:ext cx="2690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3σ envelopes of the transmitted (a) and chopped-out (b) bunches simulated with </a:t>
            </a:r>
            <a:r>
              <a:rPr lang="en-US" sz="1400" dirty="0" err="1"/>
              <a:t>TraceWin</a:t>
            </a:r>
            <a:r>
              <a:rPr lang="en-US" sz="1400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2492" y="4605548"/>
            <a:ext cx="519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</a:rPr>
              <a:t>Kicker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1368" y="4610170"/>
            <a:ext cx="5195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</a:rPr>
              <a:t>Kicker</a:t>
            </a:r>
          </a:p>
        </p:txBody>
      </p:sp>
    </p:spTree>
    <p:extLst>
      <p:ext uri="{BB962C8B-B14F-4D97-AF65-F5344CB8AC3E}">
        <p14:creationId xmlns:p14="http://schemas.microsoft.com/office/powerpoint/2010/main" val="1316199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Scraping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9084"/>
            <a:ext cx="8672513" cy="5422408"/>
          </a:xfrm>
        </p:spPr>
        <p:txBody>
          <a:bodyPr/>
          <a:lstStyle/>
          <a:p>
            <a:r>
              <a:rPr lang="en-US" dirty="0"/>
              <a:t>Purposes:</a:t>
            </a:r>
          </a:p>
          <a:p>
            <a:pPr lvl="1"/>
            <a:r>
              <a:rPr lang="en-US" dirty="0"/>
              <a:t>Beam halo measurements &amp; removal</a:t>
            </a:r>
          </a:p>
          <a:p>
            <a:pPr lvl="1"/>
            <a:r>
              <a:rPr lang="en-US" dirty="0"/>
              <a:t>Protection of downstream equipment from beam loss caused by envelope and/or trajectory mismatches</a:t>
            </a:r>
          </a:p>
          <a:p>
            <a:pPr lvl="1"/>
            <a:r>
              <a:rPr lang="en-US" dirty="0"/>
              <a:t>Auxiliary beam density distribution diagnostics</a:t>
            </a:r>
          </a:p>
          <a:p>
            <a:pPr lvl="1"/>
            <a:r>
              <a:rPr lang="en-US" dirty="0"/>
              <a:t>Formation of a pencil beam for measurements downstream</a:t>
            </a:r>
          </a:p>
          <a:p>
            <a:r>
              <a:rPr lang="en-US" dirty="0"/>
              <a:t>4 sections contain a set of 4 scrapers (left, right, top, bottom)</a:t>
            </a:r>
          </a:p>
          <a:p>
            <a:pPr lvl="1"/>
            <a:r>
              <a:rPr lang="en-US" dirty="0"/>
              <a:t>Electrically isolated TZM plates</a:t>
            </a:r>
          </a:p>
          <a:p>
            <a:pPr lvl="2"/>
            <a:r>
              <a:rPr lang="en-US" dirty="0"/>
              <a:t>Rated to 75 W (no water cooling)</a:t>
            </a:r>
          </a:p>
          <a:p>
            <a:pPr lvl="1"/>
            <a:r>
              <a:rPr lang="en-US" dirty="0"/>
              <a:t>Movable across the MEBT aperture</a:t>
            </a:r>
          </a:p>
          <a:p>
            <a:pPr lvl="1"/>
            <a:r>
              <a:rPr lang="en-US" dirty="0"/>
              <a:t>Phase advance of ~90</a:t>
            </a:r>
            <a:r>
              <a:rPr lang="en-US" dirty="0">
                <a:sym typeface="Symbol" panose="05050102010706020507" pitchFamily="18" charset="2"/>
              </a:rPr>
              <a:t></a:t>
            </a:r>
            <a:r>
              <a:rPr lang="en-US" dirty="0"/>
              <a:t> between each pair</a:t>
            </a:r>
          </a:p>
          <a:p>
            <a:pPr lvl="2"/>
            <a:r>
              <a:rPr lang="en-US" dirty="0"/>
              <a:t>Ensures effective removal of particles with large transverse actions</a:t>
            </a:r>
          </a:p>
          <a:p>
            <a:pPr lvl="1"/>
            <a:r>
              <a:rPr lang="en-US" dirty="0"/>
              <a:t>~1% of every bunch is removed by the first 2 sections and ~0.1% in the last 2 sections in CW mode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959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protection - 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95264"/>
            <a:ext cx="8672513" cy="915063"/>
          </a:xfrm>
        </p:spPr>
        <p:txBody>
          <a:bodyPr/>
          <a:lstStyle/>
          <a:p>
            <a:r>
              <a:rPr lang="en-US" dirty="0"/>
              <a:t>Kickers are </a:t>
            </a:r>
            <a:r>
              <a:rPr lang="en-US" dirty="0" err="1"/>
              <a:t>mis</a:t>
            </a:r>
            <a:r>
              <a:rPr lang="en-US" dirty="0"/>
              <a:t>-phased such that all kicker plates are ½ the nominal voltage value required for chopping bunches 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4" y="1997134"/>
            <a:ext cx="8367106" cy="25744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04446" y="4582989"/>
            <a:ext cx="769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Beam Y 3σ envelope with voltages on all kicker plates equal to half of the nominal value required for chopping bunches 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8292" y="1673863"/>
            <a:ext cx="68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Scraper #1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4045" y="1673863"/>
            <a:ext cx="68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Scraper #2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4684" y="1673863"/>
            <a:ext cx="68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Scraper #3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12183" y="1673863"/>
            <a:ext cx="68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Scraper #4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8190" y="4102158"/>
            <a:ext cx="68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Kicker #1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3609" y="4121324"/>
            <a:ext cx="68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Kicker #2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73110" y="4127472"/>
            <a:ext cx="823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Absorber</a:t>
            </a:r>
          </a:p>
        </p:txBody>
      </p:sp>
    </p:spTree>
    <p:extLst>
      <p:ext uri="{BB962C8B-B14F-4D97-AF65-F5344CB8AC3E}">
        <p14:creationId xmlns:p14="http://schemas.microsoft.com/office/powerpoint/2010/main" val="4019653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176490" cy="641739"/>
          </a:xfrm>
        </p:spPr>
        <p:txBody>
          <a:bodyPr/>
          <a:lstStyle/>
          <a:p>
            <a:r>
              <a:rPr lang="en-US" dirty="0"/>
              <a:t>Overall philosophy for PIP-II warm front-end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555"/>
            <a:ext cx="8672513" cy="4987867"/>
          </a:xfrm>
        </p:spPr>
        <p:txBody>
          <a:bodyPr/>
          <a:lstStyle/>
          <a:p>
            <a:r>
              <a:rPr lang="en-US" dirty="0"/>
              <a:t>Plan to move as much hardware as possible from PIP2IT to PIP-II</a:t>
            </a:r>
          </a:p>
          <a:p>
            <a:pPr lvl="1"/>
            <a:r>
              <a:rPr lang="en-US" dirty="0"/>
              <a:t>Ion source and its infrastructure</a:t>
            </a:r>
          </a:p>
          <a:p>
            <a:pPr lvl="1"/>
            <a:r>
              <a:rPr lang="en-US" dirty="0"/>
              <a:t>LEBT &amp; RFQ</a:t>
            </a:r>
          </a:p>
          <a:p>
            <a:pPr lvl="2"/>
            <a:r>
              <a:rPr lang="en-US" dirty="0"/>
              <a:t>Including power supplies, RF amplifiers…</a:t>
            </a:r>
          </a:p>
          <a:p>
            <a:pPr lvl="1"/>
            <a:r>
              <a:rPr lang="en-US" dirty="0"/>
              <a:t>All validated components of the MEBT</a:t>
            </a:r>
          </a:p>
          <a:p>
            <a:r>
              <a:rPr lang="en-US" dirty="0"/>
              <a:t>Some exceptions may include</a:t>
            </a:r>
          </a:p>
          <a:p>
            <a:pPr lvl="1"/>
            <a:r>
              <a:rPr lang="en-US" dirty="0"/>
              <a:t>PIP2IT specific controls systems</a:t>
            </a:r>
          </a:p>
          <a:p>
            <a:pPr lvl="1"/>
            <a:r>
              <a:rPr lang="en-US" dirty="0"/>
              <a:t>Machine Protection System infrastructure</a:t>
            </a:r>
          </a:p>
          <a:p>
            <a:pPr lvl="1"/>
            <a:r>
              <a:rPr lang="en-US" dirty="0"/>
              <a:t>Some diagnostics (e.g.: DCCT which might be replaced with a newer, more compact unit)</a:t>
            </a:r>
          </a:p>
          <a:p>
            <a:pPr lvl="1"/>
            <a:r>
              <a:rPr lang="en-US" dirty="0"/>
              <a:t>Other miscellaneous components (e.g.: scraper drive motors)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43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35743" y="9413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Overall performance requirements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Conceptual design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From PIP2IT to PIP-II</a:t>
            </a:r>
          </a:p>
          <a:p>
            <a:pPr lvl="1"/>
            <a:endParaRPr lang="en-US" altLang="en-US" dirty="0">
              <a:latin typeface="Helvetica" panose="020B0604020202020204" pitchFamily="34" charset="0"/>
            </a:endParaRPr>
          </a:p>
          <a:p>
            <a:pPr lvl="1"/>
            <a:endParaRPr lang="en-US" altLang="en-US" dirty="0">
              <a:latin typeface="Helvetica" panose="020B0604020202020204" pitchFamily="34" charset="0"/>
            </a:endParaRPr>
          </a:p>
          <a:p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4/10/2017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t>Lionel Prost | 2017 P2MAC</a:t>
            </a:r>
            <a:endParaRPr lang="en-US" altLang="en-US" sz="900" b="1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Additions to PIP-II warm front-end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50" y="1365120"/>
            <a:ext cx="4522526" cy="26814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9083"/>
            <a:ext cx="8672513" cy="4960590"/>
          </a:xfrm>
        </p:spPr>
        <p:txBody>
          <a:bodyPr/>
          <a:lstStyle/>
          <a:p>
            <a:r>
              <a:rPr lang="en-US" dirty="0"/>
              <a:t>PIP-II warm front-end includes 2 ion sources in a Y-configuration</a:t>
            </a:r>
          </a:p>
          <a:p>
            <a:pPr lvl="1"/>
            <a:r>
              <a:rPr lang="en-US" dirty="0"/>
              <a:t>Purchase additional ion source</a:t>
            </a:r>
            <a:br>
              <a:rPr lang="en-US" dirty="0"/>
            </a:br>
            <a:r>
              <a:rPr lang="en-US" dirty="0"/>
              <a:t>identical to the one used</a:t>
            </a:r>
            <a:br>
              <a:rPr lang="en-US" dirty="0"/>
            </a:br>
            <a:r>
              <a:rPr lang="en-US" dirty="0"/>
              <a:t>at PIP2IT and other</a:t>
            </a:r>
            <a:br>
              <a:rPr lang="en-US" dirty="0"/>
            </a:br>
            <a:r>
              <a:rPr lang="en-US" dirty="0"/>
              <a:t>components needed to</a:t>
            </a:r>
            <a:br>
              <a:rPr lang="en-US" dirty="0"/>
            </a:br>
            <a:r>
              <a:rPr lang="en-US" dirty="0"/>
              <a:t>complete the second ‘leg’</a:t>
            </a:r>
            <a:br>
              <a:rPr lang="en-US" dirty="0"/>
            </a:br>
            <a:r>
              <a:rPr lang="en-US" dirty="0"/>
              <a:t>of the LEBT</a:t>
            </a:r>
          </a:p>
          <a:p>
            <a:r>
              <a:rPr lang="en-US" dirty="0"/>
              <a:t>Longer MEBT</a:t>
            </a:r>
          </a:p>
          <a:p>
            <a:pPr lvl="1"/>
            <a:r>
              <a:rPr lang="en-US" dirty="0"/>
              <a:t>Possible small upgrades to various sub-systems (e.g.: kickers, absorber…)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04960" y="3263627"/>
            <a:ext cx="204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PIP2IT ion source and LEBT</a:t>
            </a:r>
          </a:p>
        </p:txBody>
      </p:sp>
    </p:spTree>
    <p:extLst>
      <p:ext uri="{BB962C8B-B14F-4D97-AF65-F5344CB8AC3E}">
        <p14:creationId xmlns:p14="http://schemas.microsoft.com/office/powerpoint/2010/main" val="2495803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PIP2IT and PIP-II MEBTs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895265"/>
            <a:ext cx="4020126" cy="1838699"/>
          </a:xfrm>
        </p:spPr>
        <p:txBody>
          <a:bodyPr/>
          <a:lstStyle/>
          <a:p>
            <a:r>
              <a:rPr lang="en-US" dirty="0"/>
              <a:t>PIP-II MEBT is</a:t>
            </a:r>
          </a:p>
          <a:p>
            <a:pPr lvl="1"/>
            <a:r>
              <a:rPr lang="en-US" dirty="0"/>
              <a:t>Longer by ~3.5m</a:t>
            </a:r>
          </a:p>
          <a:p>
            <a:pPr lvl="1"/>
            <a:r>
              <a:rPr lang="en-US" dirty="0"/>
              <a:t>Has one more bunching</a:t>
            </a:r>
            <a:br>
              <a:rPr lang="en-US" dirty="0"/>
            </a:br>
            <a:r>
              <a:rPr lang="en-US" dirty="0"/>
              <a:t>cavity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07" y="4291934"/>
            <a:ext cx="7852375" cy="1835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07" y="2628906"/>
            <a:ext cx="6131757" cy="153430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821547" y="1311268"/>
            <a:ext cx="4256738" cy="148705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3 more focusing triplets</a:t>
            </a:r>
          </a:p>
          <a:p>
            <a:pPr lvl="1"/>
            <a:r>
              <a:rPr lang="en-US" dirty="0"/>
              <a:t>Free space to accommodate shielding wall</a:t>
            </a:r>
          </a:p>
        </p:txBody>
      </p:sp>
    </p:spTree>
    <p:extLst>
      <p:ext uri="{BB962C8B-B14F-4D97-AF65-F5344CB8AC3E}">
        <p14:creationId xmlns:p14="http://schemas.microsoft.com/office/powerpoint/2010/main" val="377462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3737"/>
            <a:ext cx="8672513" cy="4987867"/>
          </a:xfrm>
        </p:spPr>
        <p:txBody>
          <a:bodyPr/>
          <a:lstStyle/>
          <a:p>
            <a:r>
              <a:rPr lang="en-US" dirty="0"/>
              <a:t>Proposed warm front end concept satisfies PIP-II requirements both for Booster injection and for future CW operation</a:t>
            </a:r>
          </a:p>
          <a:p>
            <a:pPr lvl="1"/>
            <a:r>
              <a:rPr lang="en-US" dirty="0"/>
              <a:t>Except for the additional ~3.5m in the MEBT, the design has been stable for the past few years</a:t>
            </a:r>
          </a:p>
          <a:p>
            <a:endParaRPr lang="en-US" dirty="0"/>
          </a:p>
          <a:p>
            <a:r>
              <a:rPr lang="en-US" dirty="0"/>
              <a:t>Critical issues are being addressed at PIP2IT</a:t>
            </a:r>
          </a:p>
          <a:p>
            <a:pPr lvl="1"/>
            <a:r>
              <a:rPr lang="en-US" dirty="0"/>
              <a:t>Performance of LEBT and RFQ has been demonstrated</a:t>
            </a:r>
          </a:p>
          <a:p>
            <a:pPr lvl="1"/>
            <a:r>
              <a:rPr lang="en-US" dirty="0"/>
              <a:t>Preparations are under way to test elements of the chopping system </a:t>
            </a:r>
          </a:p>
          <a:p>
            <a:pPr lvl="1"/>
            <a:r>
              <a:rPr lang="en-US" dirty="0"/>
              <a:t>All R&amp;D questions related to the warm front end will be answered by the end of PIP2IT run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571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703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&amp; LEBT Performance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8488"/>
            <a:ext cx="8672513" cy="3463141"/>
          </a:xfrm>
        </p:spPr>
        <p:txBody>
          <a:bodyPr/>
          <a:lstStyle/>
          <a:p>
            <a:r>
              <a:rPr lang="en-US" dirty="0"/>
              <a:t>Ion Source (IS) capable of delivering 10 mA (</a:t>
            </a:r>
            <a:r>
              <a:rPr lang="en-US" u="sng" dirty="0"/>
              <a:t>5 mA, nominal</a:t>
            </a:r>
            <a:r>
              <a:rPr lang="en-US" dirty="0"/>
              <a:t>) DC, H</a:t>
            </a:r>
            <a:r>
              <a:rPr lang="en-US" baseline="30000" dirty="0"/>
              <a:t>-</a:t>
            </a:r>
            <a:r>
              <a:rPr lang="en-US" dirty="0"/>
              <a:t> at 30 </a:t>
            </a:r>
            <a:r>
              <a:rPr lang="en-US" dirty="0" err="1"/>
              <a:t>keV</a:t>
            </a:r>
            <a:r>
              <a:rPr lang="en-US" dirty="0"/>
              <a:t> to the Low Energy Beam Transport section</a:t>
            </a:r>
          </a:p>
          <a:p>
            <a:endParaRPr lang="en-US" dirty="0"/>
          </a:p>
          <a:p>
            <a:r>
              <a:rPr lang="en-US" dirty="0"/>
              <a:t>Low Energy Beam Transport (LEBT) capable of creating pulses over a wide range of duty factors via a chopper</a:t>
            </a:r>
          </a:p>
          <a:p>
            <a:pPr lvl="1"/>
            <a:r>
              <a:rPr lang="en-US" dirty="0"/>
              <a:t>Prevents beam propagation downstream when fault condition is identified (</a:t>
            </a:r>
            <a:r>
              <a:rPr lang="en-US" i="1" dirty="0"/>
              <a:t>Machine Protection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Includes beam current diagnostics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24</a:t>
            </a:fld>
            <a:endParaRPr lang="en-US" alt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48721"/>
              </p:ext>
            </p:extLst>
          </p:nvPr>
        </p:nvGraphicFramePr>
        <p:xfrm>
          <a:off x="1099150" y="4157011"/>
          <a:ext cx="7517593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30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Kinetic energy stability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0.5% </a:t>
                      </a:r>
                      <a:r>
                        <a:rPr lang="en-US" b="0" dirty="0" err="1"/>
                        <a:t>rms</a:t>
                      </a:r>
                      <a:endParaRPr lang="en-US" b="0" dirty="0"/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Beam</a:t>
                      </a:r>
                      <a:r>
                        <a:rPr lang="en-US" baseline="0" dirty="0"/>
                        <a:t> current stability [for frequencies &gt; 1 Hz (ripples)]</a:t>
                      </a:r>
                      <a:endParaRPr lang="en-US" dirty="0"/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±5%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Output transverse emittance over 1-5 mA current range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0.18 mm </a:t>
                      </a:r>
                      <a:r>
                        <a:rPr lang="en-US" dirty="0" err="1"/>
                        <a:t>mrad</a:t>
                      </a:r>
                      <a:endParaRPr lang="en-US" dirty="0"/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 pulse flat top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/>
                        <a:t>sec</a:t>
                      </a:r>
                      <a:r>
                        <a:rPr lang="en-US" dirty="0"/>
                        <a:t> - DC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 pulse frequency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Hz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771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RFQ Main requirements &amp;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52550"/>
            <a:ext cx="8672513" cy="837029"/>
          </a:xfrm>
        </p:spPr>
        <p:txBody>
          <a:bodyPr/>
          <a:lstStyle/>
          <a:p>
            <a:r>
              <a:rPr lang="en-US" dirty="0"/>
              <a:t>Design optimization aimed at minimizing RF power loss in the structure (thermal load)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25</a:t>
            </a:fld>
            <a:endParaRPr lang="en-US" alt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422158"/>
              </p:ext>
            </p:extLst>
          </p:nvPr>
        </p:nvGraphicFramePr>
        <p:xfrm>
          <a:off x="676275" y="1779635"/>
          <a:ext cx="7878065" cy="4079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30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Input energy (kinetic)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30 </a:t>
                      </a:r>
                      <a:r>
                        <a:rPr lang="en-US" b="0" dirty="0" err="1"/>
                        <a:t>keV</a:t>
                      </a:r>
                      <a:endParaRPr lang="en-US" b="0" dirty="0"/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Output energy (kinetic)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 MeV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 stability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±1%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Duty factor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Vane tip-to-vane tip nominal voltage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kV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768956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162.5 MHz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Nominal/Maximum</a:t>
                      </a:r>
                      <a:r>
                        <a:rPr lang="en-US" baseline="0" dirty="0"/>
                        <a:t> beam current</a:t>
                      </a:r>
                      <a:endParaRPr lang="en-US" dirty="0"/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5/10 mA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91673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Transmission (1-10 mA)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&gt;95%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540834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Output transverse emittance (1-10 mA)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&lt;0.25 mm </a:t>
                      </a:r>
                      <a:r>
                        <a:rPr lang="en-US" dirty="0" err="1"/>
                        <a:t>mrad</a:t>
                      </a:r>
                      <a:endParaRPr lang="en-US" dirty="0"/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21018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Output longitudinal emittance (1-10 mA)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0.26-0.31</a:t>
                      </a:r>
                      <a:r>
                        <a:rPr lang="en-US" baseline="0" dirty="0"/>
                        <a:t> mm </a:t>
                      </a:r>
                      <a:r>
                        <a:rPr lang="en-US" baseline="0" dirty="0" err="1"/>
                        <a:t>mrad</a:t>
                      </a:r>
                      <a:r>
                        <a:rPr lang="en-US" dirty="0"/>
                        <a:t> 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3566818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Length</a:t>
                      </a:r>
                      <a:r>
                        <a:rPr lang="en-US" baseline="0" dirty="0"/>
                        <a:t> (vane)</a:t>
                      </a:r>
                      <a:endParaRPr lang="en-US" dirty="0"/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443 cm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205917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205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Main requirements &amp;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52550"/>
            <a:ext cx="8672513" cy="837029"/>
          </a:xfrm>
        </p:spPr>
        <p:txBody>
          <a:bodyPr/>
          <a:lstStyle/>
          <a:p>
            <a:r>
              <a:rPr lang="en-US" dirty="0"/>
              <a:t>Differential pumping after the absorber, followed with long particle free section going into the SRF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26</a:t>
            </a:fld>
            <a:endParaRPr lang="en-US" alt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873993"/>
              </p:ext>
            </p:extLst>
          </p:nvPr>
        </p:nvGraphicFramePr>
        <p:xfrm>
          <a:off x="685066" y="1796726"/>
          <a:ext cx="7759581" cy="4246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1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Output energy (kinetic)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2.1 MeV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Energy stability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±1%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 frequency of bunches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162.5 MHz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Nominal input</a:t>
                      </a:r>
                      <a:r>
                        <a:rPr lang="en-US" baseline="0" dirty="0"/>
                        <a:t> beam current</a:t>
                      </a:r>
                      <a:endParaRPr lang="en-US" dirty="0"/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mA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916734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Nominal output beam current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mA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9726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Nominal charge per bunch (RFQ current)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</a:t>
                      </a:r>
                      <a:r>
                        <a:rPr lang="en-US" dirty="0" err="1"/>
                        <a:t>pC</a:t>
                      </a:r>
                      <a:endParaRPr lang="en-US" dirty="0"/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540834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Relative residual charge of removed bunches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10</a:t>
                      </a:r>
                      <a:r>
                        <a:rPr lang="en-US" baseline="30000" dirty="0"/>
                        <a:t>-4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292147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Beam loss of pass through bunches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5%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48665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Longitudinal emittance</a:t>
                      </a:r>
                      <a:r>
                        <a:rPr lang="en-US" baseline="0" dirty="0"/>
                        <a:t> tolerance</a:t>
                      </a:r>
                      <a:endParaRPr lang="en-US" dirty="0"/>
                    </a:p>
                  </a:txBody>
                  <a:tcPr marL="44825" marR="44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</a:t>
                      </a:r>
                      <a:r>
                        <a:rPr lang="en-US" baseline="0" dirty="0"/>
                        <a:t> 10% increase over input</a:t>
                      </a:r>
                      <a:endParaRPr lang="en-US" dirty="0"/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21018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Transverse emittance</a:t>
                      </a:r>
                      <a:r>
                        <a:rPr lang="en-US" baseline="0" dirty="0"/>
                        <a:t> tolerance</a:t>
                      </a:r>
                      <a:endParaRPr lang="en-US" dirty="0"/>
                    </a:p>
                  </a:txBody>
                  <a:tcPr marL="44825" marR="448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</a:t>
                      </a:r>
                      <a:r>
                        <a:rPr lang="en-US" baseline="0" dirty="0"/>
                        <a:t> 10% increase over input</a:t>
                      </a:r>
                      <a:endParaRPr lang="en-US" dirty="0"/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3566818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132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Kickers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80676"/>
            <a:ext cx="8672513" cy="674659"/>
          </a:xfrm>
        </p:spPr>
        <p:txBody>
          <a:bodyPr/>
          <a:lstStyle/>
          <a:p>
            <a:r>
              <a:rPr lang="en-US" dirty="0"/>
              <a:t>Electrostatic plates connected by a broadband, travelling-wave 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27</a:t>
            </a:fld>
            <a:endParaRPr lang="en-US" alt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46165"/>
              </p:ext>
            </p:extLst>
          </p:nvPr>
        </p:nvGraphicFramePr>
        <p:xfrm>
          <a:off x="932894" y="1684171"/>
          <a:ext cx="7759581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1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Phase velocity of the kicking</a:t>
                      </a:r>
                      <a:r>
                        <a:rPr lang="en-US" b="0" baseline="0" dirty="0"/>
                        <a:t> pulse</a:t>
                      </a:r>
                      <a:endParaRPr lang="en-US" b="0" dirty="0"/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20.0 mm/ns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Effective electric length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 mm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Minimum distance</a:t>
                      </a:r>
                      <a:r>
                        <a:rPr lang="en-US" baseline="0" dirty="0"/>
                        <a:t> between opposite plates</a:t>
                      </a:r>
                      <a:endParaRPr lang="en-US" dirty="0"/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162.5 MHz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228601" y="2925527"/>
            <a:ext cx="8672513" cy="33470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 attention is paid to the survival of the kickers in real operation conditions</a:t>
            </a:r>
          </a:p>
          <a:p>
            <a:pPr lvl="1"/>
            <a:r>
              <a:rPr lang="en-US" dirty="0"/>
              <a:t>Kicker electrodes should withstand a steady-state heat load from the beam of 40 W and an accidental loss of 20J per one assembly</a:t>
            </a:r>
          </a:p>
          <a:p>
            <a:pPr lvl="1"/>
            <a:r>
              <a:rPr lang="en-US" dirty="0"/>
              <a:t>Kicker structure should not deteriorate from a steady-state irradiation of 20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A per one assembly</a:t>
            </a:r>
          </a:p>
          <a:p>
            <a:pPr lvl="1"/>
            <a:r>
              <a:rPr lang="en-US" dirty="0"/>
              <a:t>Kicker assembly incorporates 2 electrically isolated plates to protect the kicker from accidental scraping</a:t>
            </a:r>
          </a:p>
        </p:txBody>
      </p:sp>
    </p:spTree>
    <p:extLst>
      <p:ext uri="{BB962C8B-B14F-4D97-AF65-F5344CB8AC3E}">
        <p14:creationId xmlns:p14="http://schemas.microsoft.com/office/powerpoint/2010/main" val="3747857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Kicker drivers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63585"/>
            <a:ext cx="8672513" cy="5426120"/>
          </a:xfrm>
        </p:spPr>
        <p:txBody>
          <a:bodyPr/>
          <a:lstStyle/>
          <a:p>
            <a:r>
              <a:rPr lang="en-US" dirty="0"/>
              <a:t>Two drive schemes are being considered</a:t>
            </a:r>
          </a:p>
          <a:p>
            <a:pPr lvl="1"/>
            <a:r>
              <a:rPr lang="en-US" dirty="0"/>
              <a:t>(A) Unipolar: Voltage applied to kicker electrodes to deflect beam. No voltage for passing beam.</a:t>
            </a:r>
          </a:p>
          <a:p>
            <a:pPr lvl="2"/>
            <a:r>
              <a:rPr lang="en-US" dirty="0"/>
              <a:t>Minimum voltage: 500 V</a:t>
            </a:r>
          </a:p>
          <a:p>
            <a:pPr lvl="1"/>
            <a:r>
              <a:rPr lang="en-US" dirty="0"/>
              <a:t>(B) Bipolar: Voltage applied to opposite plates with opposite polarities to deflect or pass the beam.</a:t>
            </a:r>
          </a:p>
          <a:p>
            <a:pPr lvl="2"/>
            <a:r>
              <a:rPr lang="en-US" dirty="0"/>
              <a:t>Minimum voltage: 250 V</a:t>
            </a:r>
          </a:p>
          <a:p>
            <a:pPr lvl="2"/>
            <a:r>
              <a:rPr lang="en-US" dirty="0"/>
              <a:t>Kick applied to the passing bunches should not vary by more 5%</a:t>
            </a:r>
          </a:p>
          <a:p>
            <a:r>
              <a:rPr lang="en-US" dirty="0"/>
              <a:t>Pulse requirements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Beam removal for longer than 200 ns is made by the LEBT chopper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28</a:t>
            </a:fld>
            <a:endParaRPr lang="en-US" alt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874330"/>
              </p:ext>
            </p:extLst>
          </p:nvPr>
        </p:nvGraphicFramePr>
        <p:xfrm>
          <a:off x="685066" y="4407388"/>
          <a:ext cx="7759581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03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Minimum pulse length (with respect to the bunch center)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±0.65 ns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Voltage tolerance for</a:t>
                      </a:r>
                      <a:r>
                        <a:rPr lang="en-US" baseline="0" dirty="0"/>
                        <a:t> passing bunches</a:t>
                      </a:r>
                      <a:endParaRPr lang="en-US" dirty="0"/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±25 V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Transition</a:t>
                      </a:r>
                      <a:r>
                        <a:rPr lang="en-US" baseline="0" dirty="0"/>
                        <a:t> time between kicking patterns</a:t>
                      </a:r>
                      <a:endParaRPr lang="en-US" dirty="0"/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0.5 </a:t>
                      </a:r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229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Absorber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1570"/>
            <a:ext cx="8672513" cy="2369989"/>
          </a:xfrm>
        </p:spPr>
        <p:txBody>
          <a:bodyPr/>
          <a:lstStyle/>
          <a:p>
            <a:r>
              <a:rPr lang="en-US" dirty="0"/>
              <a:t>Absorber should be capable of withstand the entire beam that the RFQ can deliver i.e. 2.1 MeV, 10 mA = 21 kW (CW)</a:t>
            </a:r>
          </a:p>
          <a:p>
            <a:pPr lvl="1"/>
            <a:r>
              <a:rPr lang="en-US" dirty="0"/>
              <a:t>Nominal beam size at absorber ~2 mm</a:t>
            </a:r>
          </a:p>
          <a:p>
            <a:pPr lvl="1"/>
            <a:r>
              <a:rPr lang="en-US" dirty="0"/>
              <a:t>29 </a:t>
            </a:r>
            <a:r>
              <a:rPr lang="en-US" dirty="0" err="1"/>
              <a:t>mrad</a:t>
            </a:r>
            <a:r>
              <a:rPr lang="en-US" dirty="0"/>
              <a:t> angle of incidence w.r.t. beam</a:t>
            </a:r>
          </a:p>
          <a:p>
            <a:pPr lvl="2"/>
            <a:r>
              <a:rPr lang="en-US" dirty="0"/>
              <a:t>Peak surface power density: 17 W/mm</a:t>
            </a:r>
            <a:r>
              <a:rPr lang="en-US" baseline="30000" dirty="0"/>
              <a:t>2</a:t>
            </a:r>
          </a:p>
          <a:p>
            <a:r>
              <a:rPr lang="en-US" dirty="0"/>
              <a:t>Lifetime &amp; vacuum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29</a:t>
            </a:fld>
            <a:endParaRPr lang="en-US" alt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753982"/>
              </p:ext>
            </p:extLst>
          </p:nvPr>
        </p:nvGraphicFramePr>
        <p:xfrm>
          <a:off x="676275" y="3191559"/>
          <a:ext cx="8057527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4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Expected calendar lifetime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≥ 1 year</a:t>
                      </a:r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Expected absorbed current lifetime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≥ 3×10</a:t>
                      </a:r>
                      <a:r>
                        <a:rPr lang="en-US" b="0" baseline="30000" dirty="0"/>
                        <a:t>4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mA∙hours</a:t>
                      </a:r>
                      <a:endParaRPr lang="en-US" dirty="0"/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Thermal cycles from zero to max. power during lifetime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≥ 10,000</a:t>
                      </a:r>
                      <a:endParaRPr lang="en-US" dirty="0"/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Vacuum pressure with maximum power</a:t>
                      </a:r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1 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/>
                        <a:t>Torr</a:t>
                      </a:r>
                      <a:endParaRPr lang="en-US" dirty="0"/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2284042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Ultimate vacuum pressure</a:t>
                      </a:r>
                      <a:r>
                        <a:rPr lang="en-US" baseline="0" dirty="0"/>
                        <a:t> with no beam</a:t>
                      </a:r>
                      <a:endParaRPr lang="en-US" dirty="0"/>
                    </a:p>
                  </a:txBody>
                  <a:tcPr marL="44825" marR="44825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 0.1 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/>
                        <a:t>Torr</a:t>
                      </a:r>
                      <a:endParaRPr lang="en-US" dirty="0"/>
                    </a:p>
                  </a:txBody>
                  <a:tcPr marL="44825" marR="44825"/>
                </a:tc>
                <a:extLst>
                  <a:ext uri="{0D108BD9-81ED-4DB2-BD59-A6C34878D82A}">
                    <a16:rowId xmlns:a16="http://schemas.microsoft.com/office/drawing/2014/main" val="3254874916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28601" y="5081043"/>
            <a:ext cx="8672513" cy="132898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Absorber shall have the capability of measuring the beam current impinging on its surface</a:t>
            </a:r>
          </a:p>
          <a:p>
            <a:pPr lvl="1"/>
            <a:r>
              <a:rPr lang="en-US" dirty="0"/>
              <a:t>Absorber surface biased to up to +300V w.r.t. vacuum chamber</a:t>
            </a:r>
          </a:p>
        </p:txBody>
      </p:sp>
    </p:spTree>
    <p:extLst>
      <p:ext uri="{BB962C8B-B14F-4D97-AF65-F5344CB8AC3E}">
        <p14:creationId xmlns:p14="http://schemas.microsoft.com/office/powerpoint/2010/main" val="232633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65" y="824689"/>
            <a:ext cx="8672513" cy="456646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warm front end </a:t>
            </a:r>
            <a:r>
              <a:rPr lang="en-US" dirty="0"/>
              <a:t>prepares a H</a:t>
            </a:r>
            <a:r>
              <a:rPr lang="en-US" baseline="30000" dirty="0"/>
              <a:t>-</a:t>
            </a:r>
            <a:r>
              <a:rPr lang="en-US" dirty="0"/>
              <a:t> beam optimized for injection into the Booster and provides capabilities for future CW operation</a:t>
            </a:r>
          </a:p>
          <a:p>
            <a:r>
              <a:rPr lang="en-US" dirty="0"/>
              <a:t>It is composed of a(n):</a:t>
            </a:r>
          </a:p>
          <a:p>
            <a:pPr lvl="1"/>
            <a:r>
              <a:rPr lang="en-US" dirty="0"/>
              <a:t>Ion Source (IS) and</a:t>
            </a:r>
            <a:br>
              <a:rPr lang="en-US" dirty="0"/>
            </a:br>
            <a:r>
              <a:rPr lang="en-US" dirty="0"/>
              <a:t>Low Energy Beam</a:t>
            </a:r>
            <a:br>
              <a:rPr lang="en-US" dirty="0"/>
            </a:br>
            <a:r>
              <a:rPr lang="en-US" dirty="0"/>
              <a:t>Transport (LEBT)</a:t>
            </a:r>
          </a:p>
          <a:p>
            <a:pPr lvl="2"/>
            <a:r>
              <a:rPr lang="en-US" dirty="0"/>
              <a:t>DC/long pulse operation</a:t>
            </a:r>
          </a:p>
          <a:p>
            <a:pPr lvl="1"/>
            <a:r>
              <a:rPr lang="en-US" dirty="0"/>
              <a:t>Radio Frequency</a:t>
            </a:r>
            <a:br>
              <a:rPr lang="en-US" dirty="0"/>
            </a:br>
            <a:r>
              <a:rPr lang="en-US" dirty="0"/>
              <a:t>Quadrupole (RFQ)</a:t>
            </a:r>
          </a:p>
          <a:p>
            <a:pPr lvl="2"/>
            <a:r>
              <a:rPr lang="en-US" dirty="0"/>
              <a:t>CW operation (RF)</a:t>
            </a:r>
          </a:p>
          <a:p>
            <a:pPr lvl="2"/>
            <a:r>
              <a:rPr lang="en-US" dirty="0"/>
              <a:t>30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>
                <a:latin typeface="Mathcad UniMath" panose="02000503020000020003" pitchFamily="50" charset="0"/>
              </a:rPr>
              <a:t>⇒</a:t>
            </a:r>
            <a:r>
              <a:rPr lang="en-US" dirty="0">
                <a:latin typeface="+mn-lt"/>
              </a:rPr>
              <a:t> 2.1 MeV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55" t="-2348" r="3498" b="2348"/>
          <a:stretch/>
        </p:blipFill>
        <p:spPr>
          <a:xfrm>
            <a:off x="3714357" y="4682741"/>
            <a:ext cx="5268035" cy="150174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627966" y="2428026"/>
            <a:ext cx="5148389" cy="214136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Medium Energy Beam Transport (MEBT)</a:t>
            </a:r>
          </a:p>
          <a:p>
            <a:pPr lvl="2"/>
            <a:r>
              <a:rPr lang="en-US" dirty="0"/>
              <a:t>Nominal current: 2 mA averaged</a:t>
            </a:r>
            <a:br>
              <a:rPr lang="en-US" dirty="0"/>
            </a:br>
            <a:r>
              <a:rPr lang="en-US" dirty="0"/>
              <a:t>over ~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 (from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 to CW operation)</a:t>
            </a:r>
          </a:p>
          <a:p>
            <a:pPr lvl="2"/>
            <a:r>
              <a:rPr lang="en-US" dirty="0"/>
              <a:t>Bunch-by-bunch chopping</a:t>
            </a:r>
            <a:br>
              <a:rPr lang="en-US" dirty="0"/>
            </a:br>
            <a:r>
              <a:rPr lang="en-US" dirty="0"/>
              <a:t>capability </a:t>
            </a:r>
          </a:p>
        </p:txBody>
      </p:sp>
      <p:sp>
        <p:nvSpPr>
          <p:cNvPr id="9" name="Oval 8"/>
          <p:cNvSpPr/>
          <p:nvPr/>
        </p:nvSpPr>
        <p:spPr>
          <a:xfrm>
            <a:off x="3627966" y="4478321"/>
            <a:ext cx="1971556" cy="876693"/>
          </a:xfrm>
          <a:prstGeom prst="ellipse">
            <a:avLst/>
          </a:prstGeom>
          <a:noFill/>
          <a:ln w="254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3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performance requirements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775031"/>
              </p:ext>
            </p:extLst>
          </p:nvPr>
        </p:nvGraphicFramePr>
        <p:xfrm>
          <a:off x="676275" y="975623"/>
          <a:ext cx="7941179" cy="404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7243">
                  <a:extLst>
                    <a:ext uri="{9D8B030D-6E8A-4147-A177-3AD203B41FA5}">
                      <a16:colId xmlns:a16="http://schemas.microsoft.com/office/drawing/2014/main" val="3839193253"/>
                    </a:ext>
                  </a:extLst>
                </a:gridCol>
                <a:gridCol w="1768979">
                  <a:extLst>
                    <a:ext uri="{9D8B030D-6E8A-4147-A177-3AD203B41FA5}">
                      <a16:colId xmlns:a16="http://schemas.microsoft.com/office/drawing/2014/main" val="818466008"/>
                    </a:ext>
                  </a:extLst>
                </a:gridCol>
                <a:gridCol w="1204957">
                  <a:extLst>
                    <a:ext uri="{9D8B030D-6E8A-4147-A177-3AD203B41FA5}">
                      <a16:colId xmlns:a16="http://schemas.microsoft.com/office/drawing/2014/main" val="3008551080"/>
                    </a:ext>
                  </a:extLst>
                </a:gridCol>
              </a:tblGrid>
              <a:tr h="349465"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28317"/>
                  </a:ext>
                </a:extLst>
              </a:tr>
              <a:tr h="349465">
                <a:tc>
                  <a:txBody>
                    <a:bodyPr/>
                    <a:lstStyle/>
                    <a:p>
                      <a:r>
                        <a:rPr lang="en-US" dirty="0"/>
                        <a:t>Particle</a:t>
                      </a:r>
                      <a:r>
                        <a:rPr lang="en-US" baseline="0" dirty="0"/>
                        <a:t> 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30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348280"/>
                  </a:ext>
                </a:extLst>
              </a:tr>
              <a:tr h="349465"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  <a:r>
                        <a:rPr lang="en-US" baseline="0" dirty="0"/>
                        <a:t> beam energy (kinetic)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250351"/>
                  </a:ext>
                </a:extLst>
              </a:tr>
              <a:tr h="349465">
                <a:tc>
                  <a:txBody>
                    <a:bodyPr/>
                    <a:lstStyle/>
                    <a:p>
                      <a:r>
                        <a:rPr lang="en-US" dirty="0"/>
                        <a:t>Bunch repetition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201922"/>
                  </a:ext>
                </a:extLst>
              </a:tr>
              <a:tr h="349465">
                <a:tc>
                  <a:txBody>
                    <a:bodyPr/>
                    <a:lstStyle/>
                    <a:p>
                      <a:r>
                        <a:rPr lang="en-US" dirty="0"/>
                        <a:t>Nominal</a:t>
                      </a:r>
                      <a:r>
                        <a:rPr lang="en-US" baseline="0" dirty="0"/>
                        <a:t> output beam current (average)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369333"/>
                  </a:ext>
                </a:extLst>
              </a:tr>
              <a:tr h="349465">
                <a:tc>
                  <a:txBody>
                    <a:bodyPr/>
                    <a:lstStyle/>
                    <a:p>
                      <a:r>
                        <a:rPr lang="en-US" dirty="0"/>
                        <a:t>Nominal charge per bunch (RFQ current)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03934"/>
                  </a:ext>
                </a:extLst>
              </a:tr>
              <a:tr h="349465">
                <a:tc>
                  <a:txBody>
                    <a:bodyPr/>
                    <a:lstStyle/>
                    <a:p>
                      <a:r>
                        <a:rPr lang="en-US" dirty="0"/>
                        <a:t>Sequence of bunches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Programmable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740455"/>
                  </a:ext>
                </a:extLst>
              </a:tr>
              <a:tr h="349465">
                <a:tc>
                  <a:txBody>
                    <a:bodyPr/>
                    <a:lstStyle/>
                    <a:p>
                      <a:r>
                        <a:rPr lang="en-US" dirty="0"/>
                        <a:t>Beam pulse duration</a:t>
                      </a:r>
                      <a:r>
                        <a:rPr lang="en-US" baseline="30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597385"/>
                  </a:ext>
                </a:extLst>
              </a:tr>
              <a:tr h="349465">
                <a:tc>
                  <a:txBody>
                    <a:bodyPr/>
                    <a:lstStyle/>
                    <a:p>
                      <a:r>
                        <a:rPr lang="en-US" dirty="0"/>
                        <a:t>Beam pulse repetition rate</a:t>
                      </a:r>
                      <a:r>
                        <a:rPr lang="en-US" baseline="30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09190"/>
                  </a:ext>
                </a:extLst>
              </a:tr>
              <a:tr h="349465">
                <a:tc>
                  <a:txBody>
                    <a:bodyPr/>
                    <a:lstStyle/>
                    <a:p>
                      <a:r>
                        <a:rPr lang="en-US" dirty="0"/>
                        <a:t>Normalized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rms</a:t>
                      </a:r>
                      <a:r>
                        <a:rPr lang="en-US" baseline="0" dirty="0"/>
                        <a:t> beam emittance - Transverse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athcad UniMath" panose="02000503020000020003" pitchFamily="50" charset="0"/>
                        </a:rPr>
                        <a:t>≤ </a:t>
                      </a:r>
                      <a:r>
                        <a:rPr lang="en-US" dirty="0"/>
                        <a:t>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mm </a:t>
                      </a:r>
                      <a:r>
                        <a:rPr lang="en-US" dirty="0" err="1"/>
                        <a:t>mrad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984785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Normalized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rms</a:t>
                      </a:r>
                      <a:r>
                        <a:rPr lang="en-US" baseline="0" dirty="0"/>
                        <a:t> beam emittance - Longitudinal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Mathcad UniMath" panose="02000503020000020003" pitchFamily="50" charset="0"/>
                        </a:rPr>
                        <a:t>≤ </a:t>
                      </a:r>
                      <a:r>
                        <a:rPr lang="en-US" dirty="0"/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 </a:t>
                      </a:r>
                      <a:r>
                        <a:rPr lang="en-US" dirty="0" err="1"/>
                        <a:t>mrad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07873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76275" y="5468105"/>
            <a:ext cx="7941179" cy="6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latin typeface="Helvetica" panose="020B0604020202020204" pitchFamily="34" charset="0"/>
              </a:rPr>
              <a:t>Emittance requirements are specified for an ion source beam current (DC) in </a:t>
            </a:r>
            <a:r>
              <a:rPr lang="en-US" altLang="en-US" sz="2000" u="sng" dirty="0">
                <a:solidFill>
                  <a:srgbClr val="C00000"/>
                </a:solidFill>
                <a:latin typeface="Helvetica" panose="020B0604020202020204" pitchFamily="34" charset="0"/>
              </a:rPr>
              <a:t>the range of 2-5 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473" y="4988517"/>
            <a:ext cx="252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*</a:t>
            </a:r>
            <a:r>
              <a:rPr lang="en-US" sz="1400" dirty="0"/>
              <a:t> </a:t>
            </a:r>
            <a:r>
              <a:rPr lang="en-US" sz="1400" i="1" dirty="0"/>
              <a:t>For injection into the Booster</a:t>
            </a:r>
          </a:p>
        </p:txBody>
      </p:sp>
    </p:spTree>
    <p:extLst>
      <p:ext uri="{BB962C8B-B14F-4D97-AF65-F5344CB8AC3E}">
        <p14:creationId xmlns:p14="http://schemas.microsoft.com/office/powerpoint/2010/main" val="307371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choices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55038"/>
            <a:ext cx="8672513" cy="4869487"/>
          </a:xfrm>
        </p:spPr>
        <p:txBody>
          <a:bodyPr/>
          <a:lstStyle/>
          <a:p>
            <a:r>
              <a:rPr lang="en-US" dirty="0"/>
              <a:t>SRF (HWR </a:t>
            </a:r>
            <a:r>
              <a:rPr lang="en-US" dirty="0" err="1"/>
              <a:t>cryomodule</a:t>
            </a:r>
            <a:r>
              <a:rPr lang="en-US" dirty="0"/>
              <a:t>) directly follows MEBT</a:t>
            </a:r>
          </a:p>
          <a:p>
            <a:r>
              <a:rPr lang="en-US" dirty="0"/>
              <a:t>High average current out of the RFQ (5 mA nominal, up to</a:t>
            </a:r>
            <a:br>
              <a:rPr lang="en-US" dirty="0"/>
            </a:br>
            <a:r>
              <a:rPr lang="en-US" dirty="0"/>
              <a:t>10 mA) with fast chopper providing </a:t>
            </a:r>
            <a:r>
              <a:rPr lang="en-US" b="1" dirty="0"/>
              <a:t>bunch-by-bunch selection </a:t>
            </a:r>
            <a:r>
              <a:rPr lang="en-US" dirty="0"/>
              <a:t>to satisfy clean in-bucket injection into the Booster</a:t>
            </a:r>
          </a:p>
          <a:p>
            <a:pPr lvl="1"/>
            <a:r>
              <a:rPr lang="en-US" dirty="0"/>
              <a:t>Also provides platform for future multi-user operation</a:t>
            </a:r>
          </a:p>
          <a:p>
            <a:pPr lvl="1"/>
            <a:r>
              <a:rPr lang="en-US" dirty="0"/>
              <a:t>Long MEBT to accommodate chopping scheme</a:t>
            </a:r>
          </a:p>
          <a:p>
            <a:r>
              <a:rPr lang="en-US" dirty="0"/>
              <a:t>30 </a:t>
            </a:r>
            <a:r>
              <a:rPr lang="en-US" dirty="0" err="1"/>
              <a:t>keV</a:t>
            </a:r>
            <a:r>
              <a:rPr lang="en-US" dirty="0"/>
              <a:t> ion source to limit space charge effects in LEBT</a:t>
            </a:r>
          </a:p>
          <a:p>
            <a:pPr lvl="1"/>
            <a:r>
              <a:rPr lang="en-US" dirty="0"/>
              <a:t>Compromise with adiabatic bunching in the RFQ, which is more efficient at low kinetic energy</a:t>
            </a:r>
          </a:p>
          <a:p>
            <a:r>
              <a:rPr lang="en-US" dirty="0"/>
              <a:t>Partial neutralization transport scheme in LEBT </a:t>
            </a:r>
          </a:p>
          <a:p>
            <a:r>
              <a:rPr lang="en-US" dirty="0"/>
              <a:t>2.1 MeV output energy to simplify maintenance</a:t>
            </a:r>
          </a:p>
          <a:p>
            <a:pPr lvl="1"/>
            <a:r>
              <a:rPr lang="en-US" dirty="0"/>
              <a:t>Below neutron production threshold for most materials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67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choices highlights (</a:t>
            </a:r>
            <a:r>
              <a:rPr lang="en-US" dirty="0" err="1"/>
              <a:t>cont</a:t>
            </a:r>
            <a:r>
              <a:rPr lang="en-US" dirty="0"/>
              <a:t>’)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55039"/>
            <a:ext cx="8672513" cy="3966344"/>
          </a:xfrm>
        </p:spPr>
        <p:txBody>
          <a:bodyPr/>
          <a:lstStyle/>
          <a:p>
            <a:r>
              <a:rPr lang="en-US" dirty="0"/>
              <a:t>Attention given to factors that may determine reliability and uptime</a:t>
            </a:r>
          </a:p>
          <a:p>
            <a:pPr lvl="1"/>
            <a:r>
              <a:rPr lang="en-US" dirty="0"/>
              <a:t>Two ion sources with switching magnet to optimize beam availability</a:t>
            </a:r>
          </a:p>
          <a:p>
            <a:pPr lvl="1"/>
            <a:r>
              <a:rPr lang="en-US" dirty="0"/>
              <a:t>Low gas flow to RFQ (→ Long LEBT)</a:t>
            </a:r>
          </a:p>
          <a:p>
            <a:pPr lvl="1"/>
            <a:r>
              <a:rPr lang="en-US" dirty="0"/>
              <a:t>Proven-design RFQ</a:t>
            </a:r>
          </a:p>
          <a:p>
            <a:pPr lvl="1"/>
            <a:r>
              <a:rPr lang="en-US" dirty="0"/>
              <a:t>Low particle loss to RFQ </a:t>
            </a:r>
            <a:r>
              <a:rPr lang="en-US" i="1" dirty="0"/>
              <a:t>structure</a:t>
            </a:r>
          </a:p>
          <a:p>
            <a:pPr lvl="1"/>
            <a:r>
              <a:rPr lang="en-US" dirty="0"/>
              <a:t>System of scrapers in LEBT and MEBT</a:t>
            </a:r>
          </a:p>
          <a:p>
            <a:pPr lvl="2"/>
            <a:r>
              <a:rPr lang="en-US" dirty="0"/>
              <a:t>Passive and active parts of MPS</a:t>
            </a:r>
          </a:p>
          <a:p>
            <a:pPr lvl="1"/>
            <a:r>
              <a:rPr lang="en-US" dirty="0"/>
              <a:t>Very low gas flow to SRF (→ Differential pumping section)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268"/>
            <a:ext cx="9144000" cy="999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862550"/>
            <a:ext cx="1021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 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965" y="5048412"/>
            <a:ext cx="629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4998" y="4997379"/>
            <a:ext cx="629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2726" y="5016438"/>
            <a:ext cx="1021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MEBT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0584" y="5324215"/>
            <a:ext cx="82869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12509" y="5324215"/>
            <a:ext cx="5631491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1339274" y="5151268"/>
            <a:ext cx="635724" cy="28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</p:cNvCxnSpPr>
          <p:nvPr/>
        </p:nvCxnSpPr>
        <p:spPr>
          <a:xfrm>
            <a:off x="2604656" y="5151268"/>
            <a:ext cx="907853" cy="28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8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(PIP2IT)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4/10/2017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20" y="3220885"/>
            <a:ext cx="4170293" cy="2980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7117" y="5370477"/>
            <a:ext cx="2042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Warm front end of PIP2IT with HWR installed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8321"/>
            <a:ext cx="8672513" cy="5145315"/>
          </a:xfrm>
        </p:spPr>
        <p:txBody>
          <a:bodyPr/>
          <a:lstStyle/>
          <a:p>
            <a:r>
              <a:rPr lang="en-US" dirty="0"/>
              <a:t>Warm frontend at PIP2IT as close as possible to PIP-II front end as it is envisioned now</a:t>
            </a:r>
          </a:p>
          <a:p>
            <a:r>
              <a:rPr lang="en-US" dirty="0"/>
              <a:t>Will address all critical issues:</a:t>
            </a:r>
          </a:p>
          <a:p>
            <a:pPr lvl="1"/>
            <a:r>
              <a:rPr lang="en-US" dirty="0"/>
              <a:t>LEBT with low emittance growth compatible with chopping </a:t>
            </a:r>
            <a:r>
              <a:rPr lang="en-US" dirty="0">
                <a:solidFill>
                  <a:srgbClr val="00B050"/>
                </a:solidFill>
              </a:rPr>
              <a:t>✓</a:t>
            </a:r>
          </a:p>
          <a:p>
            <a:pPr lvl="2"/>
            <a:r>
              <a:rPr lang="en-US" dirty="0">
                <a:solidFill>
                  <a:schemeClr val="accent6"/>
                </a:solidFill>
              </a:rPr>
              <a:t>Vacuum management in the LEBT/RFQ region </a:t>
            </a:r>
            <a:r>
              <a:rPr lang="en-US" dirty="0">
                <a:solidFill>
                  <a:srgbClr val="00B050"/>
                </a:solidFill>
              </a:rPr>
              <a:t>✓</a:t>
            </a:r>
          </a:p>
          <a:p>
            <a:pPr lvl="1"/>
            <a:r>
              <a:rPr lang="en-US" dirty="0"/>
              <a:t>Reliable CW RFQ, including couplers (partially </a:t>
            </a:r>
            <a:r>
              <a:rPr lang="en-US" dirty="0">
                <a:solidFill>
                  <a:schemeClr val="accent2"/>
                </a:solidFill>
              </a:rPr>
              <a:t>✓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Bunch-by-bunch selection in MEBT</a:t>
            </a:r>
          </a:p>
          <a:p>
            <a:pPr lvl="2"/>
            <a:r>
              <a:rPr lang="en-US" dirty="0"/>
              <a:t>Bunch extinction, effective emittance</a:t>
            </a:r>
            <a:br>
              <a:rPr lang="en-US" dirty="0"/>
            </a:br>
            <a:r>
              <a:rPr lang="en-US" dirty="0"/>
              <a:t>growth</a:t>
            </a:r>
          </a:p>
          <a:p>
            <a:pPr lvl="1"/>
            <a:r>
              <a:rPr lang="en-US" dirty="0"/>
              <a:t>Compatibility of high-power</a:t>
            </a:r>
            <a:br>
              <a:rPr lang="en-US" dirty="0"/>
            </a:br>
            <a:r>
              <a:rPr lang="en-US" dirty="0"/>
              <a:t>deposition in MEBT absorber</a:t>
            </a:r>
            <a:br>
              <a:rPr lang="en-US" dirty="0"/>
            </a:br>
            <a:r>
              <a:rPr lang="en-US" dirty="0"/>
              <a:t>with SRF downstream</a:t>
            </a:r>
          </a:p>
          <a:p>
            <a:pPr lvl="2"/>
            <a:r>
              <a:rPr lang="en-US" dirty="0"/>
              <a:t>Absorber reliability &amp; lifetime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25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7723909" cy="641739"/>
          </a:xfrm>
        </p:spPr>
        <p:txBody>
          <a:bodyPr/>
          <a:lstStyle/>
          <a:p>
            <a:r>
              <a:rPr lang="en-US" dirty="0"/>
              <a:t>Findings and </a:t>
            </a:r>
            <a:r>
              <a:rPr lang="en-US" dirty="0">
                <a:solidFill>
                  <a:schemeClr val="tx1"/>
                </a:solidFill>
              </a:rPr>
              <a:t>new prerequisites </a:t>
            </a:r>
            <a:r>
              <a:rPr lang="en-US" dirty="0"/>
              <a:t>(</a:t>
            </a:r>
            <a:r>
              <a:rPr lang="en-US" i="1" dirty="0"/>
              <a:t>since last P2MAC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85367"/>
            <a:ext cx="8672513" cy="4111506"/>
          </a:xfrm>
        </p:spPr>
        <p:txBody>
          <a:bodyPr/>
          <a:lstStyle/>
          <a:p>
            <a:r>
              <a:rPr lang="en-US" dirty="0"/>
              <a:t>Warm front-end should be available for public viewing</a:t>
            </a:r>
          </a:p>
          <a:p>
            <a:pPr lvl="1"/>
            <a:r>
              <a:rPr lang="en-US" dirty="0"/>
              <a:t>Radiation measured at PIP2IT (at 2.1 MeV) → Minimum safety distance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No residual radiation</a:t>
            </a:r>
          </a:p>
          <a:p>
            <a:pPr lvl="2"/>
            <a:r>
              <a:rPr lang="en-US" dirty="0"/>
              <a:t>Viewable from High-Bay gallery</a:t>
            </a:r>
          </a:p>
          <a:p>
            <a:pPr lvl="2"/>
            <a:r>
              <a:rPr lang="en-US" dirty="0"/>
              <a:t>Adequate shielding from high energy part of the </a:t>
            </a:r>
            <a:r>
              <a:rPr lang="en-US" dirty="0" err="1"/>
              <a:t>linac</a:t>
            </a:r>
            <a:endParaRPr lang="en-US" dirty="0"/>
          </a:p>
          <a:p>
            <a:r>
              <a:rPr lang="en-US" dirty="0"/>
              <a:t>Protection of SRF from absorber vacuum failure → </a:t>
            </a:r>
            <a:r>
              <a:rPr lang="en-US" u="sng" dirty="0"/>
              <a:t>Increased</a:t>
            </a:r>
            <a:r>
              <a:rPr lang="en-US" dirty="0"/>
              <a:t> distance to HWR</a:t>
            </a:r>
          </a:p>
          <a:p>
            <a:pPr lvl="1"/>
            <a:r>
              <a:rPr lang="en-US" dirty="0"/>
              <a:t>Determined by the time it takes to close a fast-acting valve and the speed of a shock wave propagation</a:t>
            </a:r>
          </a:p>
          <a:p>
            <a:pPr lvl="2"/>
            <a:r>
              <a:rPr lang="en-US" dirty="0"/>
              <a:t>&gt; 5m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Striped Right Arrow 6"/>
          <p:cNvSpPr/>
          <p:nvPr/>
        </p:nvSpPr>
        <p:spPr>
          <a:xfrm>
            <a:off x="554181" y="5255491"/>
            <a:ext cx="988291" cy="424873"/>
          </a:xfrm>
          <a:prstGeom prst="stripedRightArrow">
            <a:avLst>
              <a:gd name="adj1" fmla="val 54348"/>
              <a:gd name="adj2" fmla="val 739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76582" y="4996873"/>
            <a:ext cx="5671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Extend MEBT by ~3.5m and add space for a radiation protection wall</a:t>
            </a:r>
          </a:p>
        </p:txBody>
      </p:sp>
    </p:spTree>
    <p:extLst>
      <p:ext uri="{BB962C8B-B14F-4D97-AF65-F5344CB8AC3E}">
        <p14:creationId xmlns:p14="http://schemas.microsoft.com/office/powerpoint/2010/main" val="267267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63585"/>
            <a:ext cx="8672513" cy="2195810"/>
          </a:xfrm>
        </p:spPr>
        <p:txBody>
          <a:bodyPr/>
          <a:lstStyle/>
          <a:p>
            <a:r>
              <a:rPr lang="en-US" dirty="0"/>
              <a:t>Two ion sources with switching magnet (30 </a:t>
            </a:r>
            <a:r>
              <a:rPr lang="en-US" dirty="0" err="1"/>
              <a:t>keV</a:t>
            </a:r>
            <a:r>
              <a:rPr lang="en-US" dirty="0"/>
              <a:t>, 10 mA DC)</a:t>
            </a:r>
          </a:p>
          <a:p>
            <a:r>
              <a:rPr lang="en-US" dirty="0"/>
              <a:t>2-m long LEBT with partial neutralization</a:t>
            </a:r>
          </a:p>
          <a:p>
            <a:r>
              <a:rPr lang="en-US" dirty="0"/>
              <a:t>RFQ: 4.4-m, 2.1 MeV, 162.5 MHz CW, 4-vane</a:t>
            </a:r>
          </a:p>
          <a:p>
            <a:r>
              <a:rPr lang="en-US" dirty="0"/>
              <a:t>MEBT: 14-m, bunch-by-bunch chopping system; radiation protection wall; differential pumping after absorber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4/10/2017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Lionel Prost | 2017 P2MAC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459168" y="3113203"/>
            <a:ext cx="5179646" cy="3208483"/>
            <a:chOff x="222250" y="3176097"/>
            <a:chExt cx="4987636" cy="30895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50" y="3176097"/>
              <a:ext cx="4987636" cy="3051342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23875" y="5657737"/>
              <a:ext cx="1676400" cy="607904"/>
              <a:chOff x="523875" y="5657737"/>
              <a:chExt cx="1676400" cy="60790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23875" y="5896309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Two ion sources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523875" y="5657737"/>
                <a:ext cx="112715" cy="30083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636590" y="5810138"/>
                <a:ext cx="39686" cy="14843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392397" y="4957340"/>
              <a:ext cx="781050" cy="550531"/>
              <a:chOff x="392397" y="4957340"/>
              <a:chExt cx="781050" cy="55053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92397" y="4957340"/>
                <a:ext cx="781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LEBT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782922" y="5272971"/>
                <a:ext cx="0" cy="2349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419225" y="5342680"/>
              <a:ext cx="781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RFQ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40575" y="4517102"/>
              <a:ext cx="781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MEBT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00211" y="3272988"/>
              <a:ext cx="781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>
                      <a:lumMod val="20000"/>
                      <a:lumOff val="80000"/>
                    </a:schemeClr>
                  </a:solidFill>
                </a:rPr>
                <a:t>HWR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637732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33761</TotalTime>
  <Words>2196</Words>
  <Application>Microsoft Office PowerPoint</Application>
  <PresentationFormat>On-screen Show (4:3)</PresentationFormat>
  <Paragraphs>435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Helvetica</vt:lpstr>
      <vt:lpstr>Mathcad UniMath</vt:lpstr>
      <vt:lpstr>Symbol</vt:lpstr>
      <vt:lpstr>Times New Roman</vt:lpstr>
      <vt:lpstr>FNAL_TemplateMac_060514</vt:lpstr>
      <vt:lpstr>Fermilab: Footer Only</vt:lpstr>
      <vt:lpstr>Conceptual Design Development PIP-II Warm Frontend</vt:lpstr>
      <vt:lpstr>Outline</vt:lpstr>
      <vt:lpstr>Scope</vt:lpstr>
      <vt:lpstr>Overall performance requirements</vt:lpstr>
      <vt:lpstr>Design choices highlights</vt:lpstr>
      <vt:lpstr>Design choices highlights (cont’)</vt:lpstr>
      <vt:lpstr>PIP-II Injector Test (PIP2IT)</vt:lpstr>
      <vt:lpstr>Findings and new prerequisites (since last P2MAC)</vt:lpstr>
      <vt:lpstr>Conceptual design</vt:lpstr>
      <vt:lpstr>Ion source &amp; LEBT PIP-II conceptual design</vt:lpstr>
      <vt:lpstr>Transport scheme with un-neutralized section ✓</vt:lpstr>
      <vt:lpstr>RFQ key design elements</vt:lpstr>
      <vt:lpstr>RFQ key design elements (cont’)</vt:lpstr>
      <vt:lpstr>PIP-II MEBT functions</vt:lpstr>
      <vt:lpstr>Conceptual design</vt:lpstr>
      <vt:lpstr>Chopping system</vt:lpstr>
      <vt:lpstr>Scraping system</vt:lpstr>
      <vt:lpstr>Downstream protection - Illustration</vt:lpstr>
      <vt:lpstr>Overall philosophy for PIP-II warm front-end installation</vt:lpstr>
      <vt:lpstr>Additions to PIP-II warm front-end</vt:lpstr>
      <vt:lpstr>Comparison of PIP2IT and PIP-II MEBTs</vt:lpstr>
      <vt:lpstr>Summary</vt:lpstr>
      <vt:lpstr>Additional slides</vt:lpstr>
      <vt:lpstr>IS &amp; LEBT Performance requirements</vt:lpstr>
      <vt:lpstr>RFQ Main requirements &amp; parameters</vt:lpstr>
      <vt:lpstr>MEBT Main requirements &amp; parameters</vt:lpstr>
      <vt:lpstr>Kickers requirements</vt:lpstr>
      <vt:lpstr>Kicker drivers requirements</vt:lpstr>
      <vt:lpstr>Absorber requirements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Lionel R Prost</cp:lastModifiedBy>
  <cp:revision>358</cp:revision>
  <cp:lastPrinted>2014-01-20T19:40:21Z</cp:lastPrinted>
  <dcterms:created xsi:type="dcterms:W3CDTF">2015-05-15T16:41:26Z</dcterms:created>
  <dcterms:modified xsi:type="dcterms:W3CDTF">2017-03-23T21:14:35Z</dcterms:modified>
</cp:coreProperties>
</file>