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0" r:id="rId15"/>
    <p:sldId id="278" r:id="rId16"/>
    <p:sldId id="279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FC5C1C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3/31/2017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3/31/2017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4/10/2017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RF Sources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David W. Peterson</a:t>
            </a:r>
          </a:p>
          <a:p>
            <a:r>
              <a:rPr lang="en-US" dirty="0">
                <a:latin typeface="Helvetica" pitchFamily="34" charset="0"/>
              </a:rPr>
              <a:t>PIP-II Machine Advisory Committee</a:t>
            </a:r>
          </a:p>
          <a:p>
            <a:r>
              <a:rPr lang="en-US" dirty="0">
                <a:latin typeface="Helvetica" pitchFamily="34" charset="0"/>
              </a:rPr>
              <a:t>10-12 April, 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Collaboration Amplifiers - 325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37125" y="832509"/>
            <a:ext cx="3438757" cy="4840193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581406" y="2968758"/>
            <a:ext cx="3366720" cy="3053880"/>
          </a:xfrm>
          <a:prstGeom prst="rect">
            <a:avLst/>
          </a:prstGeom>
          <a:ln>
            <a:noFill/>
          </a:ln>
        </p:spPr>
      </p:pic>
      <p:sp>
        <p:nvSpPr>
          <p:cNvPr id="9" name="Content Placeholder 2"/>
          <p:cNvSpPr>
            <a:spLocks noGrp="1"/>
          </p:cNvSpPr>
          <p:nvPr/>
        </p:nvSpPr>
        <p:spPr>
          <a:xfrm>
            <a:off x="245467" y="1045899"/>
            <a:ext cx="4038599" cy="19228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ea typeface="MS PGothic"/>
              </a:rPr>
              <a:t>A 3 kW Solid State RF Amplifier (SSRA) system was developed  based on FRS of Dec. 2010 by DAE and was jointly tested successfully at </a:t>
            </a:r>
            <a:r>
              <a:rPr lang="en-US" sz="2000" dirty="0" err="1">
                <a:latin typeface="Arial"/>
                <a:ea typeface="MS PGothic"/>
              </a:rPr>
              <a:t>Fermilab</a:t>
            </a:r>
            <a:r>
              <a:rPr lang="en-US" sz="2000" dirty="0">
                <a:latin typeface="Arial"/>
                <a:ea typeface="MS PGothic"/>
              </a:rPr>
              <a:t> in late 2015.</a:t>
            </a:r>
            <a:endParaRPr lang="en-US" sz="20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44152" y="5678077"/>
            <a:ext cx="3824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BARC 325 MHz, 3 kW Amplifier at Fermilab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940" y="5977835"/>
            <a:ext cx="3770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Plot of 9 days of continuous CW operation</a:t>
            </a:r>
          </a:p>
        </p:txBody>
      </p:sp>
    </p:spTree>
    <p:extLst>
      <p:ext uri="{BB962C8B-B14F-4D97-AF65-F5344CB8AC3E}">
        <p14:creationId xmlns:p14="http://schemas.microsoft.com/office/powerpoint/2010/main" val="173223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Collaboration Amplifiers - 325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Content Placeholder 6"/>
          <p:cNvPicPr/>
          <p:nvPr/>
        </p:nvPicPr>
        <p:blipFill>
          <a:blip r:embed="rId2"/>
          <a:stretch/>
        </p:blipFill>
        <p:spPr>
          <a:xfrm>
            <a:off x="4782146" y="866144"/>
            <a:ext cx="3824640" cy="4987440"/>
          </a:xfrm>
          <a:prstGeom prst="rect">
            <a:avLst/>
          </a:prstGeom>
          <a:ln w="9360">
            <a:solidFill>
              <a:schemeClr val="tx2">
                <a:lumMod val="50000"/>
                <a:lumOff val="50000"/>
              </a:schemeClr>
            </a:solidFill>
            <a:miter/>
          </a:ln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37214" y="1003989"/>
            <a:ext cx="4089215" cy="4987867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7kW prototype based on original specifications already tested at BARC.</a:t>
            </a:r>
          </a:p>
          <a:p>
            <a:endParaRPr lang="en-US" dirty="0"/>
          </a:p>
          <a:p>
            <a:r>
              <a:rPr lang="en-US" dirty="0"/>
              <a:t>New specifications based on experience with 3kW prototype complete.</a:t>
            </a:r>
          </a:p>
          <a:p>
            <a:endParaRPr lang="en-US" dirty="0"/>
          </a:p>
          <a:p>
            <a:r>
              <a:rPr lang="en-US" dirty="0"/>
              <a:t>7kW RF Power Amplifier TRS in Teamcenter ED0004290-Rev A.</a:t>
            </a:r>
          </a:p>
          <a:p>
            <a:endParaRPr lang="en-US" dirty="0"/>
          </a:p>
          <a:p>
            <a:r>
              <a:rPr lang="en-US" dirty="0"/>
              <a:t>Development and Testing in the scope of the R&amp;D phase of PIP-II.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04466" y="5870822"/>
            <a:ext cx="398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325 MHz, 7 kW Solid State Amplifier at BARC</a:t>
            </a:r>
          </a:p>
        </p:txBody>
      </p:sp>
    </p:spTree>
    <p:extLst>
      <p:ext uri="{BB962C8B-B14F-4D97-AF65-F5344CB8AC3E}">
        <p14:creationId xmlns:p14="http://schemas.microsoft.com/office/powerpoint/2010/main" val="167447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Collaboration Amplifiers - 650 MHz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551" y="1535602"/>
            <a:ext cx="4403561" cy="392803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/>
        </p:nvSpPr>
        <p:spPr>
          <a:xfrm>
            <a:off x="441641" y="890719"/>
            <a:ext cx="3788507" cy="4987867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2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rgbClr val="C0000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b="0" kern="1200">
                <a:solidFill>
                  <a:schemeClr val="accent2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 b="0" kern="1200">
                <a:solidFill>
                  <a:schemeClr val="accent5">
                    <a:lumMod val="75000"/>
                  </a:schemeClr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30 kW prototype based on early specifications constructed and tested.</a:t>
            </a:r>
          </a:p>
          <a:p>
            <a:endParaRPr lang="en-US" dirty="0"/>
          </a:p>
          <a:p>
            <a:r>
              <a:rPr lang="en-US" dirty="0"/>
              <a:t>Design modifications for 40 kW prototype underway; final specifications nearly complete.</a:t>
            </a:r>
          </a:p>
          <a:p>
            <a:endParaRPr lang="en-US" dirty="0"/>
          </a:p>
          <a:p>
            <a:r>
              <a:rPr lang="en-US" dirty="0"/>
              <a:t>40kW, 650 MHz Solid State RF Power Amplifier TRS in Teamcenter ED0005489-Rev (-).</a:t>
            </a:r>
          </a:p>
          <a:p>
            <a:endParaRPr lang="en-US" dirty="0"/>
          </a:p>
          <a:p>
            <a:r>
              <a:rPr lang="en-US" dirty="0"/>
              <a:t>Development and Testing in the scope of the R&amp;D phase of PIP-II.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22447" y="5463634"/>
            <a:ext cx="3223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srgbClr val="003087"/>
                </a:solidFill>
              </a:rPr>
              <a:t>650 MHz, 30 kW Amplifier at RRCAT</a:t>
            </a:r>
          </a:p>
        </p:txBody>
      </p:sp>
    </p:spTree>
    <p:extLst>
      <p:ext uri="{BB962C8B-B14F-4D97-AF65-F5344CB8AC3E}">
        <p14:creationId xmlns:p14="http://schemas.microsoft.com/office/powerpoint/2010/main" val="282990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Collaboration Amplifiers – Design Experience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203" y="880946"/>
            <a:ext cx="5118766" cy="410814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208188" y="4989094"/>
            <a:ext cx="61516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Times-Roman"/>
              </a:rPr>
              <a:t>REVIEW OF SCIENTIFIC INSTRUMENTS </a:t>
            </a:r>
            <a:r>
              <a:rPr lang="en-US" sz="900" b="1" dirty="0">
                <a:solidFill>
                  <a:srgbClr val="000000"/>
                </a:solidFill>
                <a:latin typeface="Times-Bold"/>
              </a:rPr>
              <a:t>85</a:t>
            </a:r>
            <a:r>
              <a:rPr lang="en-US" sz="900" dirty="0">
                <a:solidFill>
                  <a:srgbClr val="000000"/>
                </a:solidFill>
                <a:latin typeface="Times-Roman"/>
              </a:rPr>
              <a:t>, 024707 (2014)</a:t>
            </a:r>
          </a:p>
          <a:p>
            <a:r>
              <a:rPr lang="en-US" sz="1400" b="1" dirty="0">
                <a:solidFill>
                  <a:srgbClr val="0000FF"/>
                </a:solidFill>
                <a:latin typeface="Helvetica-Bold"/>
              </a:rPr>
              <a:t>System efficiency analysis for high power solid state radio</a:t>
            </a:r>
          </a:p>
          <a:p>
            <a:r>
              <a:rPr lang="en-US" sz="1400" b="1" dirty="0">
                <a:solidFill>
                  <a:srgbClr val="0000FF"/>
                </a:solidFill>
                <a:latin typeface="Helvetica-Bold"/>
              </a:rPr>
              <a:t>frequency transmitter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Helvetica" panose="020B0604020202020204" pitchFamily="34" charset="0"/>
              </a:rPr>
              <a:t>Akhilesh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 Jain,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1,</a:t>
            </a:r>
            <a:r>
              <a:rPr lang="en-US" sz="700" dirty="0">
                <a:solidFill>
                  <a:srgbClr val="0000FF"/>
                </a:solidFill>
                <a:latin typeface="Helvetica" panose="020B0604020202020204" pitchFamily="34" charset="0"/>
              </a:rPr>
              <a:t>a) 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D. K. Sharma,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1 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A. K. Gupta,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1 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M. R. Lad,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1 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P. R. Hannurkar,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1</a:t>
            </a:r>
          </a:p>
          <a:p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and S. K. Pathak</a:t>
            </a:r>
            <a:r>
              <a:rPr lang="en-US" sz="700" dirty="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</a:p>
          <a:p>
            <a:r>
              <a:rPr lang="en-US" sz="600" dirty="0">
                <a:solidFill>
                  <a:srgbClr val="000000"/>
                </a:solidFill>
                <a:latin typeface="Times-Roman"/>
              </a:rPr>
              <a:t>1</a:t>
            </a:r>
            <a:r>
              <a:rPr lang="en-US" sz="900" i="1" dirty="0">
                <a:solidFill>
                  <a:srgbClr val="000000"/>
                </a:solidFill>
                <a:latin typeface="Times-Italic"/>
              </a:rPr>
              <a:t>RF Systems Division, Raja </a:t>
            </a:r>
            <a:r>
              <a:rPr lang="en-US" sz="900" i="1" dirty="0" err="1">
                <a:solidFill>
                  <a:srgbClr val="000000"/>
                </a:solidFill>
                <a:latin typeface="Times-Italic"/>
              </a:rPr>
              <a:t>Ramanna</a:t>
            </a:r>
            <a:r>
              <a:rPr lang="en-US" sz="900" i="1" dirty="0">
                <a:solidFill>
                  <a:srgbClr val="000000"/>
                </a:solidFill>
                <a:latin typeface="Times-Italic"/>
              </a:rPr>
              <a:t> Centre for Advanced Technology, Indore 452013, India</a:t>
            </a:r>
          </a:p>
          <a:p>
            <a:r>
              <a:rPr lang="en-US" sz="600" dirty="0">
                <a:solidFill>
                  <a:srgbClr val="000000"/>
                </a:solidFill>
                <a:latin typeface="Times-Roman"/>
              </a:rPr>
              <a:t>2</a:t>
            </a:r>
            <a:r>
              <a:rPr lang="en-US" sz="900" i="1" dirty="0">
                <a:solidFill>
                  <a:srgbClr val="000000"/>
                </a:solidFill>
                <a:latin typeface="Times-Italic"/>
              </a:rPr>
              <a:t>Electromagnetics and Microwave Engineering, Institute for Plasma Research, Gandhinagar 382 428, India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3659" y="1103015"/>
            <a:ext cx="3496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RRCAT Amplifier Design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dirty="0">
                <a:solidFill>
                  <a:srgbClr val="404040"/>
                </a:solidFill>
              </a:rPr>
              <a:t>75 kW 505.8 MHz</a:t>
            </a:r>
          </a:p>
          <a:p>
            <a:r>
              <a:rPr lang="en-US" dirty="0">
                <a:solidFill>
                  <a:srgbClr val="404040"/>
                </a:solidFill>
              </a:rPr>
              <a:t>Solid State Amplifier</a:t>
            </a:r>
          </a:p>
          <a:p>
            <a:r>
              <a:rPr lang="en-US" dirty="0">
                <a:solidFill>
                  <a:srgbClr val="404040"/>
                </a:solidFill>
              </a:rPr>
              <a:t>for Indus-2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dirty="0">
                <a:solidFill>
                  <a:srgbClr val="404040"/>
                </a:solidFill>
              </a:rPr>
              <a:t>India has settled on designing a solid state 70 kW amplifier for 650 </a:t>
            </a:r>
            <a:r>
              <a:rPr lang="en-US" dirty="0" err="1">
                <a:solidFill>
                  <a:srgbClr val="404040"/>
                </a:solidFill>
              </a:rPr>
              <a:t>MHz.</a:t>
            </a:r>
            <a:endParaRPr lang="en-US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6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Solid State Amplifier technology continues to rapidly improve</a:t>
            </a:r>
          </a:p>
          <a:p>
            <a:pPr lvl="1"/>
            <a:r>
              <a:rPr lang="en-US" dirty="0"/>
              <a:t>Increasing efficiency thus reducing size and power needs.</a:t>
            </a:r>
          </a:p>
          <a:p>
            <a:pPr lvl="1"/>
            <a:r>
              <a:rPr lang="en-US" dirty="0"/>
              <a:t>Increasing individual device output power.</a:t>
            </a:r>
          </a:p>
          <a:p>
            <a:pPr lvl="1"/>
            <a:r>
              <a:rPr lang="en-US" dirty="0"/>
              <a:t>Improved power combining schemes.</a:t>
            </a:r>
          </a:p>
          <a:p>
            <a:pPr lvl="1"/>
            <a:r>
              <a:rPr lang="en-US" dirty="0"/>
              <a:t>System costs are dropping.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Amplifier external control interface standards and protocols vary widely</a:t>
            </a:r>
          </a:p>
          <a:p>
            <a:pPr lvl="1"/>
            <a:r>
              <a:rPr lang="en-US" dirty="0"/>
              <a:t>Remote control is essential.</a:t>
            </a:r>
          </a:p>
          <a:p>
            <a:pPr lvl="1"/>
            <a:r>
              <a:rPr lang="en-US" dirty="0"/>
              <a:t>Some vendors understand the requirements and use industry standards, others use odd protocols or marginal circuitry. </a:t>
            </a:r>
            <a:r>
              <a:rPr lang="en-US" dirty="0">
                <a:solidFill>
                  <a:srgbClr val="FC5C1C"/>
                </a:solidFill>
              </a:rPr>
              <a:t>We provide guidance as needed.</a:t>
            </a:r>
          </a:p>
          <a:p>
            <a:pPr marL="457200" lvl="1" indent="0">
              <a:buNone/>
            </a:pPr>
            <a:endParaRPr lang="en-US" dirty="0">
              <a:solidFill>
                <a:srgbClr val="FC5C1C"/>
              </a:solidFill>
            </a:endParaRPr>
          </a:p>
          <a:p>
            <a:r>
              <a:rPr lang="en-US" dirty="0"/>
              <a:t>RF Circulators require careful evaluation</a:t>
            </a:r>
          </a:p>
          <a:p>
            <a:pPr lvl="1"/>
            <a:r>
              <a:rPr lang="en-US" dirty="0"/>
              <a:t>Manufacturers of quality high power units are rare.  </a:t>
            </a:r>
            <a:r>
              <a:rPr lang="en-US" dirty="0">
                <a:solidFill>
                  <a:srgbClr val="FC5C1C"/>
                </a:solidFill>
              </a:rPr>
              <a:t>We must choose carefully.</a:t>
            </a:r>
          </a:p>
          <a:p>
            <a:pPr lvl="1"/>
            <a:r>
              <a:rPr lang="en-US" dirty="0"/>
              <a:t>Many of them do not have the capability of testing their units at design power.  </a:t>
            </a:r>
            <a:r>
              <a:rPr lang="en-US" dirty="0">
                <a:solidFill>
                  <a:srgbClr val="FC5C1C"/>
                </a:solidFill>
              </a:rPr>
              <a:t>We need to be prepared to test the units when they arrive.</a:t>
            </a:r>
          </a:p>
          <a:p>
            <a:pPr lvl="1"/>
            <a:r>
              <a:rPr lang="en-US" dirty="0"/>
              <a:t>Some effects are only fully revealed at high power</a:t>
            </a:r>
          </a:p>
          <a:p>
            <a:pPr lvl="2"/>
            <a:r>
              <a:rPr lang="en-US" dirty="0"/>
              <a:t>Detuning</a:t>
            </a:r>
          </a:p>
          <a:p>
            <a:pPr lvl="2"/>
            <a:r>
              <a:rPr lang="en-US" dirty="0"/>
              <a:t>Poor reverse isolation</a:t>
            </a:r>
          </a:p>
          <a:p>
            <a:pPr lvl="2"/>
            <a:r>
              <a:rPr lang="en-US" dirty="0"/>
              <a:t>Arcing</a:t>
            </a:r>
          </a:p>
          <a:p>
            <a:pPr lvl="2"/>
            <a:r>
              <a:rPr lang="en-US" dirty="0"/>
              <a:t>Poor insertion loss</a:t>
            </a:r>
          </a:p>
          <a:p>
            <a:pPr lvl="1"/>
            <a:r>
              <a:rPr lang="en-US" dirty="0"/>
              <a:t>Circulators are temperature sensitive and the thermal effects are difficult to compensate.  </a:t>
            </a:r>
            <a:r>
              <a:rPr lang="en-US" dirty="0">
                <a:solidFill>
                  <a:srgbClr val="FC5C1C"/>
                </a:solidFill>
              </a:rPr>
              <a:t>We may want to consider bias coils and alternative temperature regulation.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2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 amplifiers along with circulators and RF distribution are installed and running for the PIP-II Injector Test RFQ and Buncher1 cavity.</a:t>
            </a:r>
          </a:p>
          <a:p>
            <a:r>
              <a:rPr lang="en-US" dirty="0"/>
              <a:t>The full compliment of 3 kW, 162.5 MHz amplifiers arrived last week.  </a:t>
            </a:r>
          </a:p>
          <a:p>
            <a:r>
              <a:rPr lang="en-US" dirty="0"/>
              <a:t>7 kW, 162.5 MHz circulators are due in May.</a:t>
            </a:r>
          </a:p>
          <a:p>
            <a:r>
              <a:rPr lang="en-US" dirty="0"/>
              <a:t>Bids for 7 kW 162.5 MHz amplifiers will be coming in April.</a:t>
            </a:r>
          </a:p>
          <a:p>
            <a:r>
              <a:rPr lang="en-US" dirty="0"/>
              <a:t>India has working amplifiers at 7 kW 325 MHz and 30 kW 650 </a:t>
            </a:r>
            <a:r>
              <a:rPr lang="en-US" dirty="0" err="1"/>
              <a:t>MHz.</a:t>
            </a:r>
            <a:r>
              <a:rPr lang="en-US" dirty="0"/>
              <a:t>  They have experience with a 75 kW 505.8 MHz amplifier </a:t>
            </a:r>
            <a:r>
              <a:rPr lang="en-US"/>
              <a:t>and are designing </a:t>
            </a:r>
            <a:r>
              <a:rPr lang="en-US" dirty="0"/>
              <a:t>a 70 kW, 650 MHz SSA.</a:t>
            </a:r>
          </a:p>
          <a:p>
            <a:r>
              <a:rPr lang="en-US" dirty="0"/>
              <a:t>The R&amp;D phase is providing valuable experience with solid state amplifiers and related high power technology.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12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Outline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Scope of RF Sources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Amplifier Requirements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Installed Equipment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Amplifiers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Circulators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Distribution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Equipment to arrive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India Collaboration Amplifiers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Lessons Learned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Summary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4/10/2017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D. Peterson |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P2MAC_2017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RF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/>
              <a:t>RF Power</a:t>
            </a:r>
            <a:r>
              <a:rPr lang="en-US" dirty="0"/>
              <a:t>” includes</a:t>
            </a:r>
          </a:p>
          <a:p>
            <a:pPr lvl="1"/>
            <a:r>
              <a:rPr lang="en-US" dirty="0"/>
              <a:t>Amplifiers </a:t>
            </a:r>
          </a:p>
          <a:p>
            <a:pPr lvl="1"/>
            <a:r>
              <a:rPr lang="en-US" dirty="0"/>
              <a:t>Circulators</a:t>
            </a:r>
          </a:p>
          <a:p>
            <a:pPr lvl="1"/>
            <a:r>
              <a:rPr lang="en-US" dirty="0"/>
              <a:t>RF Distribution</a:t>
            </a:r>
          </a:p>
          <a:p>
            <a:pPr lvl="2"/>
            <a:r>
              <a:rPr lang="en-US" dirty="0"/>
              <a:t>Coax transmission lines and waveguide</a:t>
            </a:r>
          </a:p>
          <a:p>
            <a:pPr lvl="2"/>
            <a:r>
              <a:rPr lang="en-US" dirty="0"/>
              <a:t>Connectors, elbows, adapters, etc.</a:t>
            </a:r>
          </a:p>
          <a:p>
            <a:pPr lvl="2"/>
            <a:r>
              <a:rPr lang="en-US" dirty="0"/>
              <a:t>Directional Couplers</a:t>
            </a:r>
          </a:p>
          <a:p>
            <a:pPr lvl="2"/>
            <a:r>
              <a:rPr lang="en-US" dirty="0"/>
              <a:t>Loads</a:t>
            </a:r>
          </a:p>
          <a:p>
            <a:pPr lvl="1"/>
            <a:r>
              <a:rPr lang="en-US" dirty="0"/>
              <a:t>Controls &amp; Interlocks </a:t>
            </a:r>
            <a:r>
              <a:rPr lang="en-US" sz="1300" dirty="0"/>
              <a:t>(where not otherwise provided)</a:t>
            </a:r>
            <a:endParaRPr lang="en-US" dirty="0"/>
          </a:p>
          <a:p>
            <a:pPr lvl="2"/>
            <a:r>
              <a:rPr lang="en-US" dirty="0"/>
              <a:t>Reflected power and RF leakage detection</a:t>
            </a:r>
          </a:p>
          <a:p>
            <a:pPr lvl="2"/>
            <a:r>
              <a:rPr lang="en-US" dirty="0"/>
              <a:t>Interface to Accelerator Control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D. Peterson | P2MAC_2017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Amplifier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00975"/>
              </p:ext>
            </p:extLst>
          </p:nvPr>
        </p:nvGraphicFramePr>
        <p:xfrm>
          <a:off x="918547" y="1035171"/>
          <a:ext cx="6101579" cy="3891136"/>
        </p:xfrm>
        <a:graphic>
          <a:graphicData uri="http://schemas.openxmlformats.org/drawingml/2006/table">
            <a:tbl>
              <a:tblPr/>
              <a:tblGrid>
                <a:gridCol w="1422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548">
                  <a:extLst>
                    <a:ext uri="{9D8B030D-6E8A-4147-A177-3AD203B41FA5}">
                      <a16:colId xmlns:a16="http://schemas.microsoft.com/office/drawing/2014/main" val="299732291"/>
                    </a:ext>
                  </a:extLst>
                </a:gridCol>
              </a:tblGrid>
              <a:tr h="6224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Section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 err="1">
                          <a:effectLst/>
                        </a:rPr>
                        <a:t>Qty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Freq</a:t>
                      </a:r>
                    </a:p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(MHz)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Power</a:t>
                      </a:r>
                    </a:p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(kW)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Duty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RFQ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 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Buncher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First 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Other HWR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162.5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FNAL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8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SSR1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IIFC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SSR2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IIFC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>
                          <a:solidFill>
                            <a:schemeClr val="bg1"/>
                          </a:solidFill>
                          <a:effectLst/>
                        </a:rPr>
                        <a:t>LB650</a:t>
                      </a: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IIFC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76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HB650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650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Pulse/CW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IIFC</a:t>
                      </a:r>
                    </a:p>
                  </a:txBody>
                  <a:tcPr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23588" y="5938378"/>
            <a:ext cx="355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3087"/>
                </a:solidFill>
                <a:latin typeface="Calibri" charset="0"/>
                <a:ea typeface="Geneva" charset="0"/>
              </a:rPr>
              <a:t>V. Lebedev, FNAL, </a:t>
            </a:r>
            <a:r>
              <a:rPr lang="en-US" sz="1200" dirty="0">
                <a:solidFill>
                  <a:srgbClr val="003087"/>
                </a:solidFill>
                <a:latin typeface="Calibri" charset="0"/>
                <a:ea typeface="Geneva" charset="0"/>
              </a:rPr>
              <a:t>The PIP-II Conceptual Design Report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4377" y="5137522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charset="0"/>
                <a:ea typeface="Geneva" charset="0"/>
              </a:rPr>
              <a:t>= Room Temperature Cavities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0" y="5157436"/>
            <a:ext cx="794657" cy="283029"/>
          </a:xfrm>
          <a:prstGeom prst="rect">
            <a:avLst/>
          </a:prstGeom>
          <a:solidFill>
            <a:srgbClr val="FF0101"/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54377" y="5547639"/>
            <a:ext cx="2853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charset="0"/>
                <a:ea typeface="Geneva" charset="0"/>
              </a:rPr>
              <a:t>= Superconducting Cavities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0" y="5567553"/>
            <a:ext cx="412595" cy="283029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26128" y="5567553"/>
            <a:ext cx="397329" cy="283029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rgbClr val="99D6E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64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Installed Equipment – RFQ Amplifiers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22250" y="992062"/>
            <a:ext cx="8512794" cy="14125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SigmaPhi 162.5 MHz, 75 kW amplifiers for RFQ are operational.</a:t>
            </a:r>
          </a:p>
          <a:p>
            <a:pPr lvl="1"/>
            <a:r>
              <a:rPr lang="en-US" sz="2000"/>
              <a:t>First RF out of amplifier #1 Sept 2014 &amp; #2 Nov 2014</a:t>
            </a:r>
          </a:p>
          <a:p>
            <a:pPr lvl="1"/>
            <a:r>
              <a:rPr lang="en-US" sz="2000"/>
              <a:t>First power to RFQ February 15, 2016</a:t>
            </a:r>
          </a:p>
          <a:p>
            <a:pPr lvl="1"/>
            <a:endParaRPr lang="en-US" sz="2000"/>
          </a:p>
          <a:p>
            <a:pPr lvl="1"/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71" y="2283738"/>
            <a:ext cx="4589530" cy="3442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0027" y="5745583"/>
            <a:ext cx="3498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SigmaPhi</a:t>
            </a:r>
            <a:r>
              <a:rPr lang="en-US" sz="1600" dirty="0"/>
              <a:t> 162.5 MHz 75 kW Amplifiers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2250" y="2130458"/>
            <a:ext cx="4332221" cy="359542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Over 37.6 million pulses and 368 hours of CW operation</a:t>
            </a:r>
          </a:p>
          <a:p>
            <a:pPr lvl="1"/>
            <a:r>
              <a:rPr lang="en-US" sz="2000" dirty="0"/>
              <a:t>Some failures</a:t>
            </a:r>
          </a:p>
          <a:p>
            <a:pPr lvl="2"/>
            <a:r>
              <a:rPr lang="en-US" sz="1800" dirty="0"/>
              <a:t>RF “Slices” had some poor solder and water tubing joints</a:t>
            </a:r>
          </a:p>
          <a:p>
            <a:pPr lvl="2"/>
            <a:r>
              <a:rPr lang="en-US" sz="1800" dirty="0"/>
              <a:t>480VAC input terminals insufficiently torqued</a:t>
            </a:r>
          </a:p>
          <a:p>
            <a:pPr lvl="2"/>
            <a:r>
              <a:rPr lang="en-US" sz="1800" dirty="0"/>
              <a:t>Some intermittent CAN Bus and Ethernet communications</a:t>
            </a:r>
          </a:p>
          <a:p>
            <a:pPr lvl="1"/>
            <a:r>
              <a:rPr lang="en-US" sz="2000" dirty="0"/>
              <a:t>Work continues on the module and slice test stand.</a:t>
            </a:r>
          </a:p>
        </p:txBody>
      </p:sp>
    </p:spTree>
    <p:extLst>
      <p:ext uri="{BB962C8B-B14F-4D97-AF65-F5344CB8AC3E}">
        <p14:creationId xmlns:p14="http://schemas.microsoft.com/office/powerpoint/2010/main" val="311696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Installed Equipment – MEBT </a:t>
            </a:r>
            <a:r>
              <a:rPr lang="en-US" dirty="0" err="1"/>
              <a:t>Amplfiers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2" y="3819569"/>
            <a:ext cx="2538778" cy="190408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24539" r="7170" b="12132"/>
          <a:stretch/>
        </p:blipFill>
        <p:spPr>
          <a:xfrm>
            <a:off x="6483140" y="1686312"/>
            <a:ext cx="2135035" cy="124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71" y="3819569"/>
            <a:ext cx="2532794" cy="18995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4897" y="2885074"/>
            <a:ext cx="1793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Front Panel Display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3301" y="5719166"/>
            <a:ext cx="106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Rear View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33060" y="846564"/>
            <a:ext cx="8662476" cy="2405000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Comark/Technalogix 162.5 MHz, 3 kW amplifiers</a:t>
            </a:r>
          </a:p>
          <a:p>
            <a:pPr lvl="1"/>
            <a:r>
              <a:rPr lang="en-US" dirty="0"/>
              <a:t>RF performance meets specifications</a:t>
            </a:r>
          </a:p>
          <a:p>
            <a:pPr lvl="2"/>
            <a:r>
              <a:rPr lang="en-US" dirty="0"/>
              <a:t>Gain, Gain and Phase vs Power, 1dB Compression, Spurious and Harmonics, Pulse performance</a:t>
            </a:r>
          </a:p>
          <a:p>
            <a:pPr lvl="2"/>
            <a:r>
              <a:rPr lang="en-US" dirty="0"/>
              <a:t>&gt;100 hour continuous duty burn-in at 2 kW </a:t>
            </a:r>
          </a:p>
          <a:p>
            <a:pPr lvl="2"/>
            <a:r>
              <a:rPr lang="en-US" dirty="0"/>
              <a:t>Buncher 1 Cavity operational</a:t>
            </a:r>
          </a:p>
          <a:p>
            <a:pPr lvl="2"/>
            <a:r>
              <a:rPr lang="en-US" dirty="0"/>
              <a:t>Buncher 2 amplifier ready</a:t>
            </a:r>
          </a:p>
          <a:p>
            <a:pPr lvl="1"/>
            <a:r>
              <a:rPr lang="en-US" dirty="0"/>
              <a:t>Final revision accepted</a:t>
            </a:r>
          </a:p>
          <a:p>
            <a:pPr lvl="2"/>
            <a:r>
              <a:rPr lang="en-US" dirty="0"/>
              <a:t>Two amplifiers at Fermilab</a:t>
            </a:r>
          </a:p>
          <a:p>
            <a:pPr lvl="2"/>
            <a:r>
              <a:rPr lang="en-US" dirty="0"/>
              <a:t>Three more on the way</a:t>
            </a:r>
          </a:p>
          <a:p>
            <a:pPr lvl="2"/>
            <a:r>
              <a:rPr lang="en-US" dirty="0"/>
              <a:t>Improved filtering</a:t>
            </a:r>
          </a:p>
          <a:p>
            <a:pPr lvl="2"/>
            <a:r>
              <a:rPr lang="en-US" dirty="0"/>
              <a:t>Robust digital I/O</a:t>
            </a:r>
          </a:p>
          <a:p>
            <a:pPr lvl="2"/>
            <a:r>
              <a:rPr lang="en-US" dirty="0"/>
              <a:t>Combines RF and Power Supply units</a:t>
            </a: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4206" r="7461"/>
          <a:stretch/>
        </p:blipFill>
        <p:spPr>
          <a:xfrm>
            <a:off x="5545490" y="3344444"/>
            <a:ext cx="3117744" cy="25960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8840" y="5916378"/>
            <a:ext cx="3168976" cy="36569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1600" dirty="0"/>
              <a:t>Spurious output: +/-3.9 kHz, -62.1 </a:t>
            </a:r>
            <a:r>
              <a:rPr lang="en-US" sz="1600" dirty="0" err="1"/>
              <a:t>dBc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0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Installed Equipment - Circulators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130" y="2902070"/>
            <a:ext cx="2275746" cy="3034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03" y="370046"/>
            <a:ext cx="1397744" cy="1863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69" y="360727"/>
            <a:ext cx="1397744" cy="186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9237" y="2233705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UTE 3 kW Circulator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6857" y="2279871"/>
            <a:ext cx="161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UTE Circulator and </a:t>
            </a:r>
            <a:r>
              <a:rPr lang="en-US" sz="1400" dirty="0" err="1"/>
              <a:t>Buncher</a:t>
            </a:r>
            <a:r>
              <a:rPr lang="en-US" sz="1400" dirty="0"/>
              <a:t> 1 Cavity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5153" y="5887853"/>
            <a:ext cx="240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McManus 7 kW Circulator Test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22250" y="1134035"/>
            <a:ext cx="5066187" cy="4411427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Ferrite Co. Inc. 162.5 MHz, 75 kW circulators for the RFQ</a:t>
            </a:r>
          </a:p>
          <a:p>
            <a:pPr lvl="1"/>
            <a:r>
              <a:rPr lang="en-US" dirty="0"/>
              <a:t>Require LCW to be 83F for proper operation at high power</a:t>
            </a:r>
          </a:p>
          <a:p>
            <a:pPr lvl="1"/>
            <a:r>
              <a:rPr lang="en-US" dirty="0"/>
              <a:t>RF leakage corrected by application of copper tape at the water tubing entry</a:t>
            </a:r>
          </a:p>
          <a:p>
            <a:pPr lvl="1"/>
            <a:endParaRPr lang="en-US" dirty="0"/>
          </a:p>
          <a:p>
            <a:r>
              <a:rPr lang="en-US" dirty="0" err="1"/>
              <a:t>Comark</a:t>
            </a:r>
            <a:r>
              <a:rPr lang="en-US" dirty="0"/>
              <a:t> provided UTE Circulator</a:t>
            </a:r>
          </a:p>
          <a:p>
            <a:pPr lvl="1"/>
            <a:r>
              <a:rPr lang="en-US" dirty="0"/>
              <a:t>Sufficient for Buncher1 cavity</a:t>
            </a:r>
          </a:p>
          <a:p>
            <a:pPr lvl="1"/>
            <a:r>
              <a:rPr lang="en-US" dirty="0"/>
              <a:t>Does not provide sufficient isolation for HWR operation: ~ 6 dB with short circuit</a:t>
            </a:r>
          </a:p>
          <a:p>
            <a:endParaRPr lang="en-US" dirty="0"/>
          </a:p>
          <a:p>
            <a:r>
              <a:rPr lang="en-US" dirty="0"/>
              <a:t>McManus 162.5 MHz, 7 KW Circulator</a:t>
            </a:r>
          </a:p>
          <a:p>
            <a:pPr lvl="1"/>
            <a:r>
              <a:rPr lang="en-US" dirty="0"/>
              <a:t>Passed 3 kW and 7 kW tests</a:t>
            </a:r>
          </a:p>
          <a:p>
            <a:pPr lvl="2"/>
            <a:r>
              <a:rPr lang="en-US" dirty="0"/>
              <a:t>7 kW Insertion loss &lt;0.33 dB</a:t>
            </a:r>
          </a:p>
          <a:p>
            <a:pPr lvl="2"/>
            <a:r>
              <a:rPr lang="en-US" dirty="0"/>
              <a:t>Isolation 23.1 dB @ 162.5 MHz, &gt;20 dB across 6 MHz BW</a:t>
            </a:r>
          </a:p>
          <a:p>
            <a:pPr lvl="2"/>
            <a:r>
              <a:rPr lang="en-US" dirty="0"/>
              <a:t>Short Circuit return loss 13.7 dB</a:t>
            </a:r>
          </a:p>
          <a:p>
            <a:pPr lvl="1"/>
            <a:r>
              <a:rPr lang="en-US" dirty="0"/>
              <a:t>Will be used in the 3 kW and 7 kW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00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Installed Equipment – RF Distribution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23"/>
          <a:stretch/>
        </p:blipFill>
        <p:spPr>
          <a:xfrm>
            <a:off x="568014" y="2073896"/>
            <a:ext cx="7725167" cy="3727739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22250" y="1134035"/>
            <a:ext cx="8070931" cy="9398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RF Distribution in place for RFQ and </a:t>
            </a:r>
            <a:r>
              <a:rPr lang="en-US" dirty="0" err="1"/>
              <a:t>Buncher</a:t>
            </a:r>
            <a:r>
              <a:rPr lang="en-US" dirty="0"/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72117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to Arrive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McManus 162.5 MHz, 7 kW circulators are due at beginning of May.</a:t>
            </a:r>
          </a:p>
          <a:p>
            <a:endParaRPr lang="en-US" dirty="0"/>
          </a:p>
          <a:p>
            <a:r>
              <a:rPr lang="en-US" dirty="0"/>
              <a:t>RFQ for 162.5 MHz, 7 kW CW amplifiers is out to vendors</a:t>
            </a:r>
          </a:p>
          <a:p>
            <a:pPr lvl="1"/>
            <a:r>
              <a:rPr lang="en-US" dirty="0"/>
              <a:t>Bids due April 10</a:t>
            </a:r>
          </a:p>
          <a:p>
            <a:pPr lvl="1"/>
            <a:r>
              <a:rPr lang="en-US" dirty="0"/>
              <a:t>One unit to be procured in FY2017</a:t>
            </a:r>
          </a:p>
          <a:p>
            <a:pPr lvl="1"/>
            <a:r>
              <a:rPr lang="en-US" dirty="0"/>
              <a:t>Up to 7 more units to be procured in FY2018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Peterson | P2MAC_2017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40953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891</TotalTime>
  <Words>1273</Words>
  <Application>Microsoft Office PowerPoint</Application>
  <PresentationFormat>On-screen Show (4:3)</PresentationFormat>
  <Paragraphs>249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ＭＳ Ｐゴシック</vt:lpstr>
      <vt:lpstr>ＭＳ Ｐゴシック</vt:lpstr>
      <vt:lpstr>Arial</vt:lpstr>
      <vt:lpstr>Calibri</vt:lpstr>
      <vt:lpstr>Geneva</vt:lpstr>
      <vt:lpstr>Helvetica</vt:lpstr>
      <vt:lpstr>Helvetica-Bold</vt:lpstr>
      <vt:lpstr>Times-Bold</vt:lpstr>
      <vt:lpstr>Times-Italic</vt:lpstr>
      <vt:lpstr>Times-Roman</vt:lpstr>
      <vt:lpstr>FNAL_TemplateMac_060514</vt:lpstr>
      <vt:lpstr>Fermilab: Footer Only</vt:lpstr>
      <vt:lpstr>RF Sources</vt:lpstr>
      <vt:lpstr>Outline</vt:lpstr>
      <vt:lpstr>Scope of RF Sources</vt:lpstr>
      <vt:lpstr>Amplifier Requirements</vt:lpstr>
      <vt:lpstr>Installed Equipment – RFQ Amplifiers</vt:lpstr>
      <vt:lpstr>Installed Equipment – MEBT Amplfiers</vt:lpstr>
      <vt:lpstr>Installed Equipment - Circulators</vt:lpstr>
      <vt:lpstr>Installed Equipment – RF Distribution</vt:lpstr>
      <vt:lpstr>Equipment to Arrive</vt:lpstr>
      <vt:lpstr>India Collaboration Amplifiers - 325 MHz</vt:lpstr>
      <vt:lpstr>India Collaboration Amplifiers - 325 MHz</vt:lpstr>
      <vt:lpstr>India Collaboration Amplifiers - 650 MHz</vt:lpstr>
      <vt:lpstr>India Collaboration Amplifiers – Design Experience</vt:lpstr>
      <vt:lpstr>Lessons Learned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Sources</dc:title>
  <dc:creator>David W. Peterson x3073 06491N</dc:creator>
  <cp:lastModifiedBy>David W. Peterson x3073 06491N</cp:lastModifiedBy>
  <cp:revision>33</cp:revision>
  <cp:lastPrinted>2014-01-20T19:40:21Z</cp:lastPrinted>
  <dcterms:created xsi:type="dcterms:W3CDTF">2017-03-20T18:08:46Z</dcterms:created>
  <dcterms:modified xsi:type="dcterms:W3CDTF">2017-04-01T03:11:06Z</dcterms:modified>
</cp:coreProperties>
</file>